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74"/>
  </p:notesMasterIdLst>
  <p:handoutMasterIdLst>
    <p:handoutMasterId r:id="rId75"/>
  </p:handoutMasterIdLst>
  <p:sldIdLst>
    <p:sldId id="256" r:id="rId2"/>
    <p:sldId id="494" r:id="rId3"/>
    <p:sldId id="495" r:id="rId4"/>
    <p:sldId id="496" r:id="rId5"/>
    <p:sldId id="497" r:id="rId6"/>
    <p:sldId id="498" r:id="rId7"/>
    <p:sldId id="499" r:id="rId8"/>
    <p:sldId id="535" r:id="rId9"/>
    <p:sldId id="388" r:id="rId10"/>
    <p:sldId id="389" r:id="rId11"/>
    <p:sldId id="392" r:id="rId12"/>
    <p:sldId id="393" r:id="rId13"/>
    <p:sldId id="394" r:id="rId14"/>
    <p:sldId id="395" r:id="rId15"/>
    <p:sldId id="500" r:id="rId16"/>
    <p:sldId id="501" r:id="rId17"/>
    <p:sldId id="401" r:id="rId18"/>
    <p:sldId id="537" r:id="rId19"/>
    <p:sldId id="404" r:id="rId20"/>
    <p:sldId id="405" r:id="rId21"/>
    <p:sldId id="406" r:id="rId22"/>
    <p:sldId id="407" r:id="rId23"/>
    <p:sldId id="538" r:id="rId24"/>
    <p:sldId id="410" r:id="rId25"/>
    <p:sldId id="412" r:id="rId26"/>
    <p:sldId id="503" r:id="rId27"/>
    <p:sldId id="502" r:id="rId28"/>
    <p:sldId id="505" r:id="rId29"/>
    <p:sldId id="414" r:id="rId30"/>
    <p:sldId id="415" r:id="rId31"/>
    <p:sldId id="508" r:id="rId32"/>
    <p:sldId id="510" r:id="rId33"/>
    <p:sldId id="511" r:id="rId34"/>
    <p:sldId id="539" r:id="rId35"/>
    <p:sldId id="420" r:id="rId36"/>
    <p:sldId id="515" r:id="rId37"/>
    <p:sldId id="422" r:id="rId38"/>
    <p:sldId id="423" r:id="rId39"/>
    <p:sldId id="516" r:id="rId40"/>
    <p:sldId id="425" r:id="rId41"/>
    <p:sldId id="540" r:id="rId42"/>
    <p:sldId id="518" r:id="rId43"/>
    <p:sldId id="517" r:id="rId44"/>
    <p:sldId id="427" r:id="rId45"/>
    <p:sldId id="520" r:id="rId46"/>
    <p:sldId id="541" r:id="rId47"/>
    <p:sldId id="550" r:id="rId48"/>
    <p:sldId id="551" r:id="rId49"/>
    <p:sldId id="554" r:id="rId50"/>
    <p:sldId id="542" r:id="rId51"/>
    <p:sldId id="522" r:id="rId52"/>
    <p:sldId id="560" r:id="rId53"/>
    <p:sldId id="523" r:id="rId54"/>
    <p:sldId id="561" r:id="rId55"/>
    <p:sldId id="543" r:id="rId56"/>
    <p:sldId id="559" r:id="rId57"/>
    <p:sldId id="545" r:id="rId58"/>
    <p:sldId id="435" r:id="rId59"/>
    <p:sldId id="547" r:id="rId60"/>
    <p:sldId id="524" r:id="rId61"/>
    <p:sldId id="558" r:id="rId62"/>
    <p:sldId id="527" r:id="rId63"/>
    <p:sldId id="562" r:id="rId64"/>
    <p:sldId id="563" r:id="rId65"/>
    <p:sldId id="564" r:id="rId66"/>
    <p:sldId id="530" r:id="rId67"/>
    <p:sldId id="532" r:id="rId68"/>
    <p:sldId id="556" r:id="rId69"/>
    <p:sldId id="555" r:id="rId70"/>
    <p:sldId id="557" r:id="rId71"/>
    <p:sldId id="565" r:id="rId72"/>
    <p:sldId id="514" r:id="rId73"/>
  </p:sldIdLst>
  <p:sldSz cx="9144000" cy="6858000" type="letter"/>
  <p:notesSz cx="6743700" cy="9906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60">
          <p15:clr>
            <a:srgbClr val="A4A3A4"/>
          </p15:clr>
        </p15:guide>
        <p15:guide id="2" pos="278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uval Cohe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00"/>
    <a:srgbClr val="00C700"/>
    <a:srgbClr val="0066FF"/>
    <a:srgbClr val="FF0000"/>
    <a:srgbClr val="FFFF99"/>
    <a:srgbClr val="008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83270" autoAdjust="0"/>
  </p:normalViewPr>
  <p:slideViewPr>
    <p:cSldViewPr>
      <p:cViewPr varScale="1">
        <p:scale>
          <a:sx n="92" d="100"/>
          <a:sy n="92" d="100"/>
        </p:scale>
        <p:origin x="1746" y="96"/>
      </p:cViewPr>
      <p:guideLst>
        <p:guide orient="horz"/>
        <p:guide pos="5759"/>
      </p:guideLst>
    </p:cSldViewPr>
  </p:slideViewPr>
  <p:outlineViewPr>
    <p:cViewPr>
      <p:scale>
        <a:sx n="50" d="100"/>
        <a:sy n="50" d="100"/>
      </p:scale>
      <p:origin x="324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8538"/>
    </p:cViewPr>
  </p:sorterViewPr>
  <p:notesViewPr>
    <p:cSldViewPr>
      <p:cViewPr varScale="1">
        <p:scale>
          <a:sx n="81" d="100"/>
          <a:sy n="81" d="100"/>
        </p:scale>
        <p:origin x="-4038" y="-96"/>
      </p:cViewPr>
      <p:guideLst>
        <p:guide orient="horz" pos="2360"/>
        <p:guide pos="278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588"/>
            <a:ext cx="292258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78" tIns="0" rIns="19478" bIns="0" numCol="1" anchor="t" anchorCtr="0" compatLnSpc="1">
            <a:prstTxWarp prst="textNoShape">
              <a:avLst/>
            </a:prstTxWarp>
          </a:bodyPr>
          <a:lstStyle>
            <a:lvl1pPr algn="l" defTabSz="954088">
              <a:defRPr sz="1100" b="0" i="1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1113" y="-1588"/>
            <a:ext cx="292258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78" tIns="0" rIns="19478" bIns="0" numCol="1" anchor="t" anchorCtr="0" compatLnSpc="1">
            <a:prstTxWarp prst="textNoShape">
              <a:avLst/>
            </a:prstTxWarp>
          </a:bodyPr>
          <a:lstStyle>
            <a:lvl1pPr algn="r" defTabSz="954088">
              <a:defRPr sz="1100" b="0" i="1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0700"/>
            <a:ext cx="292258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78" tIns="0" rIns="19478" bIns="0" numCol="1" anchor="b" anchorCtr="0" compatLnSpc="1">
            <a:prstTxWarp prst="textNoShape">
              <a:avLst/>
            </a:prstTxWarp>
          </a:bodyPr>
          <a:lstStyle>
            <a:lvl1pPr algn="l" defTabSz="954088">
              <a:defRPr sz="1100" b="0" i="1"/>
            </a:lvl1pPr>
          </a:lstStyle>
          <a:p>
            <a:pPr>
              <a:defRPr/>
            </a:pPr>
            <a:r>
              <a:rPr lang="he-IL" altLang="en-US"/>
              <a:t>046880 A. Kolodny    fall 2001</a:t>
            </a:r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1113" y="9410700"/>
            <a:ext cx="292258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78" tIns="0" rIns="19478" bIns="0" numCol="1" anchor="b" anchorCtr="0" compatLnSpc="1">
            <a:prstTxWarp prst="textNoShape">
              <a:avLst/>
            </a:prstTxWarp>
          </a:bodyPr>
          <a:lstStyle>
            <a:lvl1pPr algn="r" defTabSz="954088">
              <a:defRPr sz="1100" b="0" i="1"/>
            </a:lvl1pPr>
          </a:lstStyle>
          <a:p>
            <a:pPr>
              <a:defRPr/>
            </a:pPr>
            <a:fld id="{5C8F4565-6BC4-445F-A807-03A517F37C08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001963" y="9436100"/>
            <a:ext cx="739775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900" tIns="45450" rIns="90900" bIns="45450">
            <a:spAutoFit/>
          </a:bodyPr>
          <a:lstStyle/>
          <a:p>
            <a:pPr defTabSz="906463">
              <a:lnSpc>
                <a:spcPct val="90000"/>
              </a:lnSpc>
              <a:defRPr/>
            </a:pPr>
            <a:r>
              <a:rPr lang="en-US" altLang="he-IL" sz="1300" b="0">
                <a:latin typeface="Arial" pitchFamily="34" charset="0"/>
              </a:rPr>
              <a:t>Page </a:t>
            </a:r>
            <a:fld id="{8BE9555D-B5C1-44EF-BBA6-A4242EECECB3}" type="slidenum">
              <a:rPr lang="en-US" altLang="he-IL" sz="1300" b="0">
                <a:latin typeface="Arial" pitchFamily="34" charset="0"/>
              </a:rPr>
              <a:pPr defTabSz="906463">
                <a:lnSpc>
                  <a:spcPct val="90000"/>
                </a:lnSpc>
                <a:defRPr/>
              </a:pPr>
              <a:t>‹#›</a:t>
            </a:fld>
            <a:endParaRPr lang="en-US" altLang="he-IL" sz="1300" b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675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588"/>
            <a:ext cx="292258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78" tIns="0" rIns="19478" bIns="0" numCol="1" anchor="t" anchorCtr="0" compatLnSpc="1">
            <a:prstTxWarp prst="textNoShape">
              <a:avLst/>
            </a:prstTxWarp>
          </a:bodyPr>
          <a:lstStyle>
            <a:lvl1pPr algn="l" defTabSz="954088">
              <a:defRPr sz="1100" b="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1113" y="-1588"/>
            <a:ext cx="292258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78" tIns="0" rIns="19478" bIns="0" numCol="1" anchor="t" anchorCtr="0" compatLnSpc="1">
            <a:prstTxWarp prst="textNoShape">
              <a:avLst/>
            </a:prstTxWarp>
          </a:bodyPr>
          <a:lstStyle>
            <a:lvl1pPr algn="r" defTabSz="954088">
              <a:defRPr sz="1100" b="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700"/>
            <a:ext cx="292258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78" tIns="0" rIns="19478" bIns="0" numCol="1" anchor="b" anchorCtr="0" compatLnSpc="1">
            <a:prstTxWarp prst="textNoShape">
              <a:avLst/>
            </a:prstTxWarp>
          </a:bodyPr>
          <a:lstStyle>
            <a:lvl1pPr algn="l" defTabSz="954088">
              <a:defRPr sz="1100" b="0" i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he-IL" altLang="en-US"/>
              <a:t>046880 A. Kolodny    fall 2001</a:t>
            </a:r>
            <a:endParaRPr lang="en-US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1113" y="9410700"/>
            <a:ext cx="292258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78" tIns="0" rIns="19478" bIns="0" numCol="1" anchor="b" anchorCtr="0" compatLnSpc="1">
            <a:prstTxWarp prst="textNoShape">
              <a:avLst/>
            </a:prstTxWarp>
          </a:bodyPr>
          <a:lstStyle>
            <a:lvl1pPr algn="r" defTabSz="954088">
              <a:defRPr sz="1100" b="0" i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6259B2E5-CA97-431C-B246-15C9A70742D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0588" y="4603750"/>
            <a:ext cx="4945062" cy="445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68" tIns="47073" rIns="95768" bIns="470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noProof="0"/>
              <a:t>Body Text</a:t>
            </a:r>
          </a:p>
          <a:p>
            <a:pPr lvl="1"/>
            <a:r>
              <a:rPr lang="en-US" altLang="he-IL" noProof="0"/>
              <a:t>Second Level</a:t>
            </a:r>
          </a:p>
          <a:p>
            <a:pPr lvl="2"/>
            <a:r>
              <a:rPr lang="en-US" altLang="he-IL" noProof="0"/>
              <a:t>Third Level</a:t>
            </a:r>
          </a:p>
          <a:p>
            <a:pPr lvl="3"/>
            <a:r>
              <a:rPr lang="en-US" altLang="he-IL" noProof="0"/>
              <a:t>Fourth Level</a:t>
            </a:r>
          </a:p>
          <a:p>
            <a:pPr lvl="4"/>
            <a:r>
              <a:rPr lang="en-US" altLang="he-IL" noProof="0"/>
              <a:t>Fifth Level</a:t>
            </a: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3114675" y="9436100"/>
            <a:ext cx="80645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900" tIns="45450" rIns="90900" bIns="45450">
            <a:spAutoFit/>
          </a:bodyPr>
          <a:lstStyle/>
          <a:p>
            <a:pPr defTabSz="906463">
              <a:lnSpc>
                <a:spcPct val="90000"/>
              </a:lnSpc>
              <a:defRPr/>
            </a:pPr>
            <a:r>
              <a:rPr lang="en-US" altLang="he-IL" sz="1300" b="0">
                <a:latin typeface="Arial" pitchFamily="34" charset="0"/>
              </a:rPr>
              <a:t>Page </a:t>
            </a:r>
            <a:fld id="{D1C4FDFC-31E3-4B60-8917-34012F7367EC}" type="slidenum">
              <a:rPr lang="en-US" altLang="he-IL" sz="1300" b="0">
                <a:latin typeface="Arial" pitchFamily="34" charset="0"/>
              </a:rPr>
              <a:pPr defTabSz="906463">
                <a:lnSpc>
                  <a:spcPct val="90000"/>
                </a:lnSpc>
                <a:defRPr/>
              </a:pPr>
              <a:t>‹#›</a:t>
            </a:fld>
            <a:endParaRPr lang="en-US" altLang="he-IL" sz="1300" b="0">
              <a:latin typeface="Arial" pitchFamily="34" charset="0"/>
            </a:endParaRPr>
          </a:p>
        </p:txBody>
      </p:sp>
      <p:sp>
        <p:nvSpPr>
          <p:cNvPr id="23560" name="Rectangle 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46125"/>
            <a:ext cx="4946650" cy="37099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56365142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933450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Book Antiqua" pitchFamily="18" charset="0"/>
        <a:ea typeface="+mn-ea"/>
        <a:cs typeface="+mn-cs"/>
      </a:defRPr>
    </a:lvl1pPr>
    <a:lvl2pPr marL="461963" algn="l" defTabSz="933450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Book Antiqua" pitchFamily="18" charset="0"/>
        <a:ea typeface="+mn-ea"/>
        <a:cs typeface="+mn-cs"/>
      </a:defRPr>
    </a:lvl2pPr>
    <a:lvl3pPr marL="923925" algn="l" defTabSz="933450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Book Antiqua" pitchFamily="18" charset="0"/>
        <a:ea typeface="+mn-ea"/>
        <a:cs typeface="+mn-cs"/>
      </a:defRPr>
    </a:lvl3pPr>
    <a:lvl4pPr marL="1387475" algn="l" defTabSz="933450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Book Antiqua" pitchFamily="18" charset="0"/>
        <a:ea typeface="+mn-ea"/>
        <a:cs typeface="+mn-cs"/>
      </a:defRPr>
    </a:lvl4pPr>
    <a:lvl5pPr marL="1849438" algn="l" defTabSz="933450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Book Antiqua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ateless_server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Multicast" TargetMode="External"/><Relationship Id="rId5" Type="http://schemas.openxmlformats.org/officeDocument/2006/relationships/hyperlink" Target="http://en.wikipedia.org/wiki/Broadcasting_(networks)" TargetMode="External"/><Relationship Id="rId4" Type="http://schemas.openxmlformats.org/officeDocument/2006/relationships/hyperlink" Target="http://en.wikipedia.org/wiki/Transmission_Control_Protocol" TargetMode="Externa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he-IL" altLang="en-US"/>
              <a:t>046880 A. Kolodny    fall 2001</a:t>
            </a:r>
            <a:endParaRPr lang="en-US" altLang="en-US"/>
          </a:p>
        </p:txBody>
      </p:sp>
      <p:sp>
        <p:nvSpPr>
          <p:cNvPr id="2457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370B93-5127-442C-8FE6-5D0CE9700C32}" type="slidenum">
              <a:rPr lang="ar-SA" altLang="en-US" smtClean="0"/>
              <a:pPr/>
              <a:t>1</a:t>
            </a:fld>
            <a:endParaRPr lang="en-US" altLang="en-US"/>
          </a:p>
        </p:txBody>
      </p:sp>
      <p:sp>
        <p:nvSpPr>
          <p:cNvPr id="2458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1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3497" tIns="46748" rIns="93497" bIns="46748"/>
          <a:lstStyle/>
          <a:p>
            <a:pPr marL="461963" marR="0" lvl="1" indent="0" algn="l" defTabSz="933450" rtl="1" eaLnBrk="1" fontAlgn="base" latinLnBrk="0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he-IL" sz="2800" dirty="0"/>
              <a:t>Lecture 2, part 1: pkt / circuit switching</a:t>
            </a:r>
            <a:endParaRPr lang="he-IL" altLang="he-IL" sz="2800" dirty="0"/>
          </a:p>
          <a:p>
            <a:pPr lvl="1" algn="l" rtl="1" eaLnBrk="1" hangingPunct="1">
              <a:buFont typeface="Wingdings" pitchFamily="2" charset="2"/>
              <a:buNone/>
            </a:pPr>
            <a:r>
              <a:rPr lang="en-US" altLang="he-IL" sz="2800" dirty="0">
                <a:solidFill>
                  <a:srgbClr val="000099"/>
                </a:solidFill>
              </a:rPr>
              <a:t>packet Vs. </a:t>
            </a:r>
            <a:r>
              <a:rPr lang="en-US" altLang="he-IL" sz="2800">
                <a:solidFill>
                  <a:srgbClr val="000099"/>
                </a:solidFill>
              </a:rPr>
              <a:t>circuit switching</a:t>
            </a:r>
            <a:endParaRPr lang="he-IL" altLang="he-IL" sz="2800" dirty="0">
              <a:solidFill>
                <a:srgbClr val="000099"/>
              </a:solidFill>
            </a:endParaRPr>
          </a:p>
          <a:p>
            <a:pPr lvl="1" algn="r" rtl="1" eaLnBrk="1" hangingPunct="1">
              <a:buFont typeface="Wingdings" pitchFamily="2" charset="2"/>
              <a:buNone/>
            </a:pPr>
            <a:endParaRPr lang="he-IL" altLang="he-IL" sz="2800" dirty="0">
              <a:solidFill>
                <a:srgbClr val="000099"/>
              </a:solidFill>
            </a:endParaRPr>
          </a:p>
          <a:p>
            <a:pPr lvl="1" algn="r" rtl="1" eaLnBrk="1" hangingPunct="1">
              <a:buFont typeface="Wingdings" pitchFamily="2" charset="2"/>
              <a:buNone/>
            </a:pPr>
            <a:r>
              <a:rPr lang="he-IL" altLang="he-IL" sz="2800" dirty="0">
                <a:solidFill>
                  <a:srgbClr val="000099"/>
                </a:solidFill>
              </a:rPr>
              <a:t>היום</a:t>
            </a:r>
          </a:p>
          <a:p>
            <a:pPr lvl="1" algn="r" rtl="1" eaLnBrk="1" hangingPunct="1">
              <a:buFont typeface="Wingdings" pitchFamily="2" charset="2"/>
              <a:buNone/>
            </a:pPr>
            <a:r>
              <a:rPr lang="he-IL" altLang="he-IL" sz="2800" dirty="0">
                <a:solidFill>
                  <a:srgbClr val="000099"/>
                </a:solidFill>
              </a:rPr>
              <a:t>היכרות</a:t>
            </a:r>
            <a:r>
              <a:rPr lang="he-IL" altLang="he-IL" sz="2800" baseline="0" dirty="0">
                <a:solidFill>
                  <a:srgbClr val="000099"/>
                </a:solidFill>
              </a:rPr>
              <a:t> ומנהלה</a:t>
            </a:r>
          </a:p>
          <a:p>
            <a:pPr lvl="1" algn="r" rtl="1" eaLnBrk="1" hangingPunct="1">
              <a:buFont typeface="Wingdings" pitchFamily="2" charset="2"/>
              <a:buNone/>
            </a:pPr>
            <a:r>
              <a:rPr lang="he-IL" altLang="he-IL" sz="2800" baseline="0" dirty="0">
                <a:solidFill>
                  <a:srgbClr val="000099"/>
                </a:solidFill>
              </a:rPr>
              <a:t>מבוא ומושגי יסוד</a:t>
            </a:r>
          </a:p>
          <a:p>
            <a:pPr lvl="1" algn="r" rtl="1" eaLnBrk="1" hangingPunct="1">
              <a:buFont typeface="Wingdings" pitchFamily="2" charset="2"/>
              <a:buNone/>
            </a:pPr>
            <a:r>
              <a:rPr lang="he-IL" altLang="he-IL" sz="2800" baseline="0" dirty="0">
                <a:solidFill>
                  <a:srgbClr val="000099"/>
                </a:solidFill>
              </a:rPr>
              <a:t>מה עשית השבוע וגו’</a:t>
            </a:r>
            <a:endParaRPr lang="en-US" altLang="he-IL" sz="2800" baseline="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069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C34197A-DF1D-4931-BD4C-35A2DA7C8A06}" type="slidenum">
              <a:rPr lang="en-US" altLang="he-IL" smtClean="0"/>
              <a:pPr/>
              <a:t>12</a:t>
            </a:fld>
            <a:endParaRPr lang="en-US" altLang="he-IL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0258C43-EA56-43BC-B534-D6CFB464BD8A}" type="slidenum">
              <a:rPr lang="en-US" altLang="he-IL" smtClean="0"/>
              <a:pPr/>
              <a:t>13</a:t>
            </a:fld>
            <a:endParaRPr lang="en-US" altLang="he-IL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C78D28F-37A6-42FE-92A1-28B0723A0DD4}" type="slidenum">
              <a:rPr lang="en-US" altLang="he-IL" smtClean="0"/>
              <a:pPr/>
              <a:t>14</a:t>
            </a:fld>
            <a:endParaRPr lang="en-US" altLang="he-IL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he-IL" dirty="0"/>
              <a:t>Step 3:</a:t>
            </a:r>
            <a:r>
              <a:rPr lang="en-US" altLang="he-IL" baseline="0" dirty="0"/>
              <a:t> </a:t>
            </a:r>
            <a:r>
              <a:rPr lang="en-US" altLang="he-IL" dirty="0"/>
              <a:t>The TIER1 ISPs</a:t>
            </a:r>
            <a:r>
              <a:rPr lang="en-US" altLang="he-IL" baseline="0" dirty="0"/>
              <a:t> connect each other, so as to allow global coverage</a:t>
            </a:r>
          </a:p>
          <a:p>
            <a:pPr marL="0" marR="0" lvl="0" indent="0" algn="l" defTabSz="933450" rtl="0" eaLnBrk="0" fontAlgn="base" latinLnBrk="0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he-IL" baseline="0" dirty="0"/>
              <a:t>Step 4: </a:t>
            </a:r>
            <a:r>
              <a:rPr lang="en-US" altLang="he-IL" dirty="0"/>
              <a:t>Regional</a:t>
            </a:r>
            <a:r>
              <a:rPr lang="en-US" altLang="he-IL" baseline="0" dirty="0"/>
              <a:t> ISPs</a:t>
            </a:r>
          </a:p>
          <a:p>
            <a:r>
              <a:rPr lang="en-US" altLang="he-IL" dirty="0"/>
              <a:t>Step 5: Finding</a:t>
            </a:r>
            <a:r>
              <a:rPr lang="en-US" altLang="he-IL" baseline="0" dirty="0"/>
              <a:t> of lions: </a:t>
            </a:r>
            <a:r>
              <a:rPr lang="en-US" altLang="he-IL" dirty="0"/>
              <a:t>Customer, which try to save money, PEER each other </a:t>
            </a:r>
          </a:p>
          <a:p>
            <a:pPr lvl="1">
              <a:buFont typeface="Arial" pitchFamily="34" charset="0"/>
              <a:buChar char="•"/>
            </a:pPr>
            <a:r>
              <a:rPr lang="en-US" altLang="he-IL" dirty="0"/>
              <a:t>via IXPs (Internet Exchange Points)</a:t>
            </a:r>
          </a:p>
          <a:p>
            <a:pPr lvl="0">
              <a:buFont typeface="Arial" pitchFamily="34" charset="0"/>
              <a:buNone/>
            </a:pPr>
            <a:r>
              <a:rPr lang="en-US" altLang="he-IL" dirty="0">
                <a:latin typeface="Gill Sans MT" pitchFamily="34" charset="0"/>
                <a:ea typeface="MS PGothic" pitchFamily="34" charset="-128"/>
              </a:rPr>
              <a:t>* Finally: Content Provider (e.g., Google, Microsoft,   </a:t>
            </a:r>
            <a:r>
              <a:rPr lang="en-US" altLang="he-IL" dirty="0" err="1">
                <a:latin typeface="Gill Sans MT" pitchFamily="34" charset="0"/>
                <a:ea typeface="MS PGothic" pitchFamily="34" charset="-128"/>
              </a:rPr>
              <a:t>Akamai</a:t>
            </a:r>
            <a:r>
              <a:rPr lang="en-US" altLang="he-IL" dirty="0">
                <a:latin typeface="Gill Sans MT" pitchFamily="34" charset="0"/>
                <a:ea typeface="MS PGothic" pitchFamily="34" charset="-128"/>
              </a:rPr>
              <a:t>) appear</a:t>
            </a:r>
          </a:p>
          <a:p>
            <a:pPr marL="461963" marR="0" lvl="1" indent="0" algn="l" defTabSz="933450" rtl="0" eaLnBrk="0" fontAlgn="base" latinLnBrk="0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he-IL" dirty="0">
                <a:latin typeface="Gill Sans MT" pitchFamily="34" charset="0"/>
                <a:ea typeface="MS PGothic" pitchFamily="34" charset="-128"/>
              </a:rPr>
              <a:t>And have their own “</a:t>
            </a:r>
            <a:r>
              <a:rPr lang="en-US" altLang="he-IL" dirty="0" err="1">
                <a:latin typeface="Gill Sans MT" pitchFamily="34" charset="0"/>
                <a:ea typeface="MS PGothic" pitchFamily="34" charset="-128"/>
              </a:rPr>
              <a:t>nostro</a:t>
            </a:r>
            <a:r>
              <a:rPr lang="en-US" altLang="he-IL" dirty="0">
                <a:latin typeface="Gill Sans MT" pitchFamily="34" charset="0"/>
                <a:ea typeface="MS PGothic" pitchFamily="34" charset="-128"/>
              </a:rPr>
              <a:t>” networks</a:t>
            </a:r>
            <a:endParaRPr lang="he-IL" altLang="he-IL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AE4518F-E8EA-4A48-908D-330C03371B38}" type="slidenum">
              <a:rPr lang="en-US" altLang="he-IL" smtClean="0"/>
              <a:pPr/>
              <a:t>15</a:t>
            </a:fld>
            <a:endParaRPr lang="en-US" altLang="he-IL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r" rtl="1"/>
            <a:r>
              <a:rPr lang="he-IL" altLang="he-IL" dirty="0"/>
              <a:t>לספר להם את הסיפור עם </a:t>
            </a:r>
            <a:r>
              <a:rPr lang="en-US" altLang="he-IL" dirty="0" err="1"/>
              <a:t>youtube</a:t>
            </a:r>
            <a:r>
              <a:rPr lang="he-IL" altLang="he-IL" dirty="0"/>
              <a:t> שאחת החברות רצתה לפתוח את החוזה העברת נתונים</a:t>
            </a:r>
          </a:p>
          <a:p>
            <a:pPr algn="r" rtl="1"/>
            <a:endParaRPr lang="he-IL" altLang="he-IL" dirty="0"/>
          </a:p>
          <a:p>
            <a:pPr eaLnBrk="1" hangingPunct="1">
              <a:buSzPct val="75000"/>
            </a:pPr>
            <a:r>
              <a:rPr lang="en-US" altLang="he-IL" sz="2400" dirty="0"/>
              <a:t>at center: small # of well-connected large networks</a:t>
            </a:r>
          </a:p>
          <a:p>
            <a:pPr lvl="1" eaLnBrk="1" hangingPunct="1"/>
            <a:r>
              <a:rPr lang="ja-JP" altLang="en-US" sz="2000" dirty="0">
                <a:solidFill>
                  <a:srgbClr val="CC0000"/>
                </a:solidFill>
                <a:ea typeface="MS PGothic" pitchFamily="34" charset="-128"/>
              </a:rPr>
              <a:t>“</a:t>
            </a:r>
            <a:r>
              <a:rPr lang="en-US" altLang="ja-JP" sz="2000" dirty="0">
                <a:solidFill>
                  <a:srgbClr val="CC0000"/>
                </a:solidFill>
                <a:ea typeface="MS PGothic" pitchFamily="34" charset="-128"/>
              </a:rPr>
              <a:t>tier-1</a:t>
            </a:r>
            <a:r>
              <a:rPr lang="ja-JP" altLang="en-US" sz="2000" dirty="0">
                <a:solidFill>
                  <a:srgbClr val="CC0000"/>
                </a:solidFill>
                <a:ea typeface="MS PGothic" pitchFamily="34" charset="-128"/>
              </a:rPr>
              <a:t>”</a:t>
            </a:r>
            <a:r>
              <a:rPr lang="en-US" altLang="ja-JP" sz="2000" dirty="0">
                <a:solidFill>
                  <a:srgbClr val="CC0000"/>
                </a:solidFill>
                <a:ea typeface="MS PGothic" pitchFamily="34" charset="-128"/>
              </a:rPr>
              <a:t> commercial ISPs</a:t>
            </a:r>
            <a:r>
              <a:rPr lang="en-US" altLang="ja-JP" sz="2000" dirty="0">
                <a:solidFill>
                  <a:srgbClr val="FF0000"/>
                </a:solidFill>
                <a:ea typeface="MS PGothic" pitchFamily="34" charset="-128"/>
              </a:rPr>
              <a:t> </a:t>
            </a:r>
            <a:r>
              <a:rPr lang="en-US" altLang="ja-JP" sz="2000" dirty="0">
                <a:ea typeface="MS PGothic" pitchFamily="34" charset="-128"/>
              </a:rPr>
              <a:t>(e.g., Level 3, Sprint, AT&amp;T, NTT), national &amp; international coverage</a:t>
            </a:r>
          </a:p>
          <a:p>
            <a:pPr lvl="1" eaLnBrk="1" hangingPunct="1"/>
            <a:r>
              <a:rPr lang="en-US" altLang="he-IL" sz="2000" dirty="0">
                <a:solidFill>
                  <a:srgbClr val="CC0000"/>
                </a:solidFill>
                <a:ea typeface="Arial" pitchFamily="34" charset="0"/>
              </a:rPr>
              <a:t>content provider network </a:t>
            </a:r>
            <a:r>
              <a:rPr lang="en-US" altLang="he-IL" sz="2000" dirty="0">
                <a:ea typeface="Arial" pitchFamily="34" charset="0"/>
              </a:rPr>
              <a:t>(</a:t>
            </a:r>
            <a:r>
              <a:rPr lang="en-US" altLang="he-IL" sz="2000" dirty="0" err="1">
                <a:ea typeface="Arial" pitchFamily="34" charset="0"/>
              </a:rPr>
              <a:t>e.g</a:t>
            </a:r>
            <a:r>
              <a:rPr lang="en-US" altLang="he-IL" sz="2000" dirty="0">
                <a:ea typeface="Arial" pitchFamily="34" charset="0"/>
              </a:rPr>
              <a:t>, Google): private network that connects it data centers to Internet, often bypassing tier-1, regional ISPs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he-IL" sz="2000" dirty="0">
              <a:ea typeface="Arial" pitchFamily="34" charset="0"/>
            </a:endParaRPr>
          </a:p>
          <a:p>
            <a:pPr algn="r" rtl="1"/>
            <a:endParaRPr lang="he-IL" altLang="he-IL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9DA8D4B-F0F1-4F48-8181-CFD2E0952311}" type="slidenum">
              <a:rPr lang="en-US" altLang="he-IL" smtClean="0"/>
              <a:pPr/>
              <a:t>16</a:t>
            </a:fld>
            <a:endParaRPr lang="en-US" altLang="he-IL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מציין מיקום של תמונת שקופית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8723" name="מציין מיקום של הערות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r" rtl="1"/>
            <a:r>
              <a:rPr lang="he-IL" altLang="he-IL"/>
              <a:t>לספר להם על הבעיה ש-</a:t>
            </a:r>
            <a:r>
              <a:rPr lang="en-US" altLang="he-IL"/>
              <a:t>youtube </a:t>
            </a:r>
            <a:r>
              <a:rPr lang="he-IL" altLang="he-IL"/>
              <a:t> יצרה</a:t>
            </a:r>
          </a:p>
        </p:txBody>
      </p:sp>
      <p:sp>
        <p:nvSpPr>
          <p:cNvPr id="158724" name="מציין מיקום של מספר שקופית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4E42C89-A42B-4F99-A677-4F568B6BF879}" type="slidenum">
              <a:rPr lang="en-US" altLang="he-IL" smtClean="0"/>
              <a:pPr/>
              <a:t>17</a:t>
            </a:fld>
            <a:endParaRPr lang="en-US" altLang="he-IL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6798173-187C-4F7F-B620-A094C98BD786}" type="slidenum">
              <a:rPr lang="en-US" altLang="he-IL" smtClean="0"/>
              <a:pPr/>
              <a:t>19</a:t>
            </a:fld>
            <a:endParaRPr lang="en-US" altLang="he-IL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r" rtl="1">
              <a:defRPr/>
            </a:pPr>
            <a:endParaRPr lang="he-IL" dirty="0"/>
          </a:p>
          <a:p>
            <a:pPr marL="0" indent="0" algn="r" rtl="1">
              <a:buFont typeface="Wingdings" pitchFamily="2" charset="2"/>
              <a:buNone/>
              <a:defRPr/>
            </a:pPr>
            <a:r>
              <a:rPr lang="he-IL" dirty="0"/>
              <a:t>	</a:t>
            </a:r>
          </a:p>
          <a:p>
            <a:endParaRPr lang="he-IL" altLang="he-IL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021D172-B90A-4A35-BD54-535346444E05}" type="slidenum">
              <a:rPr lang="en-US" altLang="he-IL" smtClean="0"/>
              <a:pPr/>
              <a:t>20</a:t>
            </a:fld>
            <a:endParaRPr lang="en-US" altLang="he-IL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A1CE3B8-4651-4FB7-B879-D87868E5F3E2}" type="slidenum">
              <a:rPr lang="en-US" altLang="he-IL" smtClean="0"/>
              <a:pPr/>
              <a:t>21</a:t>
            </a:fld>
            <a:endParaRPr lang="en-US" altLang="he-IL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CC720B6-D20A-46F4-8E98-ACA11C95B72B}" type="slidenum">
              <a:rPr lang="en-US" altLang="he-IL" smtClean="0"/>
              <a:pPr/>
              <a:t>22</a:t>
            </a:fld>
            <a:endParaRPr lang="en-US" altLang="he-IL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he-IL"/>
              <a:t>UFI</a:t>
            </a:r>
            <a:endParaRPr lang="he-IL" altLang="he-I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 altLang="en-US"/>
              <a:t>046880 A. Kolodny    fall 2001</a:t>
            </a:r>
            <a:endParaRPr lang="en-US" alt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59B2E5-CA97-431C-B246-15C9A70742D4}" type="slidenum">
              <a:rPr lang="he-IL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i="0" dirty="0"/>
              <a:t>Modem</a:t>
            </a:r>
            <a:r>
              <a:rPr lang="en-US" i="0" baseline="0" dirty="0"/>
              <a:t> </a:t>
            </a:r>
            <a:r>
              <a:rPr lang="en-IL" i="0" baseline="0" dirty="0"/>
              <a:t>–</a:t>
            </a:r>
            <a:r>
              <a:rPr lang="en-US" i="0" baseline="0" dirty="0"/>
              <a:t> converts D (from the PC) to Analog. The DSLAM converts it back to digital, multiplexing multiple users.</a:t>
            </a:r>
            <a:endParaRPr lang="he-IL" i="0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 altLang="en-US"/>
              <a:t>046880 A. Kolodny    fall 2001</a:t>
            </a:r>
            <a:endParaRPr lang="en-US" alt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59B2E5-CA97-431C-B246-15C9A70742D4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5000"/>
              </a:lnSpc>
            </a:pPr>
            <a:r>
              <a:rPr lang="en-US" altLang="he-IL" i="1" dirty="0">
                <a:solidFill>
                  <a:srgbClr val="CC0000"/>
                </a:solidFill>
                <a:latin typeface="Gill Sans MT" pitchFamily="34" charset="0"/>
                <a:ea typeface="MS PGothic" pitchFamily="34" charset="-128"/>
              </a:rPr>
              <a:t>frequency division multiplexing:</a:t>
            </a:r>
            <a:r>
              <a:rPr lang="en-US" altLang="he-IL" dirty="0">
                <a:latin typeface="Gill Sans MT" pitchFamily="34" charset="0"/>
                <a:ea typeface="MS PGothic" pitchFamily="34" charset="-128"/>
              </a:rPr>
              <a:t> different channels transmitted</a:t>
            </a:r>
          </a:p>
          <a:p>
            <a:pPr>
              <a:lnSpc>
                <a:spcPct val="85000"/>
              </a:lnSpc>
            </a:pPr>
            <a:r>
              <a:rPr lang="en-US" altLang="he-IL" dirty="0">
                <a:latin typeface="Gill Sans MT" pitchFamily="34" charset="0"/>
                <a:ea typeface="MS PGothic" pitchFamily="34" charset="-128"/>
              </a:rPr>
              <a:t>in different frequency bands</a:t>
            </a:r>
          </a:p>
          <a:p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 altLang="en-US"/>
              <a:t>046880 A. Kolodny    fall 2001</a:t>
            </a:r>
            <a:endParaRPr lang="en-US" alt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59B2E5-CA97-431C-B246-15C9A70742D4}" type="slidenum">
              <a:rPr lang="he-IL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 altLang="en-US"/>
              <a:t>046880 A. Kolodny    fall 2001</a:t>
            </a:r>
            <a:endParaRPr lang="en-US" alt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59B2E5-CA97-431C-B246-15C9A70742D4}" type="slidenum">
              <a:rPr lang="he-IL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EE2880A-CDD9-43DD-95D5-250D61D6C0F8}" type="slidenum">
              <a:rPr lang="en-US" altLang="he-IL" smtClean="0"/>
              <a:pPr/>
              <a:t>30</a:t>
            </a:fld>
            <a:endParaRPr lang="en-US" altLang="he-IL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D169254-0098-416D-B51E-5C35159874DD}" type="slidenum">
              <a:rPr lang="en-US" altLang="he-IL" smtClean="0"/>
              <a:pPr/>
              <a:t>35</a:t>
            </a:fld>
            <a:endParaRPr lang="en-US" altLang="he-IL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 altLang="en-US"/>
              <a:t>046880 A. Kolodny    fall 2001</a:t>
            </a:r>
            <a:endParaRPr lang="en-US" alt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59B2E5-CA97-431C-B246-15C9A70742D4}" type="slidenum">
              <a:rPr lang="he-IL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438097A-2459-44F9-A951-4B0067111C55}" type="slidenum">
              <a:rPr lang="en-US" altLang="he-IL" smtClean="0">
                <a:solidFill>
                  <a:srgbClr val="000000"/>
                </a:solidFill>
              </a:rPr>
              <a:pPr/>
              <a:t>38</a:t>
            </a:fld>
            <a:endParaRPr lang="en-US" altLang="he-IL">
              <a:solidFill>
                <a:srgbClr val="000000"/>
              </a:solidFill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438097A-2459-44F9-A951-4B0067111C55}" type="slidenum">
              <a:rPr lang="en-US" altLang="he-IL" smtClean="0">
                <a:solidFill>
                  <a:srgbClr val="000000"/>
                </a:solidFill>
              </a:rPr>
              <a:pPr/>
              <a:t>39</a:t>
            </a:fld>
            <a:endParaRPr lang="en-US" altLang="he-IL">
              <a:solidFill>
                <a:srgbClr val="000000"/>
              </a:solidFill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 altLang="en-US"/>
              <a:t>046880 A. Kolodny    fall 2001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59B2E5-CA97-431C-B246-15C9A70742D4}" type="slidenum">
              <a:rPr lang="he-IL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/>
              <a:t>מירי</a:t>
            </a:r>
            <a:r>
              <a:rPr lang="he-IL" baseline="0"/>
              <a:t> רגב מדברת בטל' עם מתי כספי</a:t>
            </a:r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 altLang="en-US"/>
              <a:t>046880 A. Kolodny    fall 2001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59B2E5-CA97-431C-B246-15C9A70742D4}" type="slidenum">
              <a:rPr lang="he-IL" altLang="en-US" smtClean="0"/>
              <a:pPr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 altLang="en-US"/>
              <a:t>046880 A. Kolodny    fall 2001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27C6FCC-15DD-41FA-A021-CBA8F3E54B31}" type="slidenum">
              <a:rPr lang="he-IL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2C455F6-1403-43AC-978A-D8ED29C67835}" type="slidenum">
              <a:rPr lang="en-US" altLang="he-IL" smtClean="0"/>
              <a:pPr/>
              <a:t>44</a:t>
            </a:fld>
            <a:endParaRPr lang="en-US" altLang="he-IL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he-IL" dirty="0"/>
              <a:t>Two simple multiple access control techniques.</a:t>
            </a:r>
          </a:p>
          <a:p>
            <a:endParaRPr lang="en-US" altLang="he-IL" dirty="0"/>
          </a:p>
          <a:p>
            <a:r>
              <a:rPr lang="en-US" altLang="he-IL" dirty="0"/>
              <a:t>Each mobile</a:t>
            </a:r>
            <a:r>
              <a:rPr lang="ja-JP" altLang="en-US" dirty="0"/>
              <a:t>’</a:t>
            </a:r>
            <a:r>
              <a:rPr lang="en-US" altLang="ja-JP" dirty="0"/>
              <a:t>s share of the bandwidth is divided into portions for the uplink and the downlink. Also, possibly, out of band signaling.</a:t>
            </a:r>
          </a:p>
          <a:p>
            <a:endParaRPr lang="en-US" altLang="he-IL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 altLang="en-US"/>
              <a:t>046880 A. Kolodny    fall 2001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59B2E5-CA97-431C-B246-15C9A70742D4}" type="slidenum">
              <a:rPr lang="he-IL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702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/>
              <a:t>למי</a:t>
            </a:r>
            <a:r>
              <a:rPr lang="he-IL" baseline="0" dirty="0"/>
              <a:t> כאן יש </a:t>
            </a:r>
            <a:r>
              <a:rPr lang="he-IL" baseline="0" dirty="0" err="1"/>
              <a:t>רשיון</a:t>
            </a:r>
            <a:r>
              <a:rPr lang="he-IL" baseline="0" dirty="0"/>
              <a:t> לאופנוע?</a:t>
            </a:r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 altLang="en-US"/>
              <a:t>046880 A. Kolodny    fall 2001</a:t>
            </a:r>
            <a:endParaRPr lang="en-US" alt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59B2E5-CA97-431C-B246-15C9A70742D4}" type="slidenum">
              <a:rPr lang="he-IL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Mb </a:t>
            </a:r>
            <a:r>
              <a:rPr lang="en-IL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this is contrast to </a:t>
            </a:r>
            <a:r>
              <a:rPr lang="en-US" b="1" dirty="0" err="1">
                <a:sym typeface="Wingdings" panose="05000000000000000000" pitchFamily="2" charset="2"/>
              </a:rPr>
              <a:t>Mebibit</a:t>
            </a:r>
            <a:r>
              <a:rPr lang="en-US" b="1" dirty="0">
                <a:sym typeface="Wingdings" panose="05000000000000000000" pitchFamily="2" charset="2"/>
              </a:rPr>
              <a:t>=2^20</a:t>
            </a:r>
            <a:r>
              <a:rPr lang="en-US" b="1" baseline="0" dirty="0">
                <a:sym typeface="Wingdings" panose="05000000000000000000" pitchFamily="2" charset="2"/>
              </a:rPr>
              <a:t> bits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 altLang="en-US"/>
              <a:t>046880 A. Kolodny    fall 2001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59B2E5-CA97-431C-B246-15C9A70742D4}" type="slidenum">
              <a:rPr lang="he-IL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91791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 altLang="en-US"/>
              <a:t>046880 A. Kolodny    fall 2001</a:t>
            </a:r>
            <a:endParaRPr lang="en-US" alt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59B2E5-CA97-431C-B246-15C9A70742D4}" type="slidenum">
              <a:rPr lang="he-IL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Dxmt</a:t>
            </a:r>
            <a:r>
              <a:rPr lang="en-US" dirty="0"/>
              <a:t>: 12.5kB / 100 Mbps = 100 kb / 100 Mbps = 1</a:t>
            </a:r>
            <a:r>
              <a:rPr lang="en-US" baseline="0" dirty="0"/>
              <a:t> ms</a:t>
            </a:r>
          </a:p>
          <a:p>
            <a:r>
              <a:rPr lang="en-US" baseline="0" dirty="0" err="1"/>
              <a:t>Dprop</a:t>
            </a:r>
            <a:r>
              <a:rPr lang="en-US" baseline="0" dirty="0"/>
              <a:t>: 20k </a:t>
            </a:r>
            <a:r>
              <a:rPr lang="en-US" baseline="0" dirty="0" err="1"/>
              <a:t>kms</a:t>
            </a:r>
            <a:r>
              <a:rPr lang="en-US" baseline="0" dirty="0"/>
              <a:t> = 20*10^6 m = 2*10^7 m </a:t>
            </a:r>
            <a:r>
              <a:rPr lang="en-US" baseline="0" dirty="0">
                <a:sym typeface="Wingdings" pitchFamily="2" charset="2"/>
              </a:rPr>
              <a:t> </a:t>
            </a:r>
            <a:r>
              <a:rPr lang="en-US" baseline="0" dirty="0" err="1">
                <a:sym typeface="Wingdings" pitchFamily="2" charset="2"/>
              </a:rPr>
              <a:t>Dprop</a:t>
            </a:r>
            <a:r>
              <a:rPr lang="en-US" baseline="0" dirty="0">
                <a:sym typeface="Wingdings" pitchFamily="2" charset="2"/>
              </a:rPr>
              <a:t> = 0.1 sec</a:t>
            </a:r>
          </a:p>
          <a:p>
            <a:endParaRPr lang="en-US" baseline="0" dirty="0">
              <a:sym typeface="Wingdings" pitchFamily="2" charset="2"/>
            </a:endParaRPr>
          </a:p>
          <a:p>
            <a:endParaRPr lang="en-US" baseline="0" dirty="0">
              <a:sym typeface="Wingdings" pitchFamily="2" charset="2"/>
            </a:endParaRPr>
          </a:p>
          <a:p>
            <a:r>
              <a:rPr lang="en-US" b="0" dirty="0"/>
              <a:t>2*</a:t>
            </a:r>
            <a:r>
              <a:rPr lang="en-US" b="0" dirty="0" err="1"/>
              <a:t>Txmt</a:t>
            </a:r>
            <a:r>
              <a:rPr lang="en-US" b="0" dirty="0"/>
              <a:t> + </a:t>
            </a:r>
            <a:r>
              <a:rPr lang="en-US" b="0" dirty="0" err="1"/>
              <a:t>Tprop</a:t>
            </a:r>
            <a:r>
              <a:rPr lang="en-US" b="0" dirty="0"/>
              <a:t> + </a:t>
            </a:r>
            <a:r>
              <a:rPr lang="en-US" b="0" dirty="0" err="1"/>
              <a:t>Tproc</a:t>
            </a:r>
            <a:r>
              <a:rPr lang="en-US" b="0" dirty="0"/>
              <a:t> + </a:t>
            </a:r>
            <a:r>
              <a:rPr lang="en-US" b="0" dirty="0" err="1"/>
              <a:t>Tq</a:t>
            </a:r>
            <a:r>
              <a:rPr lang="en-US" b="0" dirty="0"/>
              <a:t> = 2*100kb / 100 Mbps + 20 Mm / 2*10^8 </a:t>
            </a:r>
            <a:r>
              <a:rPr lang="en-US" b="0" dirty="0" err="1"/>
              <a:t>mps</a:t>
            </a:r>
            <a:r>
              <a:rPr lang="en-US" b="0" dirty="0"/>
              <a:t> + 1 </a:t>
            </a:r>
            <a:r>
              <a:rPr lang="en-US" b="0" dirty="0" err="1"/>
              <a:t>ms</a:t>
            </a:r>
            <a:r>
              <a:rPr lang="en-US" b="0" dirty="0"/>
              <a:t> = </a:t>
            </a:r>
          </a:p>
          <a:p>
            <a:r>
              <a:rPr lang="en-US" b="0" dirty="0"/>
              <a:t>= 2 </a:t>
            </a:r>
            <a:r>
              <a:rPr lang="en-US" b="0" dirty="0" err="1"/>
              <a:t>ms</a:t>
            </a:r>
            <a:r>
              <a:rPr lang="en-US" b="0" dirty="0"/>
              <a:t> + (20 / 200) s + 1 </a:t>
            </a:r>
            <a:r>
              <a:rPr lang="en-US" b="0" dirty="0" err="1"/>
              <a:t>ms</a:t>
            </a:r>
            <a:r>
              <a:rPr lang="en-US" b="0" dirty="0"/>
              <a:t> = 103 </a:t>
            </a:r>
            <a:r>
              <a:rPr lang="en-US" b="0" dirty="0" err="1"/>
              <a:t>ms.</a:t>
            </a:r>
            <a:endParaRPr lang="en-US" b="0" dirty="0"/>
          </a:p>
          <a:p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 altLang="en-US"/>
              <a:t>046880 A. Kolodny    fall 2001</a:t>
            </a:r>
            <a:endParaRPr lang="en-US" alt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59B2E5-CA97-431C-B246-15C9A70742D4}" type="slidenum">
              <a:rPr lang="he-IL" altLang="en-US" smtClean="0"/>
              <a:pPr>
                <a:defRPr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01576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CA93AFB-8C32-4379-A2EB-E8490DC84BD5}" type="slidenum">
              <a:rPr lang="en-US" altLang="he-IL" smtClean="0"/>
              <a:pPr/>
              <a:t>58</a:t>
            </a:fld>
            <a:endParaRPr lang="en-US" altLang="he-IL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33450" rtl="0" eaLnBrk="0" fontAlgn="base" latinLnBrk="0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/>
              <a:t>* Emulate?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 altLang="en-US"/>
              <a:t>046880 A. Kolodny    fall 2001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27C6FCC-15DD-41FA-A021-CBA8F3E54B31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Physical:</a:t>
            </a:r>
            <a:r>
              <a:rPr lang="en-US" baseline="0" dirty="0"/>
              <a:t> See</a:t>
            </a:r>
          </a:p>
          <a:p>
            <a:r>
              <a:rPr lang="en-US" dirty="0"/>
              <a:t>https://en.wikipedia.org/wiki/Line_code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הערות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u="sng" dirty="0">
                <a:effectLst/>
              </a:rPr>
              <a:t>L5</a:t>
            </a:r>
          </a:p>
          <a:p>
            <a:r>
              <a:rPr lang="en-US" b="0" u="none" dirty="0">
                <a:effectLst/>
              </a:rPr>
              <a:t>Simple</a:t>
            </a:r>
            <a:r>
              <a:rPr lang="en-US" b="0" u="none" baseline="0" dirty="0">
                <a:effectLst/>
              </a:rPr>
              <a:t> Mail Trans’ </a:t>
            </a:r>
            <a:r>
              <a:rPr lang="en-US" b="0" u="none" baseline="0" dirty="0" err="1">
                <a:effectLst/>
              </a:rPr>
              <a:t>Prot</a:t>
            </a:r>
            <a:r>
              <a:rPr lang="en-US" b="0" u="none" baseline="0" dirty="0">
                <a:effectLst/>
              </a:rPr>
              <a:t>’.</a:t>
            </a:r>
          </a:p>
          <a:p>
            <a:r>
              <a:rPr lang="en-US" b="0" u="none" baseline="0" dirty="0">
                <a:effectLst/>
              </a:rPr>
              <a:t>Domain Name System.</a:t>
            </a:r>
          </a:p>
          <a:p>
            <a:r>
              <a:rPr lang="en-US" b="0" u="none" baseline="0" dirty="0" err="1">
                <a:effectLst/>
              </a:rPr>
              <a:t>HyperText</a:t>
            </a:r>
            <a:r>
              <a:rPr lang="en-US" b="0" u="none" baseline="0" dirty="0">
                <a:effectLst/>
              </a:rPr>
              <a:t> Transfer </a:t>
            </a:r>
            <a:r>
              <a:rPr lang="en-US" b="0" u="none" baseline="0" dirty="0" err="1">
                <a:effectLst/>
              </a:rPr>
              <a:t>Prot</a:t>
            </a:r>
            <a:r>
              <a:rPr lang="en-US" b="0" u="none" baseline="0" dirty="0">
                <a:effectLst/>
              </a:rPr>
              <a:t>’.</a:t>
            </a:r>
          </a:p>
          <a:p>
            <a:r>
              <a:rPr lang="en-US" b="0" u="none" baseline="0" dirty="0">
                <a:effectLst/>
              </a:rPr>
              <a:t>Simple </a:t>
            </a:r>
            <a:r>
              <a:rPr lang="en-US" b="0" u="none" baseline="0" dirty="0" err="1">
                <a:effectLst/>
              </a:rPr>
              <a:t>Netw</a:t>
            </a:r>
            <a:r>
              <a:rPr lang="en-US" b="0" u="none" baseline="0" dirty="0">
                <a:effectLst/>
              </a:rPr>
              <a:t>. Mgmt. </a:t>
            </a:r>
            <a:r>
              <a:rPr lang="en-US" b="0" u="none" baseline="0" dirty="0" err="1">
                <a:effectLst/>
              </a:rPr>
              <a:t>Prot</a:t>
            </a:r>
            <a:r>
              <a:rPr lang="en-US" b="0" u="none" baseline="0" dirty="0">
                <a:effectLst/>
              </a:rPr>
              <a:t>’.</a:t>
            </a:r>
          </a:p>
          <a:p>
            <a:endParaRPr lang="en-US" b="0" u="none" dirty="0">
              <a:effectLst/>
            </a:endParaRPr>
          </a:p>
          <a:p>
            <a:endParaRPr lang="en-US" b="1" u="sng" dirty="0">
              <a:effectLst/>
            </a:endParaRPr>
          </a:p>
          <a:p>
            <a:r>
              <a:rPr lang="en-US" b="1" u="sng" dirty="0">
                <a:effectLst/>
              </a:rPr>
              <a:t>L4</a:t>
            </a:r>
          </a:p>
          <a:p>
            <a:r>
              <a:rPr lang="en-US" dirty="0">
                <a:effectLst/>
              </a:rPr>
              <a:t>UDP (User Datagram</a:t>
            </a:r>
            <a:r>
              <a:rPr lang="en-US" baseline="0" dirty="0">
                <a:effectLst/>
              </a:rPr>
              <a:t> </a:t>
            </a:r>
            <a:r>
              <a:rPr lang="en-US" baseline="0" dirty="0" err="1">
                <a:effectLst/>
              </a:rPr>
              <a:t>Prot</a:t>
            </a:r>
            <a:r>
              <a:rPr lang="en-US" baseline="0" dirty="0">
                <a:effectLst/>
              </a:rPr>
              <a:t>’) </a:t>
            </a:r>
            <a:r>
              <a:rPr lang="en-US" dirty="0">
                <a:effectLst/>
              </a:rPr>
              <a:t>assumes that error checking and correction is either not necessary or performed in the application, avoiding the overhead of such processing at the network interface level. Time-sensitive applications often use UDP because dropping packets is preferable to waiting for delayed packets, which may not be an option in a real-time system.</a:t>
            </a:r>
          </a:p>
          <a:p>
            <a:r>
              <a:rPr lang="en-US" dirty="0">
                <a:effectLst/>
              </a:rPr>
              <a:t>UDP's </a:t>
            </a:r>
            <a:r>
              <a:rPr lang="en-US" dirty="0">
                <a:effectLst/>
                <a:hlinkClick r:id="rId3" action="ppaction://hlinkfile" tooltip="Stateless server"/>
              </a:rPr>
              <a:t>stateless</a:t>
            </a:r>
            <a:r>
              <a:rPr lang="en-US" dirty="0">
                <a:effectLst/>
              </a:rPr>
              <a:t> nature is also useful for servers answering small queries from huge numbers of clients. Unlike </a:t>
            </a:r>
            <a:r>
              <a:rPr lang="en-US" dirty="0">
                <a:effectLst/>
                <a:hlinkClick r:id="rId4" action="ppaction://hlinkfile" tooltip="Transmission Control Protocol"/>
              </a:rPr>
              <a:t>TCP</a:t>
            </a:r>
            <a:r>
              <a:rPr lang="en-US" dirty="0">
                <a:effectLst/>
              </a:rPr>
              <a:t>, UDP supports </a:t>
            </a:r>
            <a:r>
              <a:rPr lang="en-US" dirty="0">
                <a:effectLst/>
                <a:hlinkClick r:id="rId5" action="ppaction://hlinkfile" tooltip="Broadcasting (networks)"/>
              </a:rPr>
              <a:t>packet broadcast</a:t>
            </a:r>
            <a:r>
              <a:rPr lang="en-US" dirty="0">
                <a:effectLst/>
              </a:rPr>
              <a:t> (sending to all on local network) and </a:t>
            </a:r>
            <a:r>
              <a:rPr lang="en-US" dirty="0">
                <a:effectLst/>
                <a:hlinkClick r:id="rId6" action="ppaction://hlinkfile" tooltip="Multicast"/>
              </a:rPr>
              <a:t>multicasting</a:t>
            </a:r>
            <a:r>
              <a:rPr lang="en-US" dirty="0">
                <a:effectLst/>
              </a:rPr>
              <a:t> (send to all subscribers).</a:t>
            </a:r>
          </a:p>
          <a:p>
            <a:r>
              <a:rPr lang="en-US" baseline="0" dirty="0">
                <a:effectLst/>
              </a:rPr>
              <a:t>UDP is used for DNS, streaming media (IPTV, VoIP) and online games.</a:t>
            </a:r>
          </a:p>
          <a:p>
            <a:endParaRPr lang="en-US" baseline="0" dirty="0">
              <a:effectLst/>
            </a:endParaRPr>
          </a:p>
          <a:p>
            <a:r>
              <a:rPr lang="en-US" baseline="0" dirty="0">
                <a:effectLst/>
              </a:rPr>
              <a:t>TCP (Transmission Ctrl </a:t>
            </a:r>
            <a:r>
              <a:rPr lang="en-US" baseline="0" dirty="0" err="1">
                <a:effectLst/>
              </a:rPr>
              <a:t>Prot</a:t>
            </a:r>
            <a:r>
              <a:rPr lang="en-US" baseline="0" dirty="0">
                <a:effectLst/>
              </a:rPr>
              <a:t>’).</a:t>
            </a:r>
          </a:p>
          <a:p>
            <a:endParaRPr lang="en-US" baseline="0" dirty="0">
              <a:effectLst/>
            </a:endParaRPr>
          </a:p>
          <a:p>
            <a:r>
              <a:rPr lang="en-US" baseline="0" dirty="0">
                <a:effectLst/>
              </a:rPr>
              <a:t>SCTP (Stream Ctrl Transmission </a:t>
            </a:r>
            <a:r>
              <a:rPr lang="en-US" baseline="0" dirty="0" err="1">
                <a:effectLst/>
              </a:rPr>
              <a:t>Prot</a:t>
            </a:r>
            <a:r>
              <a:rPr lang="en-US" baseline="0" dirty="0">
                <a:effectLst/>
              </a:rPr>
              <a:t>’) – provides reliability, sequencing and cong. ctrl. as in TCP; SCTP is </a:t>
            </a:r>
            <a:r>
              <a:rPr lang="en-US" baseline="0" dirty="0" err="1">
                <a:effectLst/>
              </a:rPr>
              <a:t>msg</a:t>
            </a:r>
            <a:r>
              <a:rPr lang="en-US" baseline="0" dirty="0">
                <a:effectLst/>
              </a:rPr>
              <a:t>-oriented, as is UDP.</a:t>
            </a:r>
            <a:endParaRPr lang="he-IL" dirty="0"/>
          </a:p>
          <a:p>
            <a:endParaRPr lang="en-US" dirty="0"/>
          </a:p>
          <a:p>
            <a:r>
              <a:rPr lang="en-US" b="1" u="sng" dirty="0"/>
              <a:t>L3</a:t>
            </a:r>
          </a:p>
          <a:p>
            <a:r>
              <a:rPr lang="en-US" dirty="0"/>
              <a:t>I Group Management</a:t>
            </a:r>
            <a:r>
              <a:rPr lang="en-US" baseline="0" dirty="0"/>
              <a:t> Prot.</a:t>
            </a:r>
          </a:p>
          <a:p>
            <a:r>
              <a:rPr lang="en-US" baseline="0" dirty="0"/>
              <a:t>Other Network Layer Protocols:</a:t>
            </a:r>
          </a:p>
          <a:p>
            <a:r>
              <a:rPr lang="en-US" baseline="0" dirty="0"/>
              <a:t>	</a:t>
            </a:r>
            <a:r>
              <a:rPr lang="en-US" baseline="0" dirty="0" err="1"/>
              <a:t>IPSec</a:t>
            </a:r>
            <a:r>
              <a:rPr lang="en-US" baseline="0" dirty="0"/>
              <a:t> (Secure).</a:t>
            </a:r>
          </a:p>
          <a:p>
            <a:r>
              <a:rPr lang="en-US" baseline="0" dirty="0"/>
              <a:t>	Routing protocols (BGP, RIP</a:t>
            </a:r>
            <a:r>
              <a:rPr lang="en-US" baseline="0"/>
              <a:t>, OSPF</a:t>
            </a:r>
            <a:r>
              <a:rPr lang="en-US" baseline="0" dirty="0"/>
              <a:t>).</a:t>
            </a:r>
          </a:p>
          <a:p>
            <a:endParaRPr lang="en-US" baseline="0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26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 altLang="en-US"/>
              <a:t>046880 A. Kolodny    fall 2001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59B2E5-CA97-431C-B246-15C9A70742D4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1808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he-IL" altLang="en-US"/>
              <a:t>046880 A. Kolodny    fall 2001</a:t>
            </a:r>
            <a:endParaRPr lang="en-US" altLang="en-US"/>
          </a:p>
        </p:txBody>
      </p:sp>
      <p:sp>
        <p:nvSpPr>
          <p:cNvPr id="2457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370B93-5127-442C-8FE6-5D0CE9700C32}" type="slidenum">
              <a:rPr lang="ar-SA" altLang="en-US" smtClean="0"/>
              <a:pPr/>
              <a:t>7</a:t>
            </a:fld>
            <a:endParaRPr lang="en-US" altLang="en-US"/>
          </a:p>
        </p:txBody>
      </p:sp>
      <p:sp>
        <p:nvSpPr>
          <p:cNvPr id="2458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1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3497" tIns="46748" rIns="93497" bIns="46748"/>
          <a:lstStyle/>
          <a:p>
            <a:endParaRPr lang="en-US" altLang="he-IL" dirty="0"/>
          </a:p>
        </p:txBody>
      </p:sp>
    </p:spTree>
    <p:extLst>
      <p:ext uri="{BB962C8B-B14F-4D97-AF65-F5344CB8AC3E}">
        <p14:creationId xmlns:p14="http://schemas.microsoft.com/office/powerpoint/2010/main" val="4095504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21138" y="9411356"/>
            <a:ext cx="2922562" cy="494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3E64CB37-163C-40E4-A255-1EC47A4DC99D}" type="slidenum">
              <a:rPr lang="en-US" altLang="he-IL" sz="1300">
                <a:latin typeface="Times New Roman" pitchFamily="18" charset="0"/>
              </a:rPr>
              <a:pPr algn="r" defTabSz="966788"/>
              <a:t>9</a:t>
            </a:fld>
            <a:endParaRPr lang="en-US" altLang="he-IL" sz="1300">
              <a:latin typeface="Times New Roman" pitchFamily="18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457200" indent="-457200" algn="r" rtl="1">
              <a:buFontTx/>
              <a:buNone/>
              <a:defRPr/>
            </a:pPr>
            <a:r>
              <a:rPr lang="he-IL" altLang="he-IL" dirty="0"/>
              <a:t>ברגים ואומים</a:t>
            </a:r>
          </a:p>
          <a:p>
            <a:pPr marL="457200" indent="-457200" algn="r" rtl="1">
              <a:buFontTx/>
              <a:buNone/>
              <a:defRPr/>
            </a:pPr>
            <a:r>
              <a:rPr lang="he-IL" b="1" dirty="0"/>
              <a:t>*</a:t>
            </a:r>
            <a:r>
              <a:rPr lang="en-US" b="1" dirty="0"/>
              <a:t> </a:t>
            </a:r>
            <a:r>
              <a:rPr lang="he-IL" b="1" dirty="0"/>
              <a:t>שרת, </a:t>
            </a:r>
            <a:r>
              <a:rPr lang="en-US" b="1" dirty="0"/>
              <a:t>Server</a:t>
            </a:r>
            <a:r>
              <a:rPr lang="he-IL" b="1" dirty="0"/>
              <a:t> יכול להיות גם מחובר לא ישירות לאינטרנט.</a:t>
            </a:r>
          </a:p>
          <a:p>
            <a:pPr marL="457200" indent="-457200" algn="r" rtl="1">
              <a:buFont typeface="Arial" pitchFamily="34" charset="0"/>
              <a:buNone/>
              <a:defRPr/>
            </a:pPr>
            <a:r>
              <a:rPr lang="he-IL" b="1" dirty="0"/>
              <a:t>*</a:t>
            </a:r>
            <a:r>
              <a:rPr lang="en-US" b="1" dirty="0"/>
              <a:t> </a:t>
            </a:r>
            <a:r>
              <a:rPr lang="he-IL" b="1" dirty="0"/>
              <a:t>גם המחשב שלכם יכול להיות שרת</a:t>
            </a:r>
          </a:p>
          <a:p>
            <a:pPr marL="457200" indent="-457200" algn="r" rtl="1">
              <a:buFont typeface="Arial" pitchFamily="34" charset="0"/>
              <a:buNone/>
              <a:defRPr/>
            </a:pPr>
            <a:r>
              <a:rPr lang="he-IL" b="1" dirty="0"/>
              <a:t>*</a:t>
            </a:r>
            <a:r>
              <a:rPr lang="en-US" b="1" dirty="0"/>
              <a:t> </a:t>
            </a:r>
            <a:r>
              <a:rPr lang="he-IL" b="1" dirty="0"/>
              <a:t>לא כל רשת חייבת להיות מחוברת לאינטרנט</a:t>
            </a:r>
          </a:p>
          <a:p>
            <a:endParaRPr lang="he-IL" altLang="he-IL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FD38686-617E-43BC-AAFF-9499D6C83185}" type="slidenum">
              <a:rPr lang="en-US" altLang="he-IL" smtClean="0"/>
              <a:pPr/>
              <a:t>10</a:t>
            </a:fld>
            <a:endParaRPr lang="en-US" altLang="he-IL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he-IL" altLang="he-I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0710F98-29FE-4CDC-A375-FA61865ACA4C}" type="slidenum">
              <a:rPr lang="en-US" altLang="he-IL" smtClean="0"/>
              <a:pPr/>
              <a:t>11</a:t>
            </a:fld>
            <a:endParaRPr lang="en-US" altLang="he-IL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buSzPct val="75000"/>
            </a:pPr>
            <a:r>
              <a:rPr lang="ja-JP" altLang="en-US" sz="3200" dirty="0"/>
              <a:t>“</a:t>
            </a:r>
            <a:r>
              <a:rPr lang="en-US" altLang="ja-JP" sz="3200" dirty="0"/>
              <a:t>Welcome 2 the machine”: compare to the development of autonomous cars</a:t>
            </a:r>
          </a:p>
          <a:p>
            <a:pPr lvl="1" eaLnBrk="1" hangingPunct="1">
              <a:buSzPct val="75000"/>
            </a:pPr>
            <a:endParaRPr lang="en-US" altLang="ja-JP" sz="28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58750" y="82550"/>
            <a:ext cx="8826500" cy="984250"/>
          </a:xfrm>
        </p:spPr>
        <p:txBody>
          <a:bodyPr/>
          <a:lstStyle/>
          <a:p>
            <a:r>
              <a:rPr lang="he-IL" dirty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562600"/>
          </a:xfrm>
        </p:spPr>
        <p:txBody>
          <a:bodyPr/>
          <a:lstStyle/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he-IL" sz="1400" kern="1200">
                <a:solidFill>
                  <a:srgbClr val="000000"/>
                </a:solidFill>
                <a:latin typeface="Comic Sans MS"/>
                <a:ea typeface="+mn-ea"/>
                <a:cs typeface="+mn-cs"/>
              </a:rPr>
              <a:t>© מכון לב- ד"ר י. חדאד ומר איתמר כהן</a:t>
            </a: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6400800"/>
            <a:ext cx="625475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1-</a:t>
            </a:r>
            <a:fld id="{B2502EC2-6787-4738-8863-6953E3363795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he-IL" sz="1400" kern="1200">
                <a:solidFill>
                  <a:srgbClr val="000000"/>
                </a:solidFill>
                <a:latin typeface="Comic Sans MS"/>
                <a:ea typeface="+mn-ea"/>
                <a:cs typeface="+mn-cs"/>
              </a:rPr>
              <a:t>© מכון לב- ד"ר י. חדאד ומר איתמר כהן</a:t>
            </a:r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05800" y="6400800"/>
            <a:ext cx="625475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t>1-</a:t>
            </a:r>
            <a:fld id="{32EC8869-56BC-454A-A846-74B06BEB59B4}" type="slidenum">
              <a:rPr lang="en-US" sz="1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66800"/>
            <a:ext cx="8610600" cy="553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dirty="0"/>
              <a:t>Body Text</a:t>
            </a:r>
          </a:p>
          <a:p>
            <a:pPr lvl="1"/>
            <a:r>
              <a:rPr lang="en-US" altLang="he-IL" dirty="0"/>
              <a:t>Second Level</a:t>
            </a:r>
          </a:p>
          <a:p>
            <a:pPr lvl="2"/>
            <a:r>
              <a:rPr lang="en-US" altLang="he-IL" dirty="0"/>
              <a:t>Third Level</a:t>
            </a:r>
          </a:p>
          <a:p>
            <a:pPr lvl="3"/>
            <a:r>
              <a:rPr lang="en-US" altLang="he-IL" dirty="0"/>
              <a:t>Fourth Level</a:t>
            </a:r>
          </a:p>
          <a:p>
            <a:pPr lvl="4"/>
            <a:r>
              <a:rPr lang="en-US" altLang="he-IL" dirty="0"/>
              <a:t>Fifth Level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58750" y="82550"/>
            <a:ext cx="8826500" cy="9017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/>
              <a:t>Slide Title</a:t>
            </a:r>
          </a:p>
        </p:txBody>
      </p:sp>
      <p:sp>
        <p:nvSpPr>
          <p:cNvPr id="202760" name="Text Box 8"/>
          <p:cNvSpPr txBox="1">
            <a:spLocks noChangeArrowheads="1"/>
          </p:cNvSpPr>
          <p:nvPr userDrawn="1"/>
        </p:nvSpPr>
        <p:spPr bwMode="auto">
          <a:xfrm>
            <a:off x="8705850" y="6521450"/>
            <a:ext cx="438150" cy="274638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rtl="1">
              <a:defRPr/>
            </a:pPr>
            <a:fld id="{E3672024-F652-4079-90AD-6C56ABD989A2}" type="slidenum">
              <a:rPr lang="he-IL" altLang="en-US" sz="1200" b="0">
                <a:cs typeface="Arial" pitchFamily="34" charset="0"/>
              </a:rPr>
              <a:pPr rtl="1">
                <a:defRPr/>
              </a:pPr>
              <a:t>‹#›</a:t>
            </a:fld>
            <a:endParaRPr lang="en-US" altLang="en-US" sz="1600" b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  <p:sldLayoutId id="2147483658" r:id="rId4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itchFamily="34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itchFamily="34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itchFamily="34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itchFamily="34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pitchFamily="34" charset="0"/>
        </a:defRPr>
      </a:lvl9pPr>
    </p:titleStyle>
    <p:bodyStyle>
      <a:lvl1pPr marL="381000" indent="-3810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Wingdings" pitchFamily="2" charset="2"/>
        <a:buChar char="w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1238250" indent="-3810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Font typeface="Wingdings" pitchFamily="2" charset="2"/>
        <a:buChar char="§"/>
        <a:defRPr sz="2400" b="1">
          <a:solidFill>
            <a:schemeClr val="tx1"/>
          </a:solidFill>
          <a:latin typeface="+mn-lt"/>
        </a:defRPr>
      </a:lvl2pPr>
      <a:lvl3pPr marL="1905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Font typeface="Marlett" pitchFamily="2" charset="2"/>
        <a:buChar char="u"/>
        <a:defRPr sz="2000">
          <a:solidFill>
            <a:schemeClr val="tx1"/>
          </a:solidFill>
          <a:latin typeface="+mn-lt"/>
        </a:defRPr>
      </a:lvl3pPr>
      <a:lvl4pPr marL="24955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>
          <a:solidFill>
            <a:schemeClr val="tx1"/>
          </a:solidFill>
          <a:latin typeface="+mn-lt"/>
        </a:defRPr>
      </a:lvl4pPr>
      <a:lvl5pPr marL="285750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600">
          <a:solidFill>
            <a:schemeClr val="tx1"/>
          </a:solidFill>
          <a:latin typeface="+mn-lt"/>
        </a:defRPr>
      </a:lvl5pPr>
      <a:lvl6pPr marL="331470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600">
          <a:solidFill>
            <a:schemeClr val="tx1"/>
          </a:solidFill>
          <a:latin typeface="+mn-lt"/>
        </a:defRPr>
      </a:lvl6pPr>
      <a:lvl7pPr marL="377190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600">
          <a:solidFill>
            <a:schemeClr val="tx1"/>
          </a:solidFill>
          <a:latin typeface="+mn-lt"/>
        </a:defRPr>
      </a:lvl7pPr>
      <a:lvl8pPr marL="422910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600">
          <a:solidFill>
            <a:schemeClr val="tx1"/>
          </a:solidFill>
          <a:latin typeface="+mn-lt"/>
        </a:defRPr>
      </a:lvl8pPr>
      <a:lvl9pPr marL="468630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hys.org/news/2009-09-carrier-pigeon-faster-broadband-internet.html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.png"/><Relationship Id="rId18" Type="http://schemas.openxmlformats.org/officeDocument/2006/relationships/image" Target="../media/image19.png"/><Relationship Id="rId3" Type="http://schemas.openxmlformats.org/officeDocument/2006/relationships/image" Target="../media/image7.png"/><Relationship Id="rId21" Type="http://schemas.openxmlformats.org/officeDocument/2006/relationships/image" Target="../media/image22.png"/><Relationship Id="rId7" Type="http://schemas.openxmlformats.org/officeDocument/2006/relationships/image" Target="../media/image11.png"/><Relationship Id="rId12" Type="http://schemas.openxmlformats.org/officeDocument/2006/relationships/image" Target="../media/image6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16.png"/><Relationship Id="rId10" Type="http://schemas.openxmlformats.org/officeDocument/2006/relationships/image" Target="../media/image5.png"/><Relationship Id="rId19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anan.com/" TargetMode="External"/><Relationship Id="rId2" Type="http://schemas.openxmlformats.org/officeDocument/2006/relationships/hyperlink" Target="mailto:ofanan@gmail.com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34.wmf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17.xml"/><Relationship Id="rId21" Type="http://schemas.openxmlformats.org/officeDocument/2006/relationships/oleObject" Target="../embeddings/oleObject10.bin"/><Relationship Id="rId7" Type="http://schemas.openxmlformats.org/officeDocument/2006/relationships/image" Target="../media/image31.w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36.wmf"/><Relationship Id="rId25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6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3.wmf"/><Relationship Id="rId24" Type="http://schemas.openxmlformats.org/officeDocument/2006/relationships/oleObject" Target="../embeddings/oleObject13.bin"/><Relationship Id="rId5" Type="http://schemas.openxmlformats.org/officeDocument/2006/relationships/image" Target="../media/image38.png"/><Relationship Id="rId15" Type="http://schemas.openxmlformats.org/officeDocument/2006/relationships/image" Target="../media/image35.wmf"/><Relationship Id="rId23" Type="http://schemas.openxmlformats.org/officeDocument/2006/relationships/oleObject" Target="../embeddings/oleObject12.bin"/><Relationship Id="rId10" Type="http://schemas.openxmlformats.org/officeDocument/2006/relationships/oleObject" Target="../embeddings/oleObject3.bin"/><Relationship Id="rId19" Type="http://schemas.openxmlformats.org/officeDocument/2006/relationships/oleObject" Target="../embeddings/oleObject8.bin"/><Relationship Id="rId4" Type="http://schemas.openxmlformats.org/officeDocument/2006/relationships/image" Target="../media/image37.wmf"/><Relationship Id="rId9" Type="http://schemas.openxmlformats.org/officeDocument/2006/relationships/image" Target="../media/image32.wmf"/><Relationship Id="rId14" Type="http://schemas.openxmlformats.org/officeDocument/2006/relationships/oleObject" Target="../embeddings/oleObject5.bin"/><Relationship Id="rId22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png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4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40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jpeg"/><Relationship Id="rId7" Type="http://schemas.openxmlformats.org/officeDocument/2006/relationships/hyperlink" Target="https://en.wikipedia.org/wiki/File:Coaxial_cable_cutaway.svg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eg"/><Relationship Id="rId5" Type="http://schemas.openxmlformats.org/officeDocument/2006/relationships/hyperlink" Target="https://upload.wikimedia.org/wikipedia/commons/7/73/RG-59.jpg" TargetMode="External"/><Relationship Id="rId4" Type="http://schemas.openxmlformats.org/officeDocument/2006/relationships/hyperlink" Target="https://www.youtube.com/watch?v=09N6jTdH4Ww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hyperlink" Target="https://upload.wikimedia.org/wikipedia/commons/8/85/Fiber_optic_illuminated.jp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jpeg"/><Relationship Id="rId4" Type="http://schemas.openxmlformats.org/officeDocument/2006/relationships/hyperlink" Target="https://en.wikipedia.org/wiki/File:Optical_fiber_cable.jpg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5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14.png"/><Relationship Id="rId9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85.wmf"/><Relationship Id="rId7" Type="http://schemas.openxmlformats.org/officeDocument/2006/relationships/image" Target="../media/image89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emf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hyperlink" Target="https://en.wikipedia.org/wiki/File:WP8.1_Start_Screen.png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catel-lucent.com/sustainability/developing-eco-sustainable-network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e_cod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SI_mode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iso.org/iso/home.html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0" y="82550"/>
            <a:ext cx="8826500" cy="1670050"/>
          </a:xfrm>
        </p:spPr>
        <p:txBody>
          <a:bodyPr/>
          <a:lstStyle/>
          <a:p>
            <a:r>
              <a:rPr lang="en-US" altLang="he-IL" sz="3600" dirty="0"/>
              <a:t>Introduction to data communications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 </a:t>
            </a:r>
            <a:r>
              <a:rPr lang="en-US" sz="2800" dirty="0"/>
              <a:t>Lecturer: </a:t>
            </a:r>
            <a:r>
              <a:rPr lang="en-US" altLang="he-IL" sz="2800" dirty="0" err="1"/>
              <a:t>Itamar</a:t>
            </a:r>
            <a:r>
              <a:rPr lang="en-US" altLang="he-IL" sz="2800" dirty="0"/>
              <a:t> Cohen</a:t>
            </a:r>
            <a:r>
              <a:rPr lang="en-US" altLang="he-IL" sz="4000" dirty="0"/>
              <a:t/>
            </a:r>
            <a:br>
              <a:rPr lang="en-US" altLang="he-IL" sz="4000" dirty="0"/>
            </a:br>
            <a:r>
              <a:rPr lang="en-US" altLang="he-IL" sz="4000" dirty="0"/>
              <a:t>Lecture 1: Introduction</a:t>
            </a:r>
          </a:p>
        </p:txBody>
      </p:sp>
      <p:pic>
        <p:nvPicPr>
          <p:cNvPr id="7" name="Picture 2" descr="carrier pigeon">
            <a:extLst>
              <a:ext uri="{FF2B5EF4-FFF2-40B4-BE49-F238E27FC236}">
                <a16:creationId xmlns:a16="http://schemas.microsoft.com/office/drawing/2014/main" id="{CFAA0374-58BF-4E25-8999-4CBB5AA2D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2133600"/>
            <a:ext cx="3315928" cy="2372165"/>
          </a:xfrm>
          <a:prstGeom prst="rect">
            <a:avLst/>
          </a:prstGeom>
          <a:noFill/>
        </p:spPr>
      </p:pic>
      <p:pic>
        <p:nvPicPr>
          <p:cNvPr id="8" name="Picture 4" descr="White Switch Hub Turned on">
            <a:extLst>
              <a:ext uri="{FF2B5EF4-FFF2-40B4-BE49-F238E27FC236}">
                <a16:creationId xmlns:a16="http://schemas.microsoft.com/office/drawing/2014/main" id="{AF358433-1778-404F-B8B0-17163D9A2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209800"/>
            <a:ext cx="3467100" cy="231263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146CB-0E6F-4708-859E-C24E5FC7AD9D}"/>
              </a:ext>
            </a:extLst>
          </p:cNvPr>
          <p:cNvSpPr txBox="1"/>
          <p:nvPr/>
        </p:nvSpPr>
        <p:spPr>
          <a:xfrm>
            <a:off x="4187313" y="3200400"/>
            <a:ext cx="95410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/>
              <a:t>Vs.</a:t>
            </a:r>
            <a:endParaRPr lang="he-IL" sz="4000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971DA732-7811-444D-AF53-6ABFC2806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1" y="4863575"/>
            <a:ext cx="8534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914400" lvl="1" indent="-457200" algn="l">
              <a:lnSpc>
                <a:spcPct val="90000"/>
              </a:lnSpc>
              <a:spcBef>
                <a:spcPct val="30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he-IL" b="0" dirty="0">
                <a:latin typeface="+mj-lt"/>
              </a:rPr>
              <a:t>Teasing question: ADSL is </a:t>
            </a:r>
            <a:r>
              <a:rPr lang="en-US" altLang="he-IL" sz="3600" b="0" u="sng" dirty="0">
                <a:solidFill>
                  <a:srgbClr val="FF0000"/>
                </a:solidFill>
                <a:latin typeface="+mj-lt"/>
              </a:rPr>
              <a:t>?</a:t>
            </a:r>
            <a:r>
              <a:rPr lang="en-US" altLang="he-IL" b="0" dirty="0">
                <a:latin typeface="+mj-lt"/>
              </a:rPr>
              <a:t>  time faster than a carrier pigeon.</a:t>
            </a:r>
          </a:p>
          <a:p>
            <a:pPr marL="838200" lvl="1" indent="-381000" algn="l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w"/>
            </a:pPr>
            <a:r>
              <a:rPr lang="en-US" altLang="he-IL" dirty="0">
                <a:latin typeface="Arial" charset="0"/>
                <a:hlinkClick r:id="rId5"/>
              </a:rPr>
              <a:t>Answer</a:t>
            </a:r>
            <a:endParaRPr lang="en-US" altLang="he-IL" dirty="0">
              <a:latin typeface="Arial" charset="0"/>
            </a:endParaRPr>
          </a:p>
          <a:p>
            <a:pPr marL="381000" indent="-381000" algn="l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w"/>
            </a:pPr>
            <a:endParaRPr lang="en-US" altLang="he-IL" sz="24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כותרת 3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What</a:t>
            </a:r>
            <a:r>
              <a:rPr lang="ja-JP" altLang="en-US" dirty="0"/>
              <a:t>’</a:t>
            </a:r>
            <a:r>
              <a:rPr lang="en-US" altLang="ja-JP" dirty="0"/>
              <a:t>s the Internet (Cont’)</a:t>
            </a:r>
            <a:endParaRPr lang="he-IL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SzPct val="75000"/>
            </a:pPr>
            <a:r>
              <a:rPr lang="en-US" altLang="he-IL" sz="3200" b="0" i="1" dirty="0">
                <a:solidFill>
                  <a:srgbClr val="FF6600"/>
                </a:solidFill>
              </a:rPr>
              <a:t>Internet </a:t>
            </a:r>
            <a:r>
              <a:rPr lang="ja-JP" altLang="en-US" sz="3200" b="0" dirty="0"/>
              <a:t>“</a:t>
            </a:r>
            <a:r>
              <a:rPr lang="en-US" altLang="ja-JP" sz="3200" b="0" dirty="0"/>
              <a:t>network of networks</a:t>
            </a:r>
            <a:r>
              <a:rPr lang="ja-JP" altLang="en-US" sz="3200" b="0" dirty="0"/>
              <a:t>”</a:t>
            </a:r>
            <a:endParaRPr lang="en-US" altLang="ja-JP" sz="3200" b="0" dirty="0"/>
          </a:p>
          <a:p>
            <a:pPr lvl="1" eaLnBrk="1" hangingPunct="1"/>
            <a:r>
              <a:rPr lang="en-US" altLang="he-IL" sz="2800" b="0" dirty="0">
                <a:ea typeface="Arial" pitchFamily="34" charset="0"/>
              </a:rPr>
              <a:t>Interconnected ISPs</a:t>
            </a:r>
          </a:p>
          <a:p>
            <a:pPr lvl="2" eaLnBrk="1" hangingPunct="1"/>
            <a:r>
              <a:rPr lang="en-US" altLang="he-IL" sz="2400" dirty="0">
                <a:ea typeface="Arial" pitchFamily="34" charset="0"/>
              </a:rPr>
              <a:t>Internet Service Providers</a:t>
            </a:r>
          </a:p>
          <a:p>
            <a:pPr eaLnBrk="1" hangingPunct="1">
              <a:buSzPct val="75000"/>
            </a:pPr>
            <a:endParaRPr lang="en-US" altLang="he-IL" sz="3200" b="0" i="1" dirty="0">
              <a:solidFill>
                <a:srgbClr val="FF6600"/>
              </a:solidFill>
            </a:endParaRPr>
          </a:p>
          <a:p>
            <a:pPr eaLnBrk="1" hangingPunct="1">
              <a:buSzPct val="75000"/>
            </a:pPr>
            <a:r>
              <a:rPr lang="en-US" altLang="he-IL" sz="3200" b="0" i="1" dirty="0">
                <a:solidFill>
                  <a:srgbClr val="FF6600"/>
                </a:solidFill>
              </a:rPr>
              <a:t>protocols</a:t>
            </a:r>
            <a:r>
              <a:rPr lang="en-US" altLang="he-IL" sz="3200" b="0" dirty="0"/>
              <a:t> control sending, receiving of </a:t>
            </a:r>
            <a:r>
              <a:rPr lang="en-US" altLang="he-IL" sz="3200" b="0" dirty="0" err="1"/>
              <a:t>msgs</a:t>
            </a:r>
            <a:endParaRPr lang="en-US" altLang="he-IL" sz="3200" b="0" dirty="0"/>
          </a:p>
          <a:p>
            <a:pPr lvl="1" eaLnBrk="1" hangingPunct="1"/>
            <a:r>
              <a:rPr lang="en-US" altLang="he-IL" sz="2800" b="0" dirty="0">
                <a:ea typeface="Arial" pitchFamily="34" charset="0"/>
              </a:rPr>
              <a:t>e.g., TCP, IP, HTTP, Skype,  802.11</a:t>
            </a:r>
            <a:endParaRPr lang="en-US" altLang="he-IL" sz="3200" b="0" dirty="0">
              <a:ea typeface="Arial" pitchFamily="34" charset="0"/>
            </a:endParaRPr>
          </a:p>
          <a:p>
            <a:pPr eaLnBrk="1" hangingPunct="1">
              <a:buSzPct val="75000"/>
            </a:pPr>
            <a:endParaRPr lang="en-US" altLang="he-IL" sz="3200" b="0" i="1" dirty="0">
              <a:solidFill>
                <a:srgbClr val="FF6600"/>
              </a:solidFill>
            </a:endParaRPr>
          </a:p>
          <a:p>
            <a:pPr eaLnBrk="1" hangingPunct="1">
              <a:buSzPct val="75000"/>
            </a:pPr>
            <a:r>
              <a:rPr lang="en-US" altLang="he-IL" sz="3200" b="0" i="1" dirty="0">
                <a:solidFill>
                  <a:srgbClr val="FF6600"/>
                </a:solidFill>
              </a:rPr>
              <a:t>Standards</a:t>
            </a:r>
          </a:p>
          <a:p>
            <a:pPr lvl="1" eaLnBrk="1" hangingPunct="1"/>
            <a:r>
              <a:rPr lang="en-US" altLang="he-IL" sz="2800" b="0" dirty="0">
                <a:ea typeface="Arial" pitchFamily="34" charset="0"/>
              </a:rPr>
              <a:t>IETF: Internet Engineering Task Force</a:t>
            </a:r>
          </a:p>
          <a:p>
            <a:pPr lvl="2" eaLnBrk="1" hangingPunct="1"/>
            <a:r>
              <a:rPr lang="en-US" altLang="he-IL" dirty="0">
                <a:ea typeface="Arial" pitchFamily="34" charset="0"/>
              </a:rPr>
              <a:t>Publishes RFC: Request for comments</a:t>
            </a:r>
          </a:p>
        </p:txBody>
      </p:sp>
      <p:sp>
        <p:nvSpPr>
          <p:cNvPr id="24580" name="Rectangle 2"/>
          <p:cNvSpPr>
            <a:spLocks noChangeArrowheads="1"/>
          </p:cNvSpPr>
          <p:nvPr/>
        </p:nvSpPr>
        <p:spPr bwMode="auto">
          <a:xfrm>
            <a:off x="212725" y="190500"/>
            <a:ext cx="83820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altLang="he-IL" sz="4400" dirty="0">
              <a:solidFill>
                <a:srgbClr val="000099"/>
              </a:solidFill>
              <a:latin typeface="Gill Sans MT" pitchFamily="34" charset="0"/>
              <a:ea typeface="MS PGothic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dirty="0"/>
              <a:t>Internet structure: step by step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SzPct val="75000"/>
              <a:buNone/>
            </a:pPr>
            <a:r>
              <a:rPr lang="en-US" altLang="he-IL" sz="2400" i="1" dirty="0">
                <a:solidFill>
                  <a:srgbClr val="CC0000"/>
                </a:solidFill>
              </a:rPr>
              <a:t>Question: </a:t>
            </a:r>
            <a:r>
              <a:rPr lang="en-US" altLang="he-IL" sz="2400" dirty="0"/>
              <a:t>how to connect </a:t>
            </a:r>
            <a:r>
              <a:rPr lang="en-US" altLang="he-IL" sz="2400" i="1" dirty="0"/>
              <a:t>millions</a:t>
            </a:r>
            <a:r>
              <a:rPr lang="en-US" altLang="he-IL" sz="2400" dirty="0"/>
              <a:t> of local networks?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en-US" altLang="he-IL" sz="2400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2770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7707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4" name="Group 131"/>
            <p:cNvGrpSpPr>
              <a:grpSpLocks/>
            </p:cNvGrpSpPr>
            <p:nvPr/>
          </p:nvGrpSpPr>
          <p:grpSpPr bwMode="auto">
            <a:xfrm>
              <a:off x="362130" y="3097755"/>
              <a:ext cx="713378" cy="418253"/>
              <a:chOff x="3041830" y="4304255"/>
              <a:chExt cx="713378" cy="418253"/>
            </a:xfrm>
          </p:grpSpPr>
          <p:sp>
            <p:nvSpPr>
              <p:cNvPr id="2770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7705" name="TextBox 133"/>
              <p:cNvSpPr txBox="1">
                <a:spLocks noChangeArrowheads="1"/>
              </p:cNvSpPr>
              <p:nvPr/>
            </p:nvSpPr>
            <p:spPr bwMode="auto">
              <a:xfrm>
                <a:off x="3041830" y="4324203"/>
                <a:ext cx="713378" cy="3488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 dirty="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 dirty="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2770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7703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2770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7701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2769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7699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2769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7697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2769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7695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2769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7693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2769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7691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2768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7689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2768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7687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2768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7685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2768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7683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2768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7681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2767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7679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2767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7677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sp>
          <p:nvSpPr>
            <p:cNvPr id="27670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27671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27672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27673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27674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27675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dirty="0"/>
              <a:t>Internet structure: step 1</a:t>
            </a:r>
            <a:endParaRPr lang="en-US" altLang="he-IL" sz="5400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b="0" dirty="0">
                <a:ea typeface="MS PGothic" pitchFamily="34" charset="-128"/>
              </a:rPr>
              <a:t>Full mesh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en-US" altLang="he-IL" sz="2400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2878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8785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2878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8783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2878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8781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2877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8779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2877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8777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2877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8775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2877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8773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2877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8771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2876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8769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2876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8767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2876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8765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2876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8763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2876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8761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2875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8759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2875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8757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2875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8755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sp>
          <p:nvSpPr>
            <p:cNvPr id="28748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28749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28750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28751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28752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28753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</p:grpSp>
      <p:grpSp>
        <p:nvGrpSpPr>
          <p:cNvPr id="19" name="Group 25"/>
          <p:cNvGrpSpPr>
            <a:grpSpLocks/>
          </p:cNvGrpSpPr>
          <p:nvPr/>
        </p:nvGrpSpPr>
        <p:grpSpPr bwMode="auto">
          <a:xfrm>
            <a:off x="908050" y="2281238"/>
            <a:ext cx="7361238" cy="3768725"/>
            <a:chOff x="888125" y="2295063"/>
            <a:chExt cx="7361771" cy="3769689"/>
          </a:xfrm>
        </p:grpSpPr>
        <p:cxnSp>
          <p:nvCxnSpPr>
            <p:cNvPr id="28712" name="Straight Connector 7"/>
            <p:cNvCxnSpPr>
              <a:cxnSpLocks noChangeShapeType="1"/>
              <a:stCxn id="28778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13" name="Straight Connector 188"/>
            <p:cNvCxnSpPr>
              <a:cxnSpLocks noChangeShapeType="1"/>
              <a:stCxn id="28778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14" name="Straight Connector 190"/>
            <p:cNvCxnSpPr>
              <a:cxnSpLocks noChangeShapeType="1"/>
              <a:stCxn id="28778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15" name="Straight Connector 192"/>
            <p:cNvCxnSpPr>
              <a:cxnSpLocks noChangeShapeType="1"/>
              <a:stCxn id="28778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16" name="Straight Connector 195"/>
            <p:cNvCxnSpPr>
              <a:cxnSpLocks noChangeShapeType="1"/>
              <a:stCxn id="28778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17" name="Straight Connector 197"/>
            <p:cNvCxnSpPr>
              <a:cxnSpLocks noChangeShapeType="1"/>
              <a:endCxn id="28778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18" name="Straight Connector 199"/>
            <p:cNvCxnSpPr>
              <a:cxnSpLocks noChangeShapeType="1"/>
              <a:endCxn id="28778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19" name="Straight Connector 201"/>
            <p:cNvCxnSpPr>
              <a:cxnSpLocks noChangeShapeType="1"/>
              <a:endCxn id="28778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20" name="Straight Connector 203"/>
            <p:cNvCxnSpPr>
              <a:cxnSpLocks noChangeShapeType="1"/>
              <a:endCxn id="28778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21" name="Straight Connector 204"/>
            <p:cNvCxnSpPr>
              <a:cxnSpLocks noChangeShapeType="1"/>
              <a:endCxn id="28778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22" name="Straight Connector 207"/>
            <p:cNvCxnSpPr>
              <a:cxnSpLocks noChangeShapeType="1"/>
              <a:endCxn id="28778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23" name="Straight Connector 209"/>
            <p:cNvCxnSpPr>
              <a:cxnSpLocks noChangeShapeType="1"/>
              <a:endCxn id="28778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24" name="Straight Connector 211"/>
            <p:cNvCxnSpPr>
              <a:cxnSpLocks noChangeShapeType="1"/>
              <a:endCxn id="28778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25" name="Straight Connector 213"/>
            <p:cNvCxnSpPr>
              <a:cxnSpLocks noChangeShapeType="1"/>
              <a:endCxn id="28778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26" name="Straight Connector 215"/>
            <p:cNvCxnSpPr>
              <a:cxnSpLocks noChangeShapeType="1"/>
              <a:endCxn id="28778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727" name="TextBox 24"/>
            <p:cNvSpPr txBox="1">
              <a:spLocks noChangeArrowheads="1"/>
            </p:cNvSpPr>
            <p:nvPr/>
          </p:nvSpPr>
          <p:spPr bwMode="auto"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1400">
                  <a:ea typeface="MS PGothic" pitchFamily="34" charset="-128"/>
                </a:rPr>
                <a:t>…</a:t>
              </a:r>
            </a:p>
          </p:txBody>
        </p:sp>
        <p:sp>
          <p:nvSpPr>
            <p:cNvPr id="28728" name="TextBox 218"/>
            <p:cNvSpPr txBox="1">
              <a:spLocks noChangeArrowheads="1"/>
            </p:cNvSpPr>
            <p:nvPr/>
          </p:nvSpPr>
          <p:spPr bwMode="auto"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1400">
                  <a:ea typeface="MS PGothic" pitchFamily="34" charset="-128"/>
                </a:rPr>
                <a:t>…</a:t>
              </a:r>
            </a:p>
          </p:txBody>
        </p:sp>
        <p:sp>
          <p:nvSpPr>
            <p:cNvPr id="28729" name="TextBox 219"/>
            <p:cNvSpPr txBox="1">
              <a:spLocks noChangeArrowheads="1"/>
            </p:cNvSpPr>
            <p:nvPr/>
          </p:nvSpPr>
          <p:spPr bwMode="auto"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>
                  <a:ea typeface="MS PGothic" pitchFamily="34" charset="-128"/>
                </a:rPr>
                <a:t>…</a:t>
              </a:r>
            </a:p>
          </p:txBody>
        </p:sp>
        <p:sp>
          <p:nvSpPr>
            <p:cNvPr id="28730" name="TextBox 220"/>
            <p:cNvSpPr txBox="1">
              <a:spLocks noChangeArrowheads="1"/>
            </p:cNvSpPr>
            <p:nvPr/>
          </p:nvSpPr>
          <p:spPr bwMode="auto"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>
                  <a:ea typeface="MS PGothic" pitchFamily="34" charset="-128"/>
                </a:rPr>
                <a:t>…</a:t>
              </a:r>
            </a:p>
          </p:txBody>
        </p:sp>
        <p:sp>
          <p:nvSpPr>
            <p:cNvPr id="28731" name="TextBox 221"/>
            <p:cNvSpPr txBox="1">
              <a:spLocks noChangeArrowheads="1"/>
            </p:cNvSpPr>
            <p:nvPr/>
          </p:nvSpPr>
          <p:spPr bwMode="auto"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>
                  <a:ea typeface="MS PGothic" pitchFamily="34" charset="-128"/>
                </a:rPr>
                <a:t>…</a:t>
              </a:r>
            </a:p>
          </p:txBody>
        </p:sp>
      </p:grpSp>
      <p:grpSp>
        <p:nvGrpSpPr>
          <p:cNvPr id="20" name="Group 223"/>
          <p:cNvGrpSpPr>
            <a:grpSpLocks/>
          </p:cNvGrpSpPr>
          <p:nvPr/>
        </p:nvGrpSpPr>
        <p:grpSpPr bwMode="auto">
          <a:xfrm>
            <a:off x="1158875" y="2305050"/>
            <a:ext cx="7094538" cy="3695700"/>
            <a:chOff x="862570" y="2361120"/>
            <a:chExt cx="7094553" cy="3695520"/>
          </a:xfrm>
        </p:grpSpPr>
        <p:cxnSp>
          <p:nvCxnSpPr>
            <p:cNvPr id="28697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8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9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0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1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2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3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4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5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6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7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8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09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10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11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1" name="Group 239"/>
          <p:cNvGrpSpPr>
            <a:grpSpLocks/>
          </p:cNvGrpSpPr>
          <p:nvPr/>
        </p:nvGrpSpPr>
        <p:grpSpPr bwMode="auto">
          <a:xfrm>
            <a:off x="1095375" y="2195513"/>
            <a:ext cx="7158038" cy="3798887"/>
            <a:chOff x="799176" y="2251902"/>
            <a:chExt cx="7158126" cy="3799069"/>
          </a:xfrm>
        </p:grpSpPr>
        <p:cxnSp>
          <p:nvCxnSpPr>
            <p:cNvPr id="28682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83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84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85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86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87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88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89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0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1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2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3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4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5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696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3124200" y="2895600"/>
            <a:ext cx="1998661" cy="181588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he-IL" dirty="0">
                <a:ea typeface="MS PGothic" pitchFamily="34" charset="-128"/>
              </a:rPr>
              <a:t>Full Mesh</a:t>
            </a:r>
          </a:p>
          <a:p>
            <a:pPr algn="ctr"/>
            <a:r>
              <a:rPr lang="en-US" altLang="he-IL" i="1" dirty="0">
                <a:ea typeface="MS PGothic" pitchFamily="34" charset="-128"/>
              </a:rPr>
              <a:t>(Clique):</a:t>
            </a:r>
            <a:r>
              <a:rPr lang="en-US" altLang="he-IL" i="1" dirty="0">
                <a:solidFill>
                  <a:srgbClr val="CC0000"/>
                </a:solidFill>
                <a:ea typeface="MS PGothic" pitchFamily="34" charset="-128"/>
              </a:rPr>
              <a:t> </a:t>
            </a:r>
          </a:p>
          <a:p>
            <a:pPr algn="ctr"/>
            <a:r>
              <a:rPr lang="en-US" altLang="he-IL" dirty="0">
                <a:ea typeface="MS PGothic" pitchFamily="34" charset="-128"/>
              </a:rPr>
              <a:t>O(</a:t>
            </a:r>
            <a:r>
              <a:rPr lang="en-US" altLang="he-IL" i="1" dirty="0">
                <a:ea typeface="MS PGothic" pitchFamily="34" charset="-128"/>
              </a:rPr>
              <a:t>N</a:t>
            </a:r>
            <a:r>
              <a:rPr lang="en-US" altLang="he-IL" baseline="30000" dirty="0">
                <a:ea typeface="MS PGothic" pitchFamily="34" charset="-128"/>
              </a:rPr>
              <a:t>2</a:t>
            </a:r>
            <a:r>
              <a:rPr lang="en-US" altLang="he-IL" dirty="0">
                <a:ea typeface="MS PGothic" pitchFamily="34" charset="-128"/>
              </a:rPr>
              <a:t>) </a:t>
            </a:r>
          </a:p>
          <a:p>
            <a:pPr algn="ctr"/>
            <a:r>
              <a:rPr lang="en-US" altLang="he-IL" dirty="0">
                <a:ea typeface="MS PGothic" pitchFamily="34" charset="-128"/>
              </a:rPr>
              <a:t>links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dirty="0"/>
              <a:t>Internet structure: step 2</a:t>
            </a:r>
            <a:endParaRPr lang="en-US" altLang="he-IL" sz="5400" dirty="0"/>
          </a:p>
        </p:txBody>
      </p:sp>
      <p:sp>
        <p:nvSpPr>
          <p:cNvPr id="162" name="מציין מיקום תוכן 16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dirty="0">
                <a:ea typeface="MS PGothic" pitchFamily="34" charset="-128"/>
              </a:rPr>
              <a:t>Global ISP</a:t>
            </a:r>
          </a:p>
          <a:p>
            <a:endParaRPr lang="he-IL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2985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853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2985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851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2984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849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2984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847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2984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845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2984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843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2984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841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2983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839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2983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837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2983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835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2983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833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298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831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2982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829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2982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827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2982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825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2982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823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sp>
          <p:nvSpPr>
            <p:cNvPr id="29816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29817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29818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29819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29820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29821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</p:grpSp>
      <p:sp>
        <p:nvSpPr>
          <p:cNvPr id="29702" name="Oval 3"/>
          <p:cNvSpPr>
            <a:spLocks noChangeArrowheads="1"/>
          </p:cNvSpPr>
          <p:nvPr/>
        </p:nvSpPr>
        <p:spPr bwMode="auto">
          <a:xfrm>
            <a:off x="2716213" y="3192463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19" name="Group 133"/>
          <p:cNvGrpSpPr>
            <a:grpSpLocks/>
          </p:cNvGrpSpPr>
          <p:nvPr/>
        </p:nvGrpSpPr>
        <p:grpSpPr bwMode="auto">
          <a:xfrm>
            <a:off x="3138488" y="4392613"/>
            <a:ext cx="617537" cy="250825"/>
            <a:chOff x="2356" y="1300"/>
            <a:chExt cx="555" cy="194"/>
          </a:xfrm>
        </p:grpSpPr>
        <p:sp>
          <p:nvSpPr>
            <p:cNvPr id="2979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2979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2979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20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9798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799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29796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9797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1" name="Group 133"/>
          <p:cNvGrpSpPr>
            <a:grpSpLocks/>
          </p:cNvGrpSpPr>
          <p:nvPr/>
        </p:nvGrpSpPr>
        <p:grpSpPr bwMode="auto">
          <a:xfrm>
            <a:off x="4132263" y="3706813"/>
            <a:ext cx="617537" cy="250825"/>
            <a:chOff x="2356" y="1300"/>
            <a:chExt cx="555" cy="194"/>
          </a:xfrm>
        </p:grpSpPr>
        <p:sp>
          <p:nvSpPr>
            <p:cNvPr id="2978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2978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2978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22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979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79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2978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978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3" name="Group 133"/>
          <p:cNvGrpSpPr>
            <a:grpSpLocks/>
          </p:cNvGrpSpPr>
          <p:nvPr/>
        </p:nvGrpSpPr>
        <p:grpSpPr bwMode="auto">
          <a:xfrm>
            <a:off x="4706938" y="4013200"/>
            <a:ext cx="617537" cy="250825"/>
            <a:chOff x="2356" y="1300"/>
            <a:chExt cx="555" cy="194"/>
          </a:xfrm>
        </p:grpSpPr>
        <p:sp>
          <p:nvSpPr>
            <p:cNvPr id="2977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2977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2977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24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9782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783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29780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9781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5" name="Group 133"/>
          <p:cNvGrpSpPr>
            <a:grpSpLocks/>
          </p:cNvGrpSpPr>
          <p:nvPr/>
        </p:nvGrpSpPr>
        <p:grpSpPr bwMode="auto">
          <a:xfrm>
            <a:off x="5245100" y="3538538"/>
            <a:ext cx="617538" cy="250825"/>
            <a:chOff x="2356" y="1300"/>
            <a:chExt cx="555" cy="194"/>
          </a:xfrm>
        </p:grpSpPr>
        <p:sp>
          <p:nvSpPr>
            <p:cNvPr id="2976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2976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2977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26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9774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775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29772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9773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7" name="Group 133"/>
          <p:cNvGrpSpPr>
            <a:grpSpLocks/>
          </p:cNvGrpSpPr>
          <p:nvPr/>
        </p:nvGrpSpPr>
        <p:grpSpPr bwMode="auto">
          <a:xfrm>
            <a:off x="3813175" y="4121150"/>
            <a:ext cx="617538" cy="250825"/>
            <a:chOff x="2356" y="1300"/>
            <a:chExt cx="555" cy="194"/>
          </a:xfrm>
        </p:grpSpPr>
        <p:sp>
          <p:nvSpPr>
            <p:cNvPr id="2976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2976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2976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28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9766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767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29764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9765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9" name="Group 133"/>
          <p:cNvGrpSpPr>
            <a:grpSpLocks/>
          </p:cNvGrpSpPr>
          <p:nvPr/>
        </p:nvGrpSpPr>
        <p:grpSpPr bwMode="auto">
          <a:xfrm>
            <a:off x="4368800" y="4610100"/>
            <a:ext cx="617538" cy="250825"/>
            <a:chOff x="2356" y="1300"/>
            <a:chExt cx="555" cy="194"/>
          </a:xfrm>
        </p:grpSpPr>
        <p:sp>
          <p:nvSpPr>
            <p:cNvPr id="2975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2975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2975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30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9758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759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29756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9757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31" name="Group 133"/>
          <p:cNvGrpSpPr>
            <a:grpSpLocks/>
          </p:cNvGrpSpPr>
          <p:nvPr/>
        </p:nvGrpSpPr>
        <p:grpSpPr bwMode="auto">
          <a:xfrm>
            <a:off x="5389563" y="4411663"/>
            <a:ext cx="617537" cy="250825"/>
            <a:chOff x="2356" y="1300"/>
            <a:chExt cx="555" cy="194"/>
          </a:xfrm>
        </p:grpSpPr>
        <p:sp>
          <p:nvSpPr>
            <p:cNvPr id="2974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2974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2974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29795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975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75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2974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974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9800" name="Group 133"/>
          <p:cNvGrpSpPr>
            <a:grpSpLocks/>
          </p:cNvGrpSpPr>
          <p:nvPr/>
        </p:nvGrpSpPr>
        <p:grpSpPr bwMode="auto">
          <a:xfrm>
            <a:off x="3502025" y="3351213"/>
            <a:ext cx="617538" cy="250825"/>
            <a:chOff x="2356" y="1300"/>
            <a:chExt cx="555" cy="194"/>
          </a:xfrm>
        </p:grpSpPr>
        <p:sp>
          <p:nvSpPr>
            <p:cNvPr id="2973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2973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2973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29801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9742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9743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29740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9741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cxnSp>
        <p:nvCxnSpPr>
          <p:cNvPr id="29711" name="Straight Connector 10"/>
          <p:cNvCxnSpPr>
            <a:cxnSpLocks noChangeShapeType="1"/>
            <a:stCxn id="29741" idx="0"/>
            <a:endCxn id="29772" idx="0"/>
          </p:cNvCxnSpPr>
          <p:nvPr/>
        </p:nvCxnSpPr>
        <p:spPr bwMode="auto">
          <a:xfrm>
            <a:off x="4114800" y="3432175"/>
            <a:ext cx="1131888" cy="1857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12" name="Straight Connector 297"/>
          <p:cNvCxnSpPr>
            <a:cxnSpLocks noChangeShapeType="1"/>
            <a:endCxn id="29778" idx="1"/>
          </p:cNvCxnSpPr>
          <p:nvPr/>
        </p:nvCxnSpPr>
        <p:spPr bwMode="auto">
          <a:xfrm>
            <a:off x="4656138" y="3924300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13" name="Straight Connector 298"/>
          <p:cNvCxnSpPr>
            <a:cxnSpLocks noChangeShapeType="1"/>
            <a:endCxn id="29780" idx="1"/>
          </p:cNvCxnSpPr>
          <p:nvPr/>
        </p:nvCxnSpPr>
        <p:spPr bwMode="auto">
          <a:xfrm flipV="1">
            <a:off x="4425950" y="4200525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14" name="Straight Connector 299"/>
          <p:cNvCxnSpPr>
            <a:cxnSpLocks noChangeShapeType="1"/>
          </p:cNvCxnSpPr>
          <p:nvPr/>
        </p:nvCxnSpPr>
        <p:spPr bwMode="auto">
          <a:xfrm flipV="1">
            <a:off x="4083050" y="3962400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15" name="Straight Connector 300"/>
          <p:cNvCxnSpPr>
            <a:cxnSpLocks noChangeShapeType="1"/>
          </p:cNvCxnSpPr>
          <p:nvPr/>
        </p:nvCxnSpPr>
        <p:spPr bwMode="auto">
          <a:xfrm flipV="1">
            <a:off x="3738563" y="4367213"/>
            <a:ext cx="222250" cy="1476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16" name="Straight Connector 301"/>
          <p:cNvCxnSpPr>
            <a:cxnSpLocks noChangeShapeType="1"/>
            <a:stCxn id="29754" idx="0"/>
          </p:cNvCxnSpPr>
          <p:nvPr/>
        </p:nvCxnSpPr>
        <p:spPr bwMode="auto">
          <a:xfrm flipV="1">
            <a:off x="4675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17" name="Straight Connector 302"/>
          <p:cNvCxnSpPr>
            <a:cxnSpLocks noChangeShapeType="1"/>
          </p:cNvCxnSpPr>
          <p:nvPr/>
        </p:nvCxnSpPr>
        <p:spPr bwMode="auto">
          <a:xfrm flipH="1" flipV="1">
            <a:off x="5243513" y="4248150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18" name="Straight Connector 303"/>
          <p:cNvCxnSpPr>
            <a:cxnSpLocks noChangeShapeType="1"/>
          </p:cNvCxnSpPr>
          <p:nvPr/>
        </p:nvCxnSpPr>
        <p:spPr bwMode="auto">
          <a:xfrm flipV="1">
            <a:off x="5227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19" name="Straight Connector 304"/>
          <p:cNvCxnSpPr>
            <a:cxnSpLocks noChangeShapeType="1"/>
            <a:endCxn id="29736" idx="4"/>
          </p:cNvCxnSpPr>
          <p:nvPr/>
        </p:nvCxnSpPr>
        <p:spPr bwMode="auto">
          <a:xfrm flipH="1" flipV="1">
            <a:off x="3810000" y="3602038"/>
            <a:ext cx="476250" cy="117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20" name="Straight Connector 22"/>
          <p:cNvCxnSpPr>
            <a:cxnSpLocks noChangeShapeType="1"/>
            <a:endCxn id="29738" idx="1"/>
          </p:cNvCxnSpPr>
          <p:nvPr/>
        </p:nvCxnSpPr>
        <p:spPr bwMode="auto">
          <a:xfrm>
            <a:off x="2362200" y="2578100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21" name="Straight Connector 305"/>
          <p:cNvCxnSpPr>
            <a:cxnSpLocks noChangeShapeType="1"/>
            <a:endCxn id="29740" idx="0"/>
          </p:cNvCxnSpPr>
          <p:nvPr/>
        </p:nvCxnSpPr>
        <p:spPr bwMode="auto">
          <a:xfrm>
            <a:off x="1617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22" name="Straight Connector 306"/>
          <p:cNvCxnSpPr>
            <a:cxnSpLocks noChangeShapeType="1"/>
            <a:endCxn id="29740" idx="1"/>
          </p:cNvCxnSpPr>
          <p:nvPr/>
        </p:nvCxnSpPr>
        <p:spPr bwMode="auto">
          <a:xfrm>
            <a:off x="1230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23" name="Straight Connector 307"/>
          <p:cNvCxnSpPr>
            <a:cxnSpLocks noChangeShapeType="1"/>
            <a:endCxn id="29796" idx="0"/>
          </p:cNvCxnSpPr>
          <p:nvPr/>
        </p:nvCxnSpPr>
        <p:spPr bwMode="auto">
          <a:xfrm>
            <a:off x="1166813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24" name="Straight Connector 308"/>
          <p:cNvCxnSpPr>
            <a:cxnSpLocks noChangeShapeType="1"/>
            <a:endCxn id="29792" idx="2"/>
          </p:cNvCxnSpPr>
          <p:nvPr/>
        </p:nvCxnSpPr>
        <p:spPr bwMode="auto">
          <a:xfrm flipV="1">
            <a:off x="1393825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25" name="Straight Connector 309"/>
          <p:cNvCxnSpPr>
            <a:cxnSpLocks noChangeShapeType="1"/>
            <a:endCxn id="29792" idx="3"/>
          </p:cNvCxnSpPr>
          <p:nvPr/>
        </p:nvCxnSpPr>
        <p:spPr bwMode="auto">
          <a:xfrm flipV="1">
            <a:off x="1797050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26" name="Straight Connector 310"/>
          <p:cNvCxnSpPr>
            <a:cxnSpLocks noChangeShapeType="1"/>
            <a:stCxn id="29823" idx="0"/>
            <a:endCxn id="29792" idx="4"/>
          </p:cNvCxnSpPr>
          <p:nvPr/>
        </p:nvCxnSpPr>
        <p:spPr bwMode="auto">
          <a:xfrm flipV="1">
            <a:off x="3389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27" name="Straight Connector 311"/>
          <p:cNvCxnSpPr>
            <a:cxnSpLocks noChangeShapeType="1"/>
          </p:cNvCxnSpPr>
          <p:nvPr/>
        </p:nvCxnSpPr>
        <p:spPr bwMode="auto">
          <a:xfrm flipV="1">
            <a:off x="4616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28" name="Straight Connector 312"/>
          <p:cNvCxnSpPr>
            <a:cxnSpLocks noChangeShapeType="1"/>
            <a:stCxn id="29826" idx="1"/>
          </p:cNvCxnSpPr>
          <p:nvPr/>
        </p:nvCxnSpPr>
        <p:spPr bwMode="auto">
          <a:xfrm flipH="1" flipV="1">
            <a:off x="4924425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29" name="Straight Connector 313"/>
          <p:cNvCxnSpPr>
            <a:cxnSpLocks noChangeShapeType="1"/>
          </p:cNvCxnSpPr>
          <p:nvPr/>
        </p:nvCxnSpPr>
        <p:spPr bwMode="auto">
          <a:xfrm flipH="1" flipV="1">
            <a:off x="5832475" y="4648200"/>
            <a:ext cx="1722438" cy="1020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30" name="Straight Connector 314"/>
          <p:cNvCxnSpPr>
            <a:cxnSpLocks noChangeShapeType="1"/>
            <a:endCxn id="29749" idx="1"/>
          </p:cNvCxnSpPr>
          <p:nvPr/>
        </p:nvCxnSpPr>
        <p:spPr bwMode="auto">
          <a:xfrm flipH="1" flipV="1">
            <a:off x="6002338" y="4600575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31" name="Straight Connector 315"/>
          <p:cNvCxnSpPr>
            <a:cxnSpLocks noChangeShapeType="1"/>
            <a:endCxn id="29749" idx="0"/>
          </p:cNvCxnSpPr>
          <p:nvPr/>
        </p:nvCxnSpPr>
        <p:spPr bwMode="auto">
          <a:xfrm flipH="1">
            <a:off x="6002338" y="4295775"/>
            <a:ext cx="2017712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32" name="Straight Connector 316"/>
          <p:cNvCxnSpPr>
            <a:cxnSpLocks noChangeShapeType="1"/>
          </p:cNvCxnSpPr>
          <p:nvPr/>
        </p:nvCxnSpPr>
        <p:spPr bwMode="auto">
          <a:xfrm flipH="1">
            <a:off x="5861050" y="3227388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33" name="Straight Connector 317"/>
          <p:cNvCxnSpPr>
            <a:cxnSpLocks noChangeShapeType="1"/>
          </p:cNvCxnSpPr>
          <p:nvPr/>
        </p:nvCxnSpPr>
        <p:spPr bwMode="auto">
          <a:xfrm flipH="1">
            <a:off x="5684838" y="2803525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734" name="Straight Connector 318"/>
          <p:cNvCxnSpPr>
            <a:cxnSpLocks noChangeShapeType="1"/>
            <a:stCxn id="29834" idx="9"/>
          </p:cNvCxnSpPr>
          <p:nvPr/>
        </p:nvCxnSpPr>
        <p:spPr bwMode="auto">
          <a:xfrm>
            <a:off x="4849813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9735" name="TextBox 39958"/>
          <p:cNvSpPr txBox="1">
            <a:spLocks noChangeArrowheads="1"/>
          </p:cNvSpPr>
          <p:nvPr/>
        </p:nvSpPr>
        <p:spPr bwMode="auto">
          <a:xfrm>
            <a:off x="2887663" y="3584575"/>
            <a:ext cx="10080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 i="1">
                <a:ea typeface="MS PGothic" pitchFamily="34" charset="-128"/>
              </a:rPr>
              <a:t>global</a:t>
            </a:r>
            <a:br>
              <a:rPr lang="en-US" altLang="he-IL" i="1">
                <a:ea typeface="MS PGothic" pitchFamily="34" charset="-128"/>
              </a:rPr>
            </a:br>
            <a:r>
              <a:rPr lang="en-US" altLang="he-IL" i="1">
                <a:ea typeface="MS PGothic" pitchFamily="34" charset="-128"/>
              </a:rPr>
              <a:t>ISP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dirty="0"/>
              <a:t>Internet structure: step 3</a:t>
            </a:r>
            <a:endParaRPr lang="en-US" altLang="he-IL" sz="5400" dirty="0"/>
          </a:p>
        </p:txBody>
      </p:sp>
      <p:sp>
        <p:nvSpPr>
          <p:cNvPr id="332" name="מציין מיקום תוכן 33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sz="2400">
                <a:ea typeface="MS PGothic" pitchFamily="34" charset="-128"/>
              </a:rPr>
              <a:t>Global </a:t>
            </a:r>
            <a:r>
              <a:rPr lang="en-US" altLang="he-IL" sz="2400" dirty="0">
                <a:ea typeface="MS PGothic" pitchFamily="34" charset="-128"/>
              </a:rPr>
              <a:t>ISP</a:t>
            </a:r>
            <a:r>
              <a:rPr lang="en-US" altLang="he-IL" sz="2400" dirty="0">
                <a:solidFill>
                  <a:srgbClr val="FF0000"/>
                </a:solidFill>
                <a:ea typeface="MS PGothic" pitchFamily="34" charset="-128"/>
              </a:rPr>
              <a:t>s </a:t>
            </a:r>
            <a:r>
              <a:rPr lang="en-US" altLang="he-IL" sz="2400" dirty="0">
                <a:ea typeface="MS PGothic" pitchFamily="34" charset="-128"/>
              </a:rPr>
              <a:t>(aka</a:t>
            </a:r>
            <a:r>
              <a:rPr lang="en-US" altLang="he-IL" sz="2400" i="1" dirty="0">
                <a:ea typeface="MS PGothic" pitchFamily="34" charset="-128"/>
              </a:rPr>
              <a:t> tier 1</a:t>
            </a:r>
            <a:r>
              <a:rPr lang="en-US" altLang="he-IL" sz="2400" dirty="0">
                <a:ea typeface="MS PGothic" pitchFamily="34" charset="-128"/>
              </a:rPr>
              <a:t>)</a:t>
            </a:r>
          </a:p>
          <a:p>
            <a:pPr lvl="1"/>
            <a:r>
              <a:rPr lang="en-US" altLang="he-IL" sz="2000" dirty="0">
                <a:ea typeface="MS PGothic" pitchFamily="34" charset="-128"/>
              </a:rPr>
              <a:t>AT&amp;T, Sprint, Level3, …</a:t>
            </a:r>
          </a:p>
          <a:p>
            <a:endParaRPr lang="he-IL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3104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047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4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3104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045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5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3104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043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6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3104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041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7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3103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039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8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3103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037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9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3103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035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0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3103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033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1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3103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031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2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3102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029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 dirty="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 dirty="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3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3102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027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4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31024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025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5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31022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023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6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31020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021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7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31018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019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grpSp>
          <p:nvGrpSpPr>
            <p:cNvPr id="18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31016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1017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he-IL" sz="1000">
                    <a:ea typeface="MS PGothic" pitchFamily="34" charset="-128"/>
                  </a:rPr>
                  <a:t>net</a:t>
                </a:r>
              </a:p>
            </p:txBody>
          </p:sp>
        </p:grpSp>
        <p:sp>
          <p:nvSpPr>
            <p:cNvPr id="31010" name="TextBox 4"/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31011" name="TextBox 179"/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31012" name="TextBox 180"/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31013" name="TextBox 181"/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31014" name="TextBox 182"/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  <p:sp>
          <p:nvSpPr>
            <p:cNvPr id="31015" name="TextBox 183"/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800">
                  <a:solidFill>
                    <a:srgbClr val="0000FF"/>
                  </a:solidFill>
                  <a:ea typeface="MS PGothic" pitchFamily="34" charset="-128"/>
                </a:rPr>
                <a:t>…</a:t>
              </a:r>
            </a:p>
          </p:txBody>
        </p:sp>
      </p:grpSp>
      <p:grpSp>
        <p:nvGrpSpPr>
          <p:cNvPr id="19" name="Group 8"/>
          <p:cNvGrpSpPr>
            <a:grpSpLocks/>
          </p:cNvGrpSpPr>
          <p:nvPr/>
        </p:nvGrpSpPr>
        <p:grpSpPr bwMode="auto">
          <a:xfrm>
            <a:off x="4876800" y="3352800"/>
            <a:ext cx="1676400" cy="1447799"/>
            <a:chOff x="7848600" y="1554844"/>
            <a:chExt cx="3200399" cy="1861456"/>
          </a:xfrm>
        </p:grpSpPr>
        <p:sp>
          <p:nvSpPr>
            <p:cNvPr id="30911" name="Oval 3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2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309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9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9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99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99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990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991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cxnSp>
          <p:nvCxnSpPr>
            <p:cNvPr id="30913" name="Straight Connector 10"/>
            <p:cNvCxnSpPr>
              <a:cxnSpLocks noChangeShapeType="1"/>
              <a:stCxn id="30991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914" name="Straight Connector 297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915" name="Straight Connector 298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916" name="Straight Connector 299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917" name="Straight Connector 300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918" name="Straight Connector 301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919" name="Straight Connector 302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920" name="Straight Connector 303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921" name="Straight Connector 304"/>
            <p:cNvCxnSpPr>
              <a:cxnSpLocks noChangeShapeType="1"/>
              <a:endCxn id="30986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0922" name="TextBox 39958"/>
            <p:cNvSpPr txBox="1">
              <a:spLocks noChangeArrowheads="1"/>
            </p:cNvSpPr>
            <p:nvPr/>
          </p:nvSpPr>
          <p:spPr bwMode="auto">
            <a:xfrm>
              <a:off x="8994804" y="1554844"/>
              <a:ext cx="1503453" cy="514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000" i="1" dirty="0">
                  <a:ea typeface="MS PGothic" pitchFamily="34" charset="-128"/>
                </a:rPr>
                <a:t>ISP </a:t>
              </a:r>
              <a:r>
                <a:rPr lang="en-US" altLang="he-IL" sz="1800" i="1" dirty="0">
                  <a:ea typeface="MS PGothic" pitchFamily="34" charset="-128"/>
                </a:rPr>
                <a:t>2</a:t>
              </a:r>
              <a:endParaRPr lang="en-US" altLang="he-IL" sz="2000" i="1" dirty="0">
                <a:ea typeface="MS PGothic" pitchFamily="34" charset="-128"/>
              </a:endParaRPr>
            </a:p>
          </p:txBody>
        </p:sp>
        <p:grpSp>
          <p:nvGrpSpPr>
            <p:cNvPr id="22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3097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9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9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98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98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98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98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4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3097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97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97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97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97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974" name="Line 140"/>
              <p:cNvSpPr>
                <a:spLocks noChangeShapeType="1"/>
              </p:cNvSpPr>
              <p:nvPr/>
            </p:nvSpPr>
            <p:spPr bwMode="auto">
              <a:xfrm>
                <a:off x="2358" y="1356"/>
                <a:ext cx="0" cy="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975" name="Line 141"/>
              <p:cNvSpPr>
                <a:spLocks noChangeShapeType="1"/>
              </p:cNvSpPr>
              <p:nvPr/>
            </p:nvSpPr>
            <p:spPr bwMode="auto">
              <a:xfrm>
                <a:off x="2908" y="1358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3096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96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96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96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96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966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967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8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3095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95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95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96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96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958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959" name="Line 141"/>
              <p:cNvSpPr>
                <a:spLocks noChangeShapeType="1"/>
              </p:cNvSpPr>
              <p:nvPr/>
            </p:nvSpPr>
            <p:spPr bwMode="auto">
              <a:xfrm>
                <a:off x="2908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0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3094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94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94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95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95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950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95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0912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3093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93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94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092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94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94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942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943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0924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3093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93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93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092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93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93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93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935" name="Line 141"/>
              <p:cNvSpPr>
                <a:spLocks noChangeShapeType="1"/>
              </p:cNvSpPr>
              <p:nvPr/>
            </p:nvSpPr>
            <p:spPr bwMode="auto">
              <a:xfrm>
                <a:off x="2910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</p:grpSp>
      <p:grpSp>
        <p:nvGrpSpPr>
          <p:cNvPr id="30926" name="Group 331"/>
          <p:cNvGrpSpPr>
            <a:grpSpLocks/>
          </p:cNvGrpSpPr>
          <p:nvPr/>
        </p:nvGrpSpPr>
        <p:grpSpPr bwMode="auto">
          <a:xfrm>
            <a:off x="2626617" y="2667000"/>
            <a:ext cx="1640583" cy="1066800"/>
            <a:chOff x="7603776" y="1496060"/>
            <a:chExt cx="3445223" cy="1920240"/>
          </a:xfrm>
        </p:grpSpPr>
        <p:sp>
          <p:nvSpPr>
            <p:cNvPr id="30828" name="Oval 332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30927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3090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90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90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092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90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91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907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908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cxnSp>
          <p:nvCxnSpPr>
            <p:cNvPr id="30830" name="Straight Connector 334"/>
            <p:cNvCxnSpPr>
              <a:cxnSpLocks noChangeShapeType="1"/>
              <a:stCxn id="30908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831" name="Straight Connector 335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832" name="Straight Connector 336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833" name="Straight Connector 337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834" name="Straight Connector 338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835" name="Straight Connector 339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836" name="Straight Connector 340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837" name="Straight Connector 341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838" name="Straight Connector 342"/>
            <p:cNvCxnSpPr>
              <a:cxnSpLocks noChangeShapeType="1"/>
              <a:endCxn id="30903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0839" name="TextBox 343"/>
            <p:cNvSpPr txBox="1">
              <a:spLocks noChangeArrowheads="1"/>
            </p:cNvSpPr>
            <p:nvPr/>
          </p:nvSpPr>
          <p:spPr bwMode="auto">
            <a:xfrm>
              <a:off x="7603776" y="1496060"/>
              <a:ext cx="1684097" cy="720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000" i="1" dirty="0">
                  <a:ea typeface="MS PGothic" pitchFamily="34" charset="-128"/>
                </a:rPr>
                <a:t>ISP </a:t>
              </a:r>
              <a:r>
                <a:rPr lang="en-US" altLang="he-IL" sz="1800" i="1" dirty="0">
                  <a:ea typeface="MS PGothic" pitchFamily="34" charset="-128"/>
                </a:rPr>
                <a:t>1</a:t>
              </a:r>
              <a:endParaRPr lang="en-US" altLang="he-IL" sz="2000" i="1" dirty="0">
                <a:ea typeface="MS PGothic" pitchFamily="34" charset="-128"/>
              </a:endParaRPr>
            </a:p>
          </p:txBody>
        </p:sp>
        <p:grpSp>
          <p:nvGrpSpPr>
            <p:cNvPr id="30929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3089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89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89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093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90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90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899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900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0941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3088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88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88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094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89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89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891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892" name="Line 141"/>
              <p:cNvSpPr>
                <a:spLocks noChangeShapeType="1"/>
              </p:cNvSpPr>
              <p:nvPr/>
            </p:nvSpPr>
            <p:spPr bwMode="auto">
              <a:xfrm>
                <a:off x="2906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0957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3087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88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88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096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885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886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883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884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0973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3087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87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87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098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877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878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875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876" name="Line 141"/>
              <p:cNvSpPr>
                <a:spLocks noChangeShapeType="1"/>
              </p:cNvSpPr>
              <p:nvPr/>
            </p:nvSpPr>
            <p:spPr bwMode="auto">
              <a:xfrm>
                <a:off x="2906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0989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3086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86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86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0994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869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870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867" name="Line 140"/>
              <p:cNvSpPr>
                <a:spLocks noChangeShapeType="1"/>
              </p:cNvSpPr>
              <p:nvPr/>
            </p:nvSpPr>
            <p:spPr bwMode="auto">
              <a:xfrm>
                <a:off x="2358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868" name="Line 141"/>
              <p:cNvSpPr>
                <a:spLocks noChangeShapeType="1"/>
              </p:cNvSpPr>
              <p:nvPr/>
            </p:nvSpPr>
            <p:spPr bwMode="auto">
              <a:xfrm>
                <a:off x="2906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0995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308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8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8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0996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861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862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859" name="Line 140"/>
              <p:cNvSpPr>
                <a:spLocks noChangeShapeType="1"/>
              </p:cNvSpPr>
              <p:nvPr/>
            </p:nvSpPr>
            <p:spPr bwMode="auto">
              <a:xfrm>
                <a:off x="2357" y="1362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860" name="Line 141"/>
              <p:cNvSpPr>
                <a:spLocks noChangeShapeType="1"/>
              </p:cNvSpPr>
              <p:nvPr/>
            </p:nvSpPr>
            <p:spPr bwMode="auto">
              <a:xfrm>
                <a:off x="2907" y="1364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0997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308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8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8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0998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853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854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851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852" name="Line 141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</p:grpSp>
      <p:grpSp>
        <p:nvGrpSpPr>
          <p:cNvPr id="30999" name="Group 416"/>
          <p:cNvGrpSpPr>
            <a:grpSpLocks/>
          </p:cNvGrpSpPr>
          <p:nvPr/>
        </p:nvGrpSpPr>
        <p:grpSpPr bwMode="auto">
          <a:xfrm>
            <a:off x="1831881" y="3886200"/>
            <a:ext cx="2282921" cy="1143000"/>
            <a:chOff x="7497790" y="1600947"/>
            <a:chExt cx="3551209" cy="1815353"/>
          </a:xfrm>
        </p:grpSpPr>
        <p:sp>
          <p:nvSpPr>
            <p:cNvPr id="30745" name="Oval 417"/>
            <p:cNvSpPr>
              <a:spLocks noChangeArrowheads="1"/>
            </p:cNvSpPr>
            <p:nvPr/>
          </p:nvSpPr>
          <p:spPr bwMode="auto">
            <a:xfrm>
              <a:off x="7848600" y="2044700"/>
              <a:ext cx="3200399" cy="137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31000" name="Group 133"/>
            <p:cNvGrpSpPr>
              <a:grpSpLocks/>
            </p:cNvGrpSpPr>
            <p:nvPr/>
          </p:nvGrpSpPr>
          <p:grpSpPr bwMode="auto">
            <a:xfrm>
              <a:off x="8526482" y="2160804"/>
              <a:ext cx="532759" cy="184809"/>
              <a:chOff x="2356" y="1300"/>
              <a:chExt cx="555" cy="194"/>
            </a:xfrm>
          </p:grpSpPr>
          <p:sp>
            <p:nvSpPr>
              <p:cNvPr id="30820" name="Oval 492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82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82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100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82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82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824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825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cxnSp>
          <p:nvCxnSpPr>
            <p:cNvPr id="30747" name="Straight Connector 419"/>
            <p:cNvCxnSpPr>
              <a:cxnSpLocks noChangeShapeType="1"/>
              <a:stCxn id="30825" idx="0"/>
            </p:cNvCxnSpPr>
            <p:nvPr/>
          </p:nvCxnSpPr>
          <p:spPr bwMode="auto">
            <a:xfrm>
              <a:off x="9055401" y="2220819"/>
              <a:ext cx="975377" cy="13653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8" name="Straight Connector 420"/>
            <p:cNvCxnSpPr>
              <a:cxnSpLocks noChangeShapeType="1"/>
            </p:cNvCxnSpPr>
            <p:nvPr/>
          </p:nvCxnSpPr>
          <p:spPr bwMode="auto">
            <a:xfrm>
              <a:off x="9522191" y="2583188"/>
              <a:ext cx="120745" cy="8339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9" name="Straight Connector 421"/>
            <p:cNvCxnSpPr>
              <a:cxnSpLocks noChangeShapeType="1"/>
            </p:cNvCxnSpPr>
            <p:nvPr/>
          </p:nvCxnSpPr>
          <p:spPr bwMode="auto">
            <a:xfrm flipV="1">
              <a:off x="9323081" y="2786992"/>
              <a:ext cx="243358" cy="4562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50" name="Straight Connector 422"/>
            <p:cNvCxnSpPr>
              <a:cxnSpLocks noChangeShapeType="1"/>
            </p:cNvCxnSpPr>
            <p:nvPr/>
          </p:nvCxnSpPr>
          <p:spPr bwMode="auto">
            <a:xfrm flipV="1">
              <a:off x="9028147" y="2611644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51" name="Straight Connector 423"/>
            <p:cNvCxnSpPr>
              <a:cxnSpLocks noChangeShapeType="1"/>
            </p:cNvCxnSpPr>
            <p:nvPr/>
          </p:nvCxnSpPr>
          <p:spPr bwMode="auto">
            <a:xfrm flipV="1">
              <a:off x="8729859" y="2909476"/>
              <a:ext cx="192778" cy="10958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52" name="Straight Connector 424"/>
            <p:cNvCxnSpPr>
              <a:cxnSpLocks noChangeShapeType="1"/>
            </p:cNvCxnSpPr>
            <p:nvPr/>
          </p:nvCxnSpPr>
          <p:spPr bwMode="auto">
            <a:xfrm flipV="1">
              <a:off x="9537887" y="2836224"/>
              <a:ext cx="252969" cy="252942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53" name="Straight Connector 425"/>
            <p:cNvCxnSpPr>
              <a:cxnSpLocks noChangeShapeType="1"/>
            </p:cNvCxnSpPr>
            <p:nvPr/>
          </p:nvCxnSpPr>
          <p:spPr bwMode="auto">
            <a:xfrm flipH="1" flipV="1">
              <a:off x="10029359" y="2822067"/>
              <a:ext cx="354959" cy="12439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54" name="Straight Connector 426"/>
            <p:cNvCxnSpPr>
              <a:cxnSpLocks noChangeShapeType="1"/>
            </p:cNvCxnSpPr>
            <p:nvPr/>
          </p:nvCxnSpPr>
          <p:spPr bwMode="auto">
            <a:xfrm flipV="1">
              <a:off x="10015190" y="2475242"/>
              <a:ext cx="283363" cy="19566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55" name="Straight Connector 427"/>
            <p:cNvCxnSpPr>
              <a:cxnSpLocks noChangeShapeType="1"/>
              <a:endCxn id="30820" idx="4"/>
            </p:cNvCxnSpPr>
            <p:nvPr/>
          </p:nvCxnSpPr>
          <p:spPr bwMode="auto">
            <a:xfrm flipH="1" flipV="1">
              <a:off x="8791902" y="2345614"/>
              <a:ext cx="410984" cy="8718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0756" name="TextBox 428"/>
            <p:cNvSpPr txBox="1">
              <a:spLocks noChangeArrowheads="1"/>
            </p:cNvSpPr>
            <p:nvPr/>
          </p:nvSpPr>
          <p:spPr bwMode="auto">
            <a:xfrm>
              <a:off x="7497790" y="1600947"/>
              <a:ext cx="1247479" cy="6354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000" i="1" dirty="0">
                  <a:ea typeface="MS PGothic" pitchFamily="34" charset="-128"/>
                </a:rPr>
                <a:t>ISP </a:t>
              </a:r>
              <a:r>
                <a:rPr lang="en-US" altLang="he-IL" sz="1800" i="1" dirty="0">
                  <a:ea typeface="MS PGothic" pitchFamily="34" charset="-128"/>
                </a:rPr>
                <a:t>3</a:t>
              </a:r>
              <a:endParaRPr lang="en-US" altLang="he-IL" sz="2000" i="1" dirty="0">
                <a:ea typeface="MS PGothic" pitchFamily="34" charset="-128"/>
              </a:endParaRPr>
            </a:p>
          </p:txBody>
        </p:sp>
        <p:grpSp>
          <p:nvGrpSpPr>
            <p:cNvPr id="31002" name="Group 133"/>
            <p:cNvGrpSpPr>
              <a:grpSpLocks/>
            </p:cNvGrpSpPr>
            <p:nvPr/>
          </p:nvGrpSpPr>
          <p:grpSpPr bwMode="auto">
            <a:xfrm>
              <a:off x="9555206" y="2650627"/>
              <a:ext cx="532759" cy="184809"/>
              <a:chOff x="2356" y="1300"/>
              <a:chExt cx="555" cy="194"/>
            </a:xfrm>
          </p:grpSpPr>
          <p:sp>
            <p:nvSpPr>
              <p:cNvPr id="3081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81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81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100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81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81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816" name="Line 140"/>
              <p:cNvSpPr>
                <a:spLocks noChangeShapeType="1"/>
              </p:cNvSpPr>
              <p:nvPr/>
            </p:nvSpPr>
            <p:spPr bwMode="auto">
              <a:xfrm>
                <a:off x="2358" y="136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817" name="Line 141"/>
              <p:cNvSpPr>
                <a:spLocks noChangeShapeType="1"/>
              </p:cNvSpPr>
              <p:nvPr/>
            </p:nvSpPr>
            <p:spPr bwMode="auto">
              <a:xfrm>
                <a:off x="2907" y="1362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1004" name="Group 133"/>
            <p:cNvGrpSpPr>
              <a:grpSpLocks/>
            </p:cNvGrpSpPr>
            <p:nvPr/>
          </p:nvGrpSpPr>
          <p:grpSpPr bwMode="auto">
            <a:xfrm>
              <a:off x="8772607" y="2725609"/>
              <a:ext cx="532759" cy="184809"/>
              <a:chOff x="2356" y="1300"/>
              <a:chExt cx="555" cy="194"/>
            </a:xfrm>
          </p:grpSpPr>
          <p:sp>
            <p:nvSpPr>
              <p:cNvPr id="3080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80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80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1005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81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81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808" name="Line 140"/>
              <p:cNvSpPr>
                <a:spLocks noChangeShapeType="1"/>
              </p:cNvSpPr>
              <p:nvPr/>
            </p:nvSpPr>
            <p:spPr bwMode="auto">
              <a:xfrm>
                <a:off x="2357" y="1360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809" name="Line 141"/>
              <p:cNvSpPr>
                <a:spLocks noChangeShapeType="1"/>
              </p:cNvSpPr>
              <p:nvPr/>
            </p:nvSpPr>
            <p:spPr bwMode="auto">
              <a:xfrm>
                <a:off x="2908" y="1362"/>
                <a:ext cx="0" cy="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1006" name="Group 133"/>
            <p:cNvGrpSpPr>
              <a:grpSpLocks/>
            </p:cNvGrpSpPr>
            <p:nvPr/>
          </p:nvGrpSpPr>
          <p:grpSpPr bwMode="auto">
            <a:xfrm>
              <a:off x="9060908" y="2428111"/>
              <a:ext cx="532759" cy="184809"/>
              <a:chOff x="2356" y="1300"/>
              <a:chExt cx="555" cy="194"/>
            </a:xfrm>
          </p:grpSpPr>
          <p:sp>
            <p:nvSpPr>
              <p:cNvPr id="3079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79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79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1007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802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803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800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801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1008" name="Group 133"/>
            <p:cNvGrpSpPr>
              <a:grpSpLocks/>
            </p:cNvGrpSpPr>
            <p:nvPr/>
          </p:nvGrpSpPr>
          <p:grpSpPr bwMode="auto">
            <a:xfrm>
              <a:off x="10005281" y="2289952"/>
              <a:ext cx="532759" cy="184809"/>
              <a:chOff x="2356" y="1300"/>
              <a:chExt cx="555" cy="194"/>
            </a:xfrm>
          </p:grpSpPr>
          <p:sp>
            <p:nvSpPr>
              <p:cNvPr id="3078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78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79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100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794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795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792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793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1048" name="Group 133"/>
            <p:cNvGrpSpPr>
              <a:grpSpLocks/>
            </p:cNvGrpSpPr>
            <p:nvPr/>
          </p:nvGrpSpPr>
          <p:grpSpPr bwMode="auto">
            <a:xfrm>
              <a:off x="10232661" y="2882876"/>
              <a:ext cx="532759" cy="184809"/>
              <a:chOff x="2356" y="1300"/>
              <a:chExt cx="555" cy="194"/>
            </a:xfrm>
          </p:grpSpPr>
          <p:sp>
            <p:nvSpPr>
              <p:cNvPr id="3078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78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78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1049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786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787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784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785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1050" name="Group 133"/>
            <p:cNvGrpSpPr>
              <a:grpSpLocks/>
            </p:cNvGrpSpPr>
            <p:nvPr/>
          </p:nvGrpSpPr>
          <p:grpSpPr bwMode="auto">
            <a:xfrm>
              <a:off x="9330660" y="3072767"/>
              <a:ext cx="532759" cy="184809"/>
              <a:chOff x="2356" y="1300"/>
              <a:chExt cx="555" cy="194"/>
            </a:xfrm>
          </p:grpSpPr>
          <p:sp>
            <p:nvSpPr>
              <p:cNvPr id="3077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77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77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1051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778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779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776" name="Line 140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777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1052" name="Group 133"/>
            <p:cNvGrpSpPr>
              <a:grpSpLocks/>
            </p:cNvGrpSpPr>
            <p:nvPr/>
          </p:nvGrpSpPr>
          <p:grpSpPr bwMode="auto">
            <a:xfrm>
              <a:off x="8438032" y="3018963"/>
              <a:ext cx="532759" cy="184809"/>
              <a:chOff x="2356" y="1300"/>
              <a:chExt cx="555" cy="194"/>
            </a:xfrm>
          </p:grpSpPr>
          <p:sp>
            <p:nvSpPr>
              <p:cNvPr id="307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7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7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1053" name="Group 137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0770" name="Freeform 13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0771" name="Freeform 13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0768" name="Line 140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0769" name="Line 141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</p:grpSp>
      <p:cxnSp>
        <p:nvCxnSpPr>
          <p:cNvPr id="30729" name="Straight Connector 12"/>
          <p:cNvCxnSpPr>
            <a:cxnSpLocks noChangeShapeType="1"/>
            <a:endCxn id="30905" idx="1"/>
          </p:cNvCxnSpPr>
          <p:nvPr/>
        </p:nvCxnSpPr>
        <p:spPr bwMode="auto">
          <a:xfrm>
            <a:off x="1773238" y="2686050"/>
            <a:ext cx="1329648" cy="3600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30" name="Straight Connector 500"/>
          <p:cNvCxnSpPr>
            <a:cxnSpLocks noChangeShapeType="1"/>
            <a:endCxn id="30907" idx="1"/>
          </p:cNvCxnSpPr>
          <p:nvPr/>
        </p:nvCxnSpPr>
        <p:spPr bwMode="auto">
          <a:xfrm>
            <a:off x="1028700" y="2925763"/>
            <a:ext cx="2038215" cy="1867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31" name="Straight Connector 501"/>
          <p:cNvCxnSpPr>
            <a:cxnSpLocks noChangeShapeType="1"/>
            <a:endCxn id="30903" idx="2"/>
          </p:cNvCxnSpPr>
          <p:nvPr/>
        </p:nvCxnSpPr>
        <p:spPr bwMode="auto">
          <a:xfrm flipV="1">
            <a:off x="625475" y="3110131"/>
            <a:ext cx="2440983" cy="2172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32" name="Straight Connector 502"/>
          <p:cNvCxnSpPr>
            <a:cxnSpLocks noChangeShapeType="1"/>
            <a:endCxn id="30873" idx="1"/>
          </p:cNvCxnSpPr>
          <p:nvPr/>
        </p:nvCxnSpPr>
        <p:spPr bwMode="auto">
          <a:xfrm>
            <a:off x="3306763" y="2487613"/>
            <a:ext cx="500313" cy="6302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33" name="Straight Connector 503"/>
          <p:cNvCxnSpPr>
            <a:cxnSpLocks noChangeShapeType="1"/>
            <a:endCxn id="30873" idx="0"/>
          </p:cNvCxnSpPr>
          <p:nvPr/>
        </p:nvCxnSpPr>
        <p:spPr bwMode="auto">
          <a:xfrm flipH="1">
            <a:off x="3896125" y="2465388"/>
            <a:ext cx="304402" cy="642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34" name="Straight Connector 504"/>
          <p:cNvCxnSpPr>
            <a:cxnSpLocks noChangeShapeType="1"/>
            <a:endCxn id="30956" idx="0"/>
          </p:cNvCxnSpPr>
          <p:nvPr/>
        </p:nvCxnSpPr>
        <p:spPr bwMode="auto">
          <a:xfrm flipH="1">
            <a:off x="6145017" y="2900363"/>
            <a:ext cx="625671" cy="10241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35" name="Straight Connector 505"/>
          <p:cNvCxnSpPr>
            <a:cxnSpLocks noChangeShapeType="1"/>
          </p:cNvCxnSpPr>
          <p:nvPr/>
        </p:nvCxnSpPr>
        <p:spPr bwMode="auto">
          <a:xfrm flipH="1">
            <a:off x="6477000" y="3251200"/>
            <a:ext cx="901700" cy="78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37" name="Straight Connector 507"/>
          <p:cNvCxnSpPr>
            <a:cxnSpLocks noChangeShapeType="1"/>
          </p:cNvCxnSpPr>
          <p:nvPr/>
        </p:nvCxnSpPr>
        <p:spPr bwMode="auto">
          <a:xfrm flipH="1" flipV="1">
            <a:off x="6477000" y="4572000"/>
            <a:ext cx="1774826" cy="615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38" name="Straight Connector 508"/>
          <p:cNvCxnSpPr>
            <a:cxnSpLocks noChangeShapeType="1"/>
            <a:endCxn id="30938" idx="5"/>
          </p:cNvCxnSpPr>
          <p:nvPr/>
        </p:nvCxnSpPr>
        <p:spPr bwMode="auto">
          <a:xfrm flipH="1" flipV="1">
            <a:off x="5890099" y="4665321"/>
            <a:ext cx="1653701" cy="10242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39" name="Straight Connector 509"/>
          <p:cNvCxnSpPr>
            <a:cxnSpLocks noChangeShapeType="1"/>
            <a:stCxn id="31020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40" name="Straight Connector 510"/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41" name="Straight Connector 511"/>
          <p:cNvCxnSpPr>
            <a:cxnSpLocks noChangeShapeType="1"/>
            <a:stCxn id="31017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42" name="Straight Connector 512"/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43" name="Straight Connector 513"/>
          <p:cNvCxnSpPr>
            <a:cxnSpLocks noChangeShapeType="1"/>
            <a:endCxn id="30768" idx="0"/>
          </p:cNvCxnSpPr>
          <p:nvPr/>
        </p:nvCxnSpPr>
        <p:spPr bwMode="auto">
          <a:xfrm flipV="1">
            <a:off x="1362075" y="4815613"/>
            <a:ext cx="1075480" cy="273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744" name="Straight Connector 514"/>
          <p:cNvCxnSpPr>
            <a:cxnSpLocks noChangeShapeType="1"/>
            <a:endCxn id="30824" idx="1"/>
          </p:cNvCxnSpPr>
          <p:nvPr/>
        </p:nvCxnSpPr>
        <p:spPr bwMode="auto">
          <a:xfrm flipV="1">
            <a:off x="1155700" y="4322675"/>
            <a:ext cx="1338715" cy="540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dirty="0"/>
              <a:t>Internet structure: step by step</a:t>
            </a:r>
            <a:endParaRPr lang="en-US" altLang="he-IL" sz="5400" dirty="0"/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381000" y="1447800"/>
            <a:ext cx="8229600" cy="4648200"/>
            <a:chOff x="1066800" y="1371600"/>
            <a:chExt cx="7194549" cy="3984625"/>
          </a:xfrm>
        </p:grpSpPr>
        <p:sp>
          <p:nvSpPr>
            <p:cNvPr id="34824" name="Oval 76"/>
            <p:cNvSpPr>
              <a:spLocks noChangeArrowheads="1"/>
            </p:cNvSpPr>
            <p:nvPr/>
          </p:nvSpPr>
          <p:spPr bwMode="auto">
            <a:xfrm>
              <a:off x="19812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600">
                  <a:ea typeface="MS PGothic" pitchFamily="34" charset="-128"/>
                </a:rPr>
                <a:t>access</a:t>
              </a:r>
            </a:p>
            <a:p>
              <a:pPr algn="ctr"/>
              <a:r>
                <a:rPr lang="en-US" altLang="he-IL" sz="1600">
                  <a:ea typeface="MS PGothic" pitchFamily="34" charset="-128"/>
                </a:rPr>
                <a:t>ISP</a:t>
              </a:r>
            </a:p>
          </p:txBody>
        </p:sp>
        <p:sp>
          <p:nvSpPr>
            <p:cNvPr id="34825" name="Oval 76"/>
            <p:cNvSpPr>
              <a:spLocks noChangeArrowheads="1"/>
            </p:cNvSpPr>
            <p:nvPr/>
          </p:nvSpPr>
          <p:spPr bwMode="auto">
            <a:xfrm>
              <a:off x="10668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600">
                  <a:ea typeface="MS PGothic" pitchFamily="34" charset="-128"/>
                </a:rPr>
                <a:t>access</a:t>
              </a:r>
            </a:p>
            <a:p>
              <a:pPr algn="ctr"/>
              <a:r>
                <a:rPr lang="en-US" altLang="he-IL" sz="1600">
                  <a:ea typeface="MS PGothic" pitchFamily="34" charset="-128"/>
                </a:rPr>
                <a:t>ISP</a:t>
              </a:r>
            </a:p>
          </p:txBody>
        </p:sp>
        <p:sp>
          <p:nvSpPr>
            <p:cNvPr id="34826" name="Oval 76"/>
            <p:cNvSpPr>
              <a:spLocks noChangeArrowheads="1"/>
            </p:cNvSpPr>
            <p:nvPr/>
          </p:nvSpPr>
          <p:spPr bwMode="auto">
            <a:xfrm>
              <a:off x="56388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600">
                  <a:ea typeface="MS PGothic" pitchFamily="34" charset="-128"/>
                </a:rPr>
                <a:t>access</a:t>
              </a:r>
            </a:p>
            <a:p>
              <a:pPr algn="ctr"/>
              <a:r>
                <a:rPr lang="en-US" altLang="he-IL" sz="1600">
                  <a:ea typeface="MS PGothic" pitchFamily="34" charset="-128"/>
                </a:rPr>
                <a:t>ISP</a:t>
              </a:r>
            </a:p>
          </p:txBody>
        </p:sp>
        <p:sp>
          <p:nvSpPr>
            <p:cNvPr id="34827" name="Oval 76"/>
            <p:cNvSpPr>
              <a:spLocks noChangeArrowheads="1"/>
            </p:cNvSpPr>
            <p:nvPr/>
          </p:nvSpPr>
          <p:spPr bwMode="auto">
            <a:xfrm>
              <a:off x="47244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600">
                  <a:ea typeface="MS PGothic" pitchFamily="34" charset="-128"/>
                </a:rPr>
                <a:t>access</a:t>
              </a:r>
            </a:p>
            <a:p>
              <a:pPr algn="ctr"/>
              <a:r>
                <a:rPr lang="en-US" altLang="he-IL" sz="1600">
                  <a:ea typeface="MS PGothic" pitchFamily="34" charset="-128"/>
                </a:rPr>
                <a:t>ISP</a:t>
              </a:r>
            </a:p>
          </p:txBody>
        </p:sp>
        <p:sp>
          <p:nvSpPr>
            <p:cNvPr id="34828" name="Oval 76"/>
            <p:cNvSpPr>
              <a:spLocks noChangeArrowheads="1"/>
            </p:cNvSpPr>
            <p:nvPr/>
          </p:nvSpPr>
          <p:spPr bwMode="auto">
            <a:xfrm>
              <a:off x="38100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600">
                  <a:ea typeface="MS PGothic" pitchFamily="34" charset="-128"/>
                </a:rPr>
                <a:t>access</a:t>
              </a:r>
            </a:p>
            <a:p>
              <a:pPr algn="ctr"/>
              <a:r>
                <a:rPr lang="en-US" altLang="he-IL" sz="1600">
                  <a:ea typeface="MS PGothic" pitchFamily="34" charset="-128"/>
                </a:rPr>
                <a:t>ISP</a:t>
              </a:r>
            </a:p>
          </p:txBody>
        </p:sp>
        <p:sp>
          <p:nvSpPr>
            <p:cNvPr id="34829" name="Oval 76"/>
            <p:cNvSpPr>
              <a:spLocks noChangeArrowheads="1"/>
            </p:cNvSpPr>
            <p:nvPr/>
          </p:nvSpPr>
          <p:spPr bwMode="auto">
            <a:xfrm>
              <a:off x="28956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600">
                  <a:ea typeface="MS PGothic" pitchFamily="34" charset="-128"/>
                </a:rPr>
                <a:t>access</a:t>
              </a:r>
            </a:p>
            <a:p>
              <a:pPr algn="ctr"/>
              <a:r>
                <a:rPr lang="en-US" altLang="he-IL" sz="1600">
                  <a:ea typeface="MS PGothic" pitchFamily="34" charset="-128"/>
                </a:rPr>
                <a:t>ISP</a:t>
              </a:r>
            </a:p>
          </p:txBody>
        </p:sp>
        <p:sp>
          <p:nvSpPr>
            <p:cNvPr id="34830" name="Oval 76"/>
            <p:cNvSpPr>
              <a:spLocks noChangeArrowheads="1"/>
            </p:cNvSpPr>
            <p:nvPr/>
          </p:nvSpPr>
          <p:spPr bwMode="auto">
            <a:xfrm>
              <a:off x="65532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600">
                  <a:ea typeface="MS PGothic" pitchFamily="34" charset="-128"/>
                </a:rPr>
                <a:t>access</a:t>
              </a:r>
            </a:p>
            <a:p>
              <a:pPr algn="ctr"/>
              <a:r>
                <a:rPr lang="en-US" altLang="he-IL" sz="1600">
                  <a:ea typeface="MS PGothic" pitchFamily="34" charset="-128"/>
                </a:rPr>
                <a:t>ISP</a:t>
              </a:r>
            </a:p>
          </p:txBody>
        </p:sp>
        <p:sp>
          <p:nvSpPr>
            <p:cNvPr id="34831" name="Oval 76"/>
            <p:cNvSpPr>
              <a:spLocks noChangeArrowheads="1"/>
            </p:cNvSpPr>
            <p:nvPr/>
          </p:nvSpPr>
          <p:spPr bwMode="auto">
            <a:xfrm>
              <a:off x="7467600" y="4724400"/>
              <a:ext cx="793749" cy="631825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600">
                  <a:ea typeface="MS PGothic" pitchFamily="34" charset="-128"/>
                </a:rPr>
                <a:t>access</a:t>
              </a:r>
            </a:p>
            <a:p>
              <a:pPr algn="ctr"/>
              <a:r>
                <a:rPr lang="en-US" altLang="he-IL" sz="1600">
                  <a:ea typeface="MS PGothic" pitchFamily="34" charset="-128"/>
                </a:rPr>
                <a:t>ISP</a:t>
              </a:r>
            </a:p>
          </p:txBody>
        </p:sp>
        <p:sp>
          <p:nvSpPr>
            <p:cNvPr id="34832" name="Oval 33"/>
            <p:cNvSpPr>
              <a:spLocks noChangeArrowheads="1"/>
            </p:cNvSpPr>
            <p:nvPr/>
          </p:nvSpPr>
          <p:spPr bwMode="auto">
            <a:xfrm>
              <a:off x="2438400" y="3429000"/>
              <a:ext cx="1863725" cy="790575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2000" dirty="0">
                  <a:ea typeface="MS PGothic" pitchFamily="34" charset="-128"/>
                </a:rPr>
                <a:t>Regional ISP</a:t>
              </a:r>
            </a:p>
          </p:txBody>
        </p:sp>
        <p:sp>
          <p:nvSpPr>
            <p:cNvPr id="34833" name="Oval 33"/>
            <p:cNvSpPr>
              <a:spLocks noChangeArrowheads="1"/>
            </p:cNvSpPr>
            <p:nvPr/>
          </p:nvSpPr>
          <p:spPr bwMode="auto">
            <a:xfrm>
              <a:off x="4800600" y="3429000"/>
              <a:ext cx="1863725" cy="790575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sz="1800" dirty="0">
                  <a:ea typeface="MS PGothic" pitchFamily="34" charset="-128"/>
                </a:rPr>
                <a:t>Regional </a:t>
              </a:r>
              <a:r>
                <a:rPr lang="en-US" altLang="he-IL" dirty="0">
                  <a:ea typeface="MS PGothic" pitchFamily="34" charset="-128"/>
                </a:rPr>
                <a:t>ISP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133157" y="2819400"/>
              <a:ext cx="609985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/>
                <a:t>IXP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801284" y="2743200"/>
              <a:ext cx="608494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/>
                <a:t>IXP</a:t>
              </a:r>
            </a:p>
          </p:txBody>
        </p:sp>
        <p:sp>
          <p:nvSpPr>
            <p:cNvPr id="34836" name="Oval 34"/>
            <p:cNvSpPr>
              <a:spLocks noChangeArrowheads="1"/>
            </p:cNvSpPr>
            <p:nvPr/>
          </p:nvSpPr>
          <p:spPr bwMode="auto">
            <a:xfrm>
              <a:off x="1143000" y="1600200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dirty="0">
                  <a:ea typeface="MS PGothic" pitchFamily="34" charset="-128"/>
                </a:rPr>
                <a:t>Tier 1 ISP</a:t>
              </a:r>
            </a:p>
          </p:txBody>
        </p:sp>
        <p:sp>
          <p:nvSpPr>
            <p:cNvPr id="34837" name="Oval 34"/>
            <p:cNvSpPr>
              <a:spLocks noChangeArrowheads="1"/>
            </p:cNvSpPr>
            <p:nvPr/>
          </p:nvSpPr>
          <p:spPr bwMode="auto">
            <a:xfrm>
              <a:off x="3352800" y="1600200"/>
              <a:ext cx="1863725" cy="7905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 dirty="0">
                  <a:ea typeface="MS PGothic" pitchFamily="34" charset="-128"/>
                </a:rPr>
                <a:t>Tier 1 ISP</a:t>
              </a:r>
            </a:p>
          </p:txBody>
        </p:sp>
        <p:sp>
          <p:nvSpPr>
            <p:cNvPr id="34838" name="Oval 34"/>
            <p:cNvSpPr>
              <a:spLocks noChangeArrowheads="1"/>
            </p:cNvSpPr>
            <p:nvPr/>
          </p:nvSpPr>
          <p:spPr bwMode="auto">
            <a:xfrm>
              <a:off x="5638800" y="1600200"/>
              <a:ext cx="1981200" cy="838200"/>
            </a:xfrm>
            <a:prstGeom prst="ellipse">
              <a:avLst/>
            </a:prstGeom>
            <a:solidFill>
              <a:srgbClr val="00206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he-IL">
                  <a:solidFill>
                    <a:schemeClr val="bg1"/>
                  </a:solidFill>
                  <a:ea typeface="MS PGothic" pitchFamily="34" charset="-128"/>
                </a:rPr>
                <a:t>Google</a:t>
              </a:r>
              <a:endParaRPr lang="en-US" altLang="he-IL">
                <a:ea typeface="MS PGothic" pitchFamily="34" charset="-128"/>
              </a:endParaRPr>
            </a:p>
          </p:txBody>
        </p:sp>
        <p:cxnSp>
          <p:nvCxnSpPr>
            <p:cNvPr id="84" name="Straight Connector 83"/>
            <p:cNvCxnSpPr>
              <a:endCxn id="34825" idx="0"/>
            </p:cNvCxnSpPr>
            <p:nvPr/>
          </p:nvCxnSpPr>
          <p:spPr>
            <a:xfrm rot="5400000">
              <a:off x="427081" y="3398633"/>
              <a:ext cx="2362200" cy="28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34832" idx="4"/>
            </p:cNvCxnSpPr>
            <p:nvPr/>
          </p:nvCxnSpPr>
          <p:spPr>
            <a:xfrm rot="5400000">
              <a:off x="3070887" y="4425754"/>
              <a:ext cx="504825" cy="924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34832" idx="3"/>
            </p:cNvCxnSpPr>
            <p:nvPr/>
          </p:nvCxnSpPr>
          <p:spPr>
            <a:xfrm rot="5400000">
              <a:off x="2265003" y="4277579"/>
              <a:ext cx="620712" cy="272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808066" y="3459105"/>
              <a:ext cx="2438400" cy="2445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9" idx="2"/>
            </p:cNvCxnSpPr>
            <p:nvPr/>
          </p:nvCxnSpPr>
          <p:spPr>
            <a:xfrm rot="5400000">
              <a:off x="1333803" y="3771707"/>
              <a:ext cx="1600200" cy="6099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7315797" y="2819400"/>
              <a:ext cx="608494" cy="457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/>
                <a:t>IXP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rot="16200000" flipH="1">
              <a:off x="3747986" y="4252513"/>
              <a:ext cx="504825" cy="381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34833" idx="2"/>
              <a:endCxn id="34832" idx="6"/>
            </p:cNvCxnSpPr>
            <p:nvPr/>
          </p:nvCxnSpPr>
          <p:spPr>
            <a:xfrm rot="10800000">
              <a:off x="4301663" y="3824288"/>
              <a:ext cx="4996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>
              <a:off x="4931639" y="4288692"/>
              <a:ext cx="620713" cy="272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6200000" flipH="1">
              <a:off x="5633414" y="4425226"/>
              <a:ext cx="544513" cy="760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34833" idx="5"/>
            </p:cNvCxnSpPr>
            <p:nvPr/>
          </p:nvCxnSpPr>
          <p:spPr>
            <a:xfrm rot="16200000" flipH="1">
              <a:off x="6276143" y="4218669"/>
              <a:ext cx="620712" cy="3907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34838" idx="4"/>
            </p:cNvCxnSpPr>
            <p:nvPr/>
          </p:nvCxnSpPr>
          <p:spPr>
            <a:xfrm rot="16200000" flipH="1">
              <a:off x="5747409" y="3320741"/>
              <a:ext cx="2297113" cy="532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0800000">
              <a:off x="2971328" y="1981200"/>
              <a:ext cx="4996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10800000">
              <a:off x="5181593" y="1981200"/>
              <a:ext cx="4981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Arc 97"/>
            <p:cNvSpPr/>
            <p:nvPr/>
          </p:nvSpPr>
          <p:spPr>
            <a:xfrm>
              <a:off x="2133157" y="1371600"/>
              <a:ext cx="4190855" cy="457200"/>
            </a:xfrm>
            <a:prstGeom prst="arc">
              <a:avLst>
                <a:gd name="adj1" fmla="val 10681875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 rot="16200000" flipH="1">
              <a:off x="6972290" y="2399831"/>
              <a:ext cx="533400" cy="305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79" idx="0"/>
            </p:cNvCxnSpPr>
            <p:nvPr/>
          </p:nvCxnSpPr>
          <p:spPr>
            <a:xfrm rot="16200000" flipH="1">
              <a:off x="2095457" y="2475961"/>
              <a:ext cx="457200" cy="2296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16200000" flipH="1">
              <a:off x="2628635" y="3238707"/>
              <a:ext cx="457200" cy="228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10800000" flipV="1">
              <a:off x="2743142" y="2209800"/>
              <a:ext cx="2972375" cy="7731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16200000" flipH="1">
              <a:off x="4662218" y="2423713"/>
              <a:ext cx="504825" cy="381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5400000">
              <a:off x="3314806" y="2856893"/>
              <a:ext cx="1143000" cy="1536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16200000" flipH="1">
              <a:off x="5105256" y="3276738"/>
              <a:ext cx="304800" cy="1521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10800000" flipV="1">
              <a:off x="4039175" y="3124200"/>
              <a:ext cx="762109" cy="5445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34836" idx="5"/>
            </p:cNvCxnSpPr>
            <p:nvPr/>
          </p:nvCxnSpPr>
          <p:spPr>
            <a:xfrm rot="16200000" flipH="1">
              <a:off x="3070757" y="1938325"/>
              <a:ext cx="1470025" cy="2143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89" idx="2"/>
            </p:cNvCxnSpPr>
            <p:nvPr/>
          </p:nvCxnSpPr>
          <p:spPr>
            <a:xfrm rot="16200000" flipH="1">
              <a:off x="7004680" y="3891964"/>
              <a:ext cx="1458913" cy="2281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5400000">
              <a:off x="6052348" y="3472202"/>
              <a:ext cx="1535113" cy="11439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89" idx="1"/>
            </p:cNvCxnSpPr>
            <p:nvPr/>
          </p:nvCxnSpPr>
          <p:spPr>
            <a:xfrm rot="10800000" flipV="1">
              <a:off x="6095826" y="3048000"/>
              <a:ext cx="1219971" cy="4683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80" idx="3"/>
            </p:cNvCxnSpPr>
            <p:nvPr/>
          </p:nvCxnSpPr>
          <p:spPr>
            <a:xfrm rot="10800000" flipV="1">
              <a:off x="5409778" y="2362200"/>
              <a:ext cx="780007" cy="60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5053332" y="2217738"/>
              <a:ext cx="2286327" cy="685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dirty="0"/>
              <a:t>Real-world tier-1 ISP: Sprint</a:t>
            </a:r>
          </a:p>
        </p:txBody>
      </p:sp>
      <p:pic>
        <p:nvPicPr>
          <p:cNvPr id="35844" name="Picture 3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1143000"/>
            <a:ext cx="8680450" cy="4933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87"/>
          <p:cNvGrpSpPr>
            <a:grpSpLocks/>
          </p:cNvGrpSpPr>
          <p:nvPr/>
        </p:nvGrpSpPr>
        <p:grpSpPr bwMode="auto">
          <a:xfrm>
            <a:off x="1143000" y="1528762"/>
            <a:ext cx="3179763" cy="3017838"/>
            <a:chOff x="864" y="1087"/>
            <a:chExt cx="2003" cy="1901"/>
          </a:xfrm>
        </p:grpSpPr>
        <p:sp>
          <p:nvSpPr>
            <p:cNvPr id="35848" name="Rectangle 202"/>
            <p:cNvSpPr>
              <a:spLocks noChangeArrowheads="1"/>
            </p:cNvSpPr>
            <p:nvPr/>
          </p:nvSpPr>
          <p:spPr bwMode="auto">
            <a:xfrm>
              <a:off x="1307" y="1103"/>
              <a:ext cx="1560" cy="188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35849" name="Line 205"/>
            <p:cNvSpPr>
              <a:spLocks noChangeShapeType="1"/>
            </p:cNvSpPr>
            <p:nvPr/>
          </p:nvSpPr>
          <p:spPr bwMode="auto">
            <a:xfrm flipH="1">
              <a:off x="1408" y="1945"/>
              <a:ext cx="2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5850" name="Line 206"/>
            <p:cNvSpPr>
              <a:spLocks noChangeShapeType="1"/>
            </p:cNvSpPr>
            <p:nvPr/>
          </p:nvSpPr>
          <p:spPr bwMode="auto">
            <a:xfrm flipH="1">
              <a:off x="1408" y="2028"/>
              <a:ext cx="28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5851" name="Text Box 207"/>
            <p:cNvSpPr txBox="1">
              <a:spLocks noChangeArrowheads="1"/>
            </p:cNvSpPr>
            <p:nvPr/>
          </p:nvSpPr>
          <p:spPr bwMode="auto">
            <a:xfrm flipH="1">
              <a:off x="1336" y="1789"/>
              <a:ext cx="229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he-IL">
                  <a:latin typeface="Times New Roman" pitchFamily="18" charset="0"/>
                  <a:ea typeface="MS PGothic" pitchFamily="34" charset="-128"/>
                </a:rPr>
                <a:t>…</a:t>
              </a:r>
            </a:p>
          </p:txBody>
        </p:sp>
        <p:grpSp>
          <p:nvGrpSpPr>
            <p:cNvPr id="3" name="Group 208"/>
            <p:cNvGrpSpPr>
              <a:grpSpLocks/>
            </p:cNvGrpSpPr>
            <p:nvPr/>
          </p:nvGrpSpPr>
          <p:grpSpPr bwMode="auto">
            <a:xfrm flipH="1">
              <a:off x="1617" y="2063"/>
              <a:ext cx="775" cy="284"/>
              <a:chOff x="2927" y="2500"/>
              <a:chExt cx="949" cy="332"/>
            </a:xfrm>
          </p:grpSpPr>
          <p:sp>
            <p:nvSpPr>
              <p:cNvPr id="35924" name="Line 209"/>
              <p:cNvSpPr>
                <a:spLocks noChangeShapeType="1"/>
              </p:cNvSpPr>
              <p:nvPr/>
            </p:nvSpPr>
            <p:spPr bwMode="auto">
              <a:xfrm flipH="1">
                <a:off x="2927" y="2515"/>
                <a:ext cx="236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5925" name="Line 210"/>
              <p:cNvSpPr>
                <a:spLocks noChangeShapeType="1"/>
              </p:cNvSpPr>
              <p:nvPr/>
            </p:nvSpPr>
            <p:spPr bwMode="auto">
              <a:xfrm>
                <a:off x="3209" y="2500"/>
                <a:ext cx="201" cy="3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5926" name="Line 211"/>
              <p:cNvSpPr>
                <a:spLocks noChangeShapeType="1"/>
              </p:cNvSpPr>
              <p:nvPr/>
            </p:nvSpPr>
            <p:spPr bwMode="auto">
              <a:xfrm>
                <a:off x="3315" y="2500"/>
                <a:ext cx="561" cy="3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35853" name="Line 212"/>
            <p:cNvSpPr>
              <a:spLocks noChangeShapeType="1"/>
            </p:cNvSpPr>
            <p:nvPr/>
          </p:nvSpPr>
          <p:spPr bwMode="auto">
            <a:xfrm flipH="1" flipV="1">
              <a:off x="1819" y="1533"/>
              <a:ext cx="0" cy="3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5854" name="Line 213"/>
            <p:cNvSpPr>
              <a:spLocks noChangeShapeType="1"/>
            </p:cNvSpPr>
            <p:nvPr/>
          </p:nvSpPr>
          <p:spPr bwMode="auto">
            <a:xfrm flipH="1">
              <a:off x="1587" y="2081"/>
              <a:ext cx="193" cy="26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5855" name="Line 214"/>
            <p:cNvSpPr>
              <a:spLocks noChangeShapeType="1"/>
            </p:cNvSpPr>
            <p:nvPr/>
          </p:nvSpPr>
          <p:spPr bwMode="auto">
            <a:xfrm>
              <a:off x="1818" y="2068"/>
              <a:ext cx="164" cy="2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5856" name="Line 215"/>
            <p:cNvSpPr>
              <a:spLocks noChangeShapeType="1"/>
            </p:cNvSpPr>
            <p:nvPr/>
          </p:nvSpPr>
          <p:spPr bwMode="auto">
            <a:xfrm>
              <a:off x="1904" y="2068"/>
              <a:ext cx="459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5857" name="Text Box 272"/>
            <p:cNvSpPr txBox="1">
              <a:spLocks noChangeArrowheads="1"/>
            </p:cNvSpPr>
            <p:nvPr/>
          </p:nvSpPr>
          <p:spPr bwMode="auto">
            <a:xfrm>
              <a:off x="1583" y="2691"/>
              <a:ext cx="114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he-IL" sz="1600">
                  <a:ea typeface="MS PGothic" pitchFamily="34" charset="-128"/>
                </a:rPr>
                <a:t>to/from customers</a:t>
              </a:r>
            </a:p>
          </p:txBody>
        </p:sp>
        <p:sp>
          <p:nvSpPr>
            <p:cNvPr id="35858" name="Text Box 273"/>
            <p:cNvSpPr txBox="1">
              <a:spLocks noChangeArrowheads="1"/>
            </p:cNvSpPr>
            <p:nvPr/>
          </p:nvSpPr>
          <p:spPr bwMode="auto">
            <a:xfrm>
              <a:off x="2262" y="1699"/>
              <a:ext cx="541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he-IL" sz="1600">
                  <a:ea typeface="MS PGothic" pitchFamily="34" charset="-128"/>
                </a:rPr>
                <a:t>peering</a:t>
              </a:r>
            </a:p>
          </p:txBody>
        </p:sp>
        <p:sp>
          <p:nvSpPr>
            <p:cNvPr id="35859" name="Text Box 274"/>
            <p:cNvSpPr txBox="1">
              <a:spLocks noChangeArrowheads="1"/>
            </p:cNvSpPr>
            <p:nvPr/>
          </p:nvSpPr>
          <p:spPr bwMode="auto">
            <a:xfrm>
              <a:off x="1636" y="1367"/>
              <a:ext cx="114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he-IL" sz="1600">
                  <a:ea typeface="MS PGothic" pitchFamily="34" charset="-128"/>
                </a:rPr>
                <a:t> to/from backbone</a:t>
              </a:r>
            </a:p>
          </p:txBody>
        </p:sp>
        <p:sp>
          <p:nvSpPr>
            <p:cNvPr id="35860" name="Rectangle 275"/>
            <p:cNvSpPr>
              <a:spLocks noChangeArrowheads="1"/>
            </p:cNvSpPr>
            <p:nvPr/>
          </p:nvSpPr>
          <p:spPr bwMode="auto">
            <a:xfrm>
              <a:off x="1355" y="1139"/>
              <a:ext cx="1447" cy="177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35861" name="Line 290"/>
            <p:cNvSpPr>
              <a:spLocks noChangeShapeType="1"/>
            </p:cNvSpPr>
            <p:nvPr/>
          </p:nvSpPr>
          <p:spPr bwMode="auto">
            <a:xfrm flipH="1" flipV="1">
              <a:off x="2226" y="1559"/>
              <a:ext cx="0" cy="35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5862" name="Line 292"/>
            <p:cNvSpPr>
              <a:spLocks noChangeShapeType="1"/>
            </p:cNvSpPr>
            <p:nvPr/>
          </p:nvSpPr>
          <p:spPr bwMode="auto">
            <a:xfrm>
              <a:off x="2360" y="1948"/>
              <a:ext cx="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5863" name="Line 293"/>
            <p:cNvSpPr>
              <a:spLocks noChangeShapeType="1"/>
            </p:cNvSpPr>
            <p:nvPr/>
          </p:nvSpPr>
          <p:spPr bwMode="auto">
            <a:xfrm>
              <a:off x="2360" y="2030"/>
              <a:ext cx="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5864" name="Text Box 294"/>
            <p:cNvSpPr txBox="1">
              <a:spLocks noChangeArrowheads="1"/>
            </p:cNvSpPr>
            <p:nvPr/>
          </p:nvSpPr>
          <p:spPr bwMode="auto">
            <a:xfrm>
              <a:off x="2410" y="1790"/>
              <a:ext cx="29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he-IL">
                  <a:latin typeface="Times New Roman" pitchFamily="18" charset="0"/>
                  <a:ea typeface="MS PGothic" pitchFamily="34" charset="-128"/>
                </a:rPr>
                <a:t>…</a:t>
              </a:r>
            </a:p>
          </p:txBody>
        </p:sp>
        <p:grpSp>
          <p:nvGrpSpPr>
            <p:cNvPr id="4" name="Group 296"/>
            <p:cNvGrpSpPr>
              <a:grpSpLocks/>
            </p:cNvGrpSpPr>
            <p:nvPr/>
          </p:nvGrpSpPr>
          <p:grpSpPr bwMode="auto">
            <a:xfrm>
              <a:off x="2376" y="2519"/>
              <a:ext cx="83" cy="167"/>
              <a:chOff x="4467" y="2745"/>
              <a:chExt cx="96" cy="345"/>
            </a:xfrm>
          </p:grpSpPr>
          <p:sp>
            <p:nvSpPr>
              <p:cNvPr id="35922" name="Line 297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5923" name="Line 298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35866" name="Text Box 299"/>
            <p:cNvSpPr txBox="1">
              <a:spLocks noChangeArrowheads="1"/>
            </p:cNvSpPr>
            <p:nvPr/>
          </p:nvSpPr>
          <p:spPr bwMode="auto">
            <a:xfrm rot="16200000" flipH="1">
              <a:off x="2242" y="2497"/>
              <a:ext cx="238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he-IL">
                  <a:latin typeface="Times New Roman" pitchFamily="18" charset="0"/>
                  <a:ea typeface="MS PGothic" pitchFamily="34" charset="-128"/>
                </a:rPr>
                <a:t>…</a:t>
              </a:r>
            </a:p>
          </p:txBody>
        </p:sp>
        <p:grpSp>
          <p:nvGrpSpPr>
            <p:cNvPr id="5" name="Group 301"/>
            <p:cNvGrpSpPr>
              <a:grpSpLocks/>
            </p:cNvGrpSpPr>
            <p:nvPr/>
          </p:nvGrpSpPr>
          <p:grpSpPr bwMode="auto">
            <a:xfrm>
              <a:off x="1977" y="2528"/>
              <a:ext cx="84" cy="167"/>
              <a:chOff x="4467" y="2745"/>
              <a:chExt cx="96" cy="345"/>
            </a:xfrm>
          </p:grpSpPr>
          <p:sp>
            <p:nvSpPr>
              <p:cNvPr id="35920" name="Line 302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5921" name="Line 303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35868" name="Text Box 304"/>
            <p:cNvSpPr txBox="1">
              <a:spLocks noChangeArrowheads="1"/>
            </p:cNvSpPr>
            <p:nvPr/>
          </p:nvSpPr>
          <p:spPr bwMode="auto">
            <a:xfrm rot="16200000" flipH="1">
              <a:off x="1837" y="2491"/>
              <a:ext cx="23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he-IL">
                  <a:latin typeface="Times New Roman" pitchFamily="18" charset="0"/>
                  <a:ea typeface="MS PGothic" pitchFamily="34" charset="-128"/>
                </a:rPr>
                <a:t>…</a:t>
              </a:r>
            </a:p>
          </p:txBody>
        </p:sp>
        <p:grpSp>
          <p:nvGrpSpPr>
            <p:cNvPr id="6" name="Group 306"/>
            <p:cNvGrpSpPr>
              <a:grpSpLocks/>
            </p:cNvGrpSpPr>
            <p:nvPr/>
          </p:nvGrpSpPr>
          <p:grpSpPr bwMode="auto">
            <a:xfrm>
              <a:off x="1545" y="2526"/>
              <a:ext cx="92" cy="167"/>
              <a:chOff x="4467" y="2745"/>
              <a:chExt cx="96" cy="345"/>
            </a:xfrm>
          </p:grpSpPr>
          <p:sp>
            <p:nvSpPr>
              <p:cNvPr id="35918" name="Line 307"/>
              <p:cNvSpPr>
                <a:spLocks noChangeShapeType="1"/>
              </p:cNvSpPr>
              <p:nvPr/>
            </p:nvSpPr>
            <p:spPr bwMode="auto">
              <a:xfrm rot="16200000" flipH="1">
                <a:off x="4294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5919" name="Line 308"/>
              <p:cNvSpPr>
                <a:spLocks noChangeShapeType="1"/>
              </p:cNvSpPr>
              <p:nvPr/>
            </p:nvSpPr>
            <p:spPr bwMode="auto">
              <a:xfrm rot="16200000" flipH="1">
                <a:off x="4390" y="2918"/>
                <a:ext cx="34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35870" name="Text Box 309"/>
            <p:cNvSpPr txBox="1">
              <a:spLocks noChangeArrowheads="1"/>
            </p:cNvSpPr>
            <p:nvPr/>
          </p:nvSpPr>
          <p:spPr bwMode="auto">
            <a:xfrm rot="16200000" flipH="1">
              <a:off x="1407" y="2492"/>
              <a:ext cx="23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he-IL">
                  <a:latin typeface="Times New Roman" pitchFamily="18" charset="0"/>
                  <a:ea typeface="MS PGothic" pitchFamily="34" charset="-128"/>
                </a:rPr>
                <a:t>…</a:t>
              </a:r>
            </a:p>
          </p:txBody>
        </p:sp>
        <p:grpSp>
          <p:nvGrpSpPr>
            <p:cNvPr id="7" name="Group 131"/>
            <p:cNvGrpSpPr>
              <a:grpSpLocks/>
            </p:cNvGrpSpPr>
            <p:nvPr/>
          </p:nvGrpSpPr>
          <p:grpSpPr bwMode="auto">
            <a:xfrm>
              <a:off x="1575" y="1880"/>
              <a:ext cx="415" cy="197"/>
              <a:chOff x="2356" y="1300"/>
              <a:chExt cx="555" cy="194"/>
            </a:xfrm>
          </p:grpSpPr>
          <p:sp>
            <p:nvSpPr>
              <p:cNvPr id="3591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591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591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8" name="Group 13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5916" name="Freeform 13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5917" name="Freeform 13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5914" name="Line 13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5915" name="Line 13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" name="Group 140"/>
            <p:cNvGrpSpPr>
              <a:grpSpLocks/>
            </p:cNvGrpSpPr>
            <p:nvPr/>
          </p:nvGrpSpPr>
          <p:grpSpPr bwMode="auto">
            <a:xfrm>
              <a:off x="2038" y="1886"/>
              <a:ext cx="413" cy="199"/>
              <a:chOff x="2356" y="1300"/>
              <a:chExt cx="555" cy="194"/>
            </a:xfrm>
          </p:grpSpPr>
          <p:sp>
            <p:nvSpPr>
              <p:cNvPr id="3590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590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590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0" name="Group 14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5908" name="Freeform 14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5909" name="Freeform 14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5906" name="Line 14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5907" name="Line 14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1" name="Group 149"/>
            <p:cNvGrpSpPr>
              <a:grpSpLocks/>
            </p:cNvGrpSpPr>
            <p:nvPr/>
          </p:nvGrpSpPr>
          <p:grpSpPr bwMode="auto">
            <a:xfrm>
              <a:off x="1425" y="2322"/>
              <a:ext cx="343" cy="204"/>
              <a:chOff x="2356" y="1300"/>
              <a:chExt cx="555" cy="194"/>
            </a:xfrm>
          </p:grpSpPr>
          <p:sp>
            <p:nvSpPr>
              <p:cNvPr id="3589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589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589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2" name="Group 15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5900" name="Freeform 15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5901" name="Freeform 15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5898" name="Line 156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5899" name="Line 157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3" name="Group 167"/>
            <p:cNvGrpSpPr>
              <a:grpSpLocks/>
            </p:cNvGrpSpPr>
            <p:nvPr/>
          </p:nvGrpSpPr>
          <p:grpSpPr bwMode="auto">
            <a:xfrm>
              <a:off x="2242" y="2332"/>
              <a:ext cx="343" cy="204"/>
              <a:chOff x="2356" y="1300"/>
              <a:chExt cx="555" cy="194"/>
            </a:xfrm>
          </p:grpSpPr>
          <p:sp>
            <p:nvSpPr>
              <p:cNvPr id="3588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588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588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4" name="Group 171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5892" name="Freeform 1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5893" name="Freeform 1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5890" name="Line 174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5891" name="Line 175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5" name="Group 176"/>
            <p:cNvGrpSpPr>
              <a:grpSpLocks/>
            </p:cNvGrpSpPr>
            <p:nvPr/>
          </p:nvGrpSpPr>
          <p:grpSpPr bwMode="auto">
            <a:xfrm>
              <a:off x="1847" y="2327"/>
              <a:ext cx="343" cy="204"/>
              <a:chOff x="2356" y="1300"/>
              <a:chExt cx="555" cy="194"/>
            </a:xfrm>
          </p:grpSpPr>
          <p:sp>
            <p:nvSpPr>
              <p:cNvPr id="3587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587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588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6" name="Group 180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5884" name="Freeform 18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35885" name="Freeform 18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35882" name="Line 183"/>
              <p:cNvSpPr>
                <a:spLocks noChangeShapeType="1"/>
              </p:cNvSpPr>
              <p:nvPr/>
            </p:nvSpPr>
            <p:spPr bwMode="auto">
              <a:xfrm>
                <a:off x="2358" y="1361"/>
                <a:ext cx="0" cy="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5883" name="Line 184"/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35877" name="Freeform 186"/>
            <p:cNvSpPr>
              <a:spLocks/>
            </p:cNvSpPr>
            <p:nvPr/>
          </p:nvSpPr>
          <p:spPr bwMode="auto">
            <a:xfrm>
              <a:off x="864" y="1087"/>
              <a:ext cx="475" cy="1879"/>
            </a:xfrm>
            <a:custGeom>
              <a:avLst/>
              <a:gdLst>
                <a:gd name="T0" fmla="*/ 0 w 475"/>
                <a:gd name="T1" fmla="*/ 1224 h 1879"/>
                <a:gd name="T2" fmla="*/ 475 w 475"/>
                <a:gd name="T3" fmla="*/ 0 h 1879"/>
                <a:gd name="T4" fmla="*/ 468 w 475"/>
                <a:gd name="T5" fmla="*/ 1879 h 1879"/>
                <a:gd name="T6" fmla="*/ 0 w 475"/>
                <a:gd name="T7" fmla="*/ 1224 h 18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5"/>
                <a:gd name="T13" fmla="*/ 0 h 1879"/>
                <a:gd name="T14" fmla="*/ 475 w 475"/>
                <a:gd name="T15" fmla="*/ 1879 h 18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5" h="1879">
                  <a:moveTo>
                    <a:pt x="0" y="1224"/>
                  </a:moveTo>
                  <a:lnTo>
                    <a:pt x="475" y="0"/>
                  </a:lnTo>
                  <a:lnTo>
                    <a:pt x="468" y="1879"/>
                  </a:lnTo>
                  <a:lnTo>
                    <a:pt x="0" y="1224"/>
                  </a:lnTo>
                  <a:close/>
                </a:path>
              </a:pathLst>
            </a:cu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571152" y="6172200"/>
            <a:ext cx="6003503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PoP</a:t>
            </a:r>
            <a:r>
              <a:rPr lang="en-US" dirty="0"/>
              <a:t> means</a:t>
            </a:r>
            <a:r>
              <a:rPr lang="he-IL" dirty="0"/>
              <a:t>:</a:t>
            </a:r>
            <a:r>
              <a:rPr lang="en-US" dirty="0"/>
              <a:t> “</a:t>
            </a:r>
            <a:r>
              <a:rPr lang="he-IL" dirty="0"/>
              <a:t>"קצה דרך באחזקת </a:t>
            </a:r>
            <a:r>
              <a:rPr lang="he-IL" dirty="0" err="1"/>
              <a:t>מעצ</a:t>
            </a:r>
            <a:endParaRPr lang="he-IL" dirty="0"/>
          </a:p>
        </p:txBody>
      </p:sp>
      <p:sp>
        <p:nvSpPr>
          <p:cNvPr id="85" name="Text Box 310"/>
          <p:cNvSpPr txBox="1">
            <a:spLocks noChangeArrowheads="1"/>
          </p:cNvSpPr>
          <p:nvPr/>
        </p:nvSpPr>
        <p:spPr bwMode="auto">
          <a:xfrm>
            <a:off x="2057400" y="1708150"/>
            <a:ext cx="2035175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he-IL" sz="1400" dirty="0">
                <a:solidFill>
                  <a:srgbClr val="FF0000"/>
                </a:solidFill>
                <a:ea typeface="MS PGothic" pitchFamily="34" charset="-128"/>
              </a:rPr>
              <a:t>POP: point-of-presence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כותרת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Other Real-world tier-1 ISPs</a:t>
            </a:r>
            <a:endParaRPr lang="he-IL" dirty="0"/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3" cstate="print"/>
          <a:srcRect l="16026" t="18626" r="65207" b="43236"/>
          <a:stretch>
            <a:fillRect/>
          </a:stretch>
        </p:blipFill>
        <p:spPr bwMode="auto">
          <a:xfrm>
            <a:off x="169863" y="1828799"/>
            <a:ext cx="8710612" cy="432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Agenda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0" dirty="0"/>
              <a:t>A</a:t>
            </a:r>
            <a:r>
              <a:rPr lang="en-US" altLang="he-IL" sz="3200" b="0" dirty="0">
                <a:latin typeface="Arial" charset="0"/>
              </a:rPr>
              <a:t>cquaintance &amp; administration</a:t>
            </a:r>
          </a:p>
          <a:p>
            <a:r>
              <a:rPr lang="en-US" altLang="he-IL" sz="3200" b="0" dirty="0">
                <a:latin typeface="Arial" charset="0"/>
              </a:rPr>
              <a:t>What’s the internet</a:t>
            </a:r>
          </a:p>
          <a:p>
            <a:r>
              <a:rPr lang="en-US" altLang="he-IL" sz="3200" dirty="0">
                <a:solidFill>
                  <a:srgbClr val="FF6600"/>
                </a:solidFill>
                <a:latin typeface="Arial" charset="0"/>
              </a:rPr>
              <a:t>The network edge</a:t>
            </a:r>
          </a:p>
          <a:p>
            <a:pPr lvl="1"/>
            <a:r>
              <a:rPr lang="en-US" altLang="he-IL" sz="2800" dirty="0">
                <a:solidFill>
                  <a:srgbClr val="FF6600"/>
                </a:solidFill>
                <a:latin typeface="Arial" charset="0"/>
              </a:rPr>
              <a:t>Access network</a:t>
            </a:r>
          </a:p>
          <a:p>
            <a:pPr lvl="1"/>
            <a:r>
              <a:rPr lang="en-US" altLang="he-IL" sz="2800" b="0" dirty="0">
                <a:latin typeface="Arial" charset="0"/>
              </a:rPr>
              <a:t>Physical media</a:t>
            </a:r>
          </a:p>
          <a:p>
            <a:r>
              <a:rPr lang="en-US" altLang="he-IL" sz="3200" b="0" dirty="0">
                <a:latin typeface="Arial" charset="0"/>
              </a:rPr>
              <a:t>The network core</a:t>
            </a:r>
          </a:p>
          <a:p>
            <a:r>
              <a:rPr lang="en-US" altLang="he-IL" sz="3200" b="0" dirty="0">
                <a:latin typeface="Arial" charset="0"/>
              </a:rPr>
              <a:t>Optimization criteria</a:t>
            </a:r>
          </a:p>
          <a:p>
            <a:r>
              <a:rPr lang="en-US" altLang="he-IL" sz="3200" b="0" dirty="0">
                <a:latin typeface="Arial" charset="0"/>
              </a:rPr>
              <a:t>Protocol layers</a:t>
            </a:r>
            <a:endParaRPr lang="he-IL" sz="3200" b="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sz="4000"/>
              <a:t>A closer look at network structure:</a:t>
            </a:r>
            <a:endParaRPr lang="en-US" altLang="he-IL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4876800" cy="5562600"/>
          </a:xfrm>
        </p:spPr>
        <p:txBody>
          <a:bodyPr>
            <a:normAutofit/>
          </a:bodyPr>
          <a:lstStyle/>
          <a:p>
            <a:pPr eaLnBrk="1" hangingPunct="1">
              <a:buSzPct val="75000"/>
            </a:pPr>
            <a:r>
              <a:rPr lang="en-US" altLang="he-IL" sz="3200" b="0" i="1" dirty="0">
                <a:solidFill>
                  <a:srgbClr val="CC0000"/>
                </a:solidFill>
              </a:rPr>
              <a:t>Network edge</a:t>
            </a:r>
          </a:p>
          <a:p>
            <a:pPr lvl="1" eaLnBrk="1" hangingPunct="1">
              <a:buSzPct val="75000"/>
            </a:pPr>
            <a:r>
              <a:rPr lang="en-US" altLang="he-IL" sz="2800" b="0" dirty="0">
                <a:ea typeface="MS PGothic" pitchFamily="34" charset="-128"/>
              </a:rPr>
              <a:t>hosts: clients and servers</a:t>
            </a:r>
          </a:p>
          <a:p>
            <a:pPr lvl="2" eaLnBrk="1" hangingPunct="1">
              <a:buSzPct val="75000"/>
            </a:pPr>
            <a:r>
              <a:rPr lang="en-US" altLang="he-IL" sz="2400" dirty="0">
                <a:ea typeface="MS PGothic" pitchFamily="34" charset="-128"/>
              </a:rPr>
              <a:t>servers often in data centers</a:t>
            </a:r>
          </a:p>
          <a:p>
            <a:pPr lvl="1" eaLnBrk="1" hangingPunct="1">
              <a:buSzPct val="75000"/>
            </a:pPr>
            <a:r>
              <a:rPr lang="en-US" altLang="he-IL" sz="2800" b="0" dirty="0">
                <a:ea typeface="MS PGothic" pitchFamily="34" charset="-128"/>
              </a:rPr>
              <a:t>Access networks, </a:t>
            </a:r>
            <a:r>
              <a:rPr lang="en-US" altLang="he-IL" sz="2800" b="0" dirty="0">
                <a:latin typeface="Gill Sans MT" pitchFamily="34" charset="0"/>
                <a:ea typeface="MS PGothic" pitchFamily="34" charset="-128"/>
              </a:rPr>
              <a:t>communication links</a:t>
            </a:r>
          </a:p>
          <a:p>
            <a:pPr marL="342900" indent="-3429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altLang="he-IL" sz="3200" b="0" i="1" dirty="0">
                <a:solidFill>
                  <a:srgbClr val="CC0000"/>
                </a:solidFill>
                <a:latin typeface="Gill Sans MT" pitchFamily="34" charset="0"/>
                <a:ea typeface="MS PGothic" pitchFamily="34" charset="-128"/>
              </a:rPr>
              <a:t>Network core </a:t>
            </a:r>
          </a:p>
          <a:p>
            <a:pPr marL="628650" lvl="1" indent="-17145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95000"/>
            </a:pPr>
            <a:r>
              <a:rPr lang="en-US" altLang="he-IL" sz="2800" b="0" dirty="0">
                <a:latin typeface="Gill Sans MT" pitchFamily="34" charset="0"/>
                <a:ea typeface="MS PGothic" pitchFamily="34" charset="-128"/>
              </a:rPr>
              <a:t>interconnected routers</a:t>
            </a:r>
          </a:p>
          <a:p>
            <a:pPr marL="628650" lvl="1" indent="-17145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95000"/>
            </a:pPr>
            <a:r>
              <a:rPr lang="en-US" altLang="he-IL" sz="2800" b="0" dirty="0">
                <a:latin typeface="Gill Sans MT" pitchFamily="34" charset="0"/>
                <a:ea typeface="MS PGothic" pitchFamily="34" charset="-128"/>
              </a:rPr>
              <a:t>network of networks</a:t>
            </a:r>
            <a:r>
              <a:rPr lang="en-US" altLang="he-IL" sz="2800" b="0" dirty="0">
                <a:solidFill>
                  <a:srgbClr val="FF0000"/>
                </a:solidFill>
                <a:latin typeface="Gill Sans MT" pitchFamily="34" charset="0"/>
                <a:ea typeface="MS PGothic" pitchFamily="34" charset="-128"/>
              </a:rPr>
              <a:t> </a:t>
            </a:r>
            <a:endParaRPr lang="en-US" altLang="he-IL" sz="2800" b="0" dirty="0">
              <a:latin typeface="Gill Sans MT" pitchFamily="34" charset="0"/>
              <a:ea typeface="MS PGothic" pitchFamily="34" charset="-128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419100" y="3068638"/>
            <a:ext cx="4027488" cy="141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endParaRPr lang="en-US" altLang="he-IL" dirty="0">
              <a:latin typeface="Gill Sans MT" pitchFamily="34" charset="0"/>
              <a:ea typeface="MS PGothic" pitchFamily="34" charset="-128"/>
            </a:endParaRPr>
          </a:p>
        </p:txBody>
      </p:sp>
      <p:grpSp>
        <p:nvGrpSpPr>
          <p:cNvPr id="2" name="Group 733"/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39946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47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48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40299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0300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solidFill>
                    <a:srgbClr val="00CCFF"/>
                  </a:solidFill>
                  <a:ea typeface="MS PGothic" pitchFamily="34" charset="-128"/>
                </a:endParaRPr>
              </a:p>
            </p:txBody>
          </p:sp>
        </p:grpSp>
        <p:sp>
          <p:nvSpPr>
            <p:cNvPr id="39950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51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52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53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54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55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56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57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39958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39959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39960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61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62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63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64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65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66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67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68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69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70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71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72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73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74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75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76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77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9978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40297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298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5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40295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296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6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40293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294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7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40291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292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pic>
          <p:nvPicPr>
            <p:cNvPr id="39983" name="Picture 603" descr="car_icon_small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40289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0290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9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4028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28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28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0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287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288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0285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286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1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4027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27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27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2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279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280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0277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278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3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4026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26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26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4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271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272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0269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270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5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4025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25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25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6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263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264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0261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262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39989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17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4024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25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25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8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255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256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0253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254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4024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24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24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0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247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248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0245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246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1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4023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23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23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2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239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240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0237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238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3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4022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22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22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4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231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232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0229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230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5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4021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21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21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6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223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224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0221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222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7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4020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21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21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8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215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216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0213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214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9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4020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20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20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0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207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208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0205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206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1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4019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19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019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9936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0199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200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0197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198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9937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40191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0192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9940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40189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0190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9941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39942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40174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40175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40176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40177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40178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40179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40180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40181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40182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40183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40184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40185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40186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40187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40188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</p:grpSp>
          <p:pic>
            <p:nvPicPr>
              <p:cNvPr id="40172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173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sp>
          <p:nvSpPr>
            <p:cNvPr id="40001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1600">
                  <a:ea typeface="MS PGothic" pitchFamily="34" charset="-128"/>
                </a:rPr>
                <a:t>mobile network</a:t>
              </a:r>
            </a:p>
          </p:txBody>
        </p:sp>
        <p:sp>
          <p:nvSpPr>
            <p:cNvPr id="40002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1600">
                  <a:ea typeface="MS PGothic" pitchFamily="34" charset="-128"/>
                </a:rPr>
                <a:t>global ISP</a:t>
              </a:r>
            </a:p>
          </p:txBody>
        </p:sp>
        <p:sp>
          <p:nvSpPr>
            <p:cNvPr id="40003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1600">
                  <a:ea typeface="MS PGothic" pitchFamily="34" charset="-128"/>
                </a:rPr>
                <a:t>regional ISP</a:t>
              </a:r>
            </a:p>
          </p:txBody>
        </p:sp>
        <p:sp>
          <p:nvSpPr>
            <p:cNvPr id="40004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he-IL" sz="1600" dirty="0">
                  <a:ea typeface="MS PGothic" pitchFamily="34" charset="-128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he-IL" sz="1600" dirty="0">
                  <a:ea typeface="MS PGothic" pitchFamily="34" charset="-128"/>
                </a:rPr>
                <a:t>network</a:t>
              </a:r>
            </a:p>
          </p:txBody>
        </p:sp>
        <p:sp>
          <p:nvSpPr>
            <p:cNvPr id="40005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he-IL" sz="1600">
                  <a:ea typeface="MS PGothic" pitchFamily="34" charset="-128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he-IL" sz="1600">
                  <a:ea typeface="MS PGothic" pitchFamily="34" charset="-128"/>
                </a:rPr>
                <a:t>       network</a:t>
              </a:r>
            </a:p>
          </p:txBody>
        </p:sp>
        <p:grpSp>
          <p:nvGrpSpPr>
            <p:cNvPr id="39944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40139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3 h 2742"/>
                  <a:gd name="T4" fmla="*/ 2 w 354"/>
                  <a:gd name="T5" fmla="*/ 8 h 2742"/>
                  <a:gd name="T6" fmla="*/ 0 w 354"/>
                  <a:gd name="T7" fmla="*/ 8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140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0141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3 h 2537"/>
                  <a:gd name="T4" fmla="*/ 2 w 211"/>
                  <a:gd name="T5" fmla="*/ 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142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3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143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39949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0169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0170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40145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39979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0167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0168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40147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0148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39980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0165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0166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40150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2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39981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0163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0164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40152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0153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2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154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3 h 288"/>
                  <a:gd name="T4" fmla="*/ 2 w 304"/>
                  <a:gd name="T5" fmla="*/ 3 h 288"/>
                  <a:gd name="T6" fmla="*/ 2 w 304"/>
                  <a:gd name="T7" fmla="*/ 3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155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0156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3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157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0158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0159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0160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he-IL" altLang="he-IL" sz="1800">
                  <a:solidFill>
                    <a:srgbClr val="FF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40161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0162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grpSp>
          <p:nvGrpSpPr>
            <p:cNvPr id="39982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40107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3 h 2742"/>
                  <a:gd name="T4" fmla="*/ 2 w 354"/>
                  <a:gd name="T5" fmla="*/ 8 h 2742"/>
                  <a:gd name="T6" fmla="*/ 0 w 354"/>
                  <a:gd name="T7" fmla="*/ 8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108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0109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3 h 2537"/>
                  <a:gd name="T4" fmla="*/ 2 w 211"/>
                  <a:gd name="T5" fmla="*/ 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110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3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111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39984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0137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0138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40113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39985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0135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0136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40115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0116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39986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0133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0134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40118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2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39987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0131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0132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40120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0121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2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122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3 h 288"/>
                  <a:gd name="T4" fmla="*/ 2 w 304"/>
                  <a:gd name="T5" fmla="*/ 3 h 288"/>
                  <a:gd name="T6" fmla="*/ 2 w 304"/>
                  <a:gd name="T7" fmla="*/ 3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123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0124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3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125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0126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0127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0128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he-IL" altLang="he-IL" sz="1800">
                  <a:solidFill>
                    <a:srgbClr val="FF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40129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0130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grpSp>
          <p:nvGrpSpPr>
            <p:cNvPr id="39988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40084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0085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086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40087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088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89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90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91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92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93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39990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0101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102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103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104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105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106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0095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96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97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98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99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100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9991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40061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0062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063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40064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065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66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67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68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69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70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39992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0078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079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080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081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082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083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0072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73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74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75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76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77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9993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40038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0039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040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40041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042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43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44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45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46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47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39994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0055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056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057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058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059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060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0049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50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51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52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53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54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9995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40036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037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39996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40013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0014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015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40016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017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18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19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20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21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22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39997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0030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031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032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033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034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0035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0024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25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26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27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28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0029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</p:grpSp>
      <p:sp>
        <p:nvSpPr>
          <p:cNvPr id="361" name="אליפסה 360"/>
          <p:cNvSpPr/>
          <p:nvPr/>
        </p:nvSpPr>
        <p:spPr bwMode="auto">
          <a:xfrm>
            <a:off x="6781800" y="1600200"/>
            <a:ext cx="2133600" cy="27432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Logistics</a:t>
            </a:r>
          </a:p>
        </p:txBody>
      </p:sp>
      <p:sp>
        <p:nvSpPr>
          <p:cNvPr id="82948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524000"/>
            <a:ext cx="8610600" cy="51816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b="0" dirty="0">
                <a:hlinkClick r:id="rId2"/>
              </a:rPr>
              <a:t>ofanan@gmail.com</a:t>
            </a:r>
            <a:r>
              <a:rPr lang="en-US" b="0" dirty="0"/>
              <a:t>, </a:t>
            </a:r>
            <a:r>
              <a:rPr lang="en-US" b="0" dirty="0">
                <a:hlinkClick r:id="rId3"/>
              </a:rPr>
              <a:t>www.ofanan.com</a:t>
            </a:r>
            <a:endParaRPr lang="en-US" b="0" dirty="0"/>
          </a:p>
          <a:p>
            <a:pPr>
              <a:lnSpc>
                <a:spcPct val="70000"/>
              </a:lnSpc>
            </a:pPr>
            <a:r>
              <a:rPr lang="en-US" b="0" dirty="0"/>
              <a:t>Grading</a:t>
            </a:r>
          </a:p>
          <a:p>
            <a:pPr lvl="1">
              <a:lnSpc>
                <a:spcPct val="70000"/>
              </a:lnSpc>
            </a:pPr>
            <a:r>
              <a:rPr lang="en-US" b="0" dirty="0"/>
              <a:t>Have a look at the syllabus</a:t>
            </a:r>
          </a:p>
          <a:p>
            <a:pPr>
              <a:lnSpc>
                <a:spcPct val="70000"/>
              </a:lnSpc>
            </a:pPr>
            <a:r>
              <a:rPr lang="en-US" b="0" dirty="0"/>
              <a:t>Appeals for any issue</a:t>
            </a:r>
          </a:p>
          <a:p>
            <a:pPr lvl="1">
              <a:lnSpc>
                <a:spcPct val="70000"/>
              </a:lnSpc>
            </a:pPr>
            <a:r>
              <a:rPr lang="en-US" b="0" dirty="0"/>
              <a:t>By </a:t>
            </a:r>
            <a:r>
              <a:rPr lang="en-US" dirty="0"/>
              <a:t>mail </a:t>
            </a:r>
            <a:r>
              <a:rPr lang="en-US" b="0" dirty="0"/>
              <a:t>only</a:t>
            </a:r>
          </a:p>
          <a:p>
            <a:pPr>
              <a:lnSpc>
                <a:spcPct val="70000"/>
              </a:lnSpc>
            </a:pPr>
            <a:r>
              <a:rPr lang="en-US" b="0" dirty="0"/>
              <a:t>HWs submission instructions</a:t>
            </a: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rgbClr val="FF00FF"/>
                </a:solidFill>
              </a:rPr>
              <a:t>Always improving…</a:t>
            </a: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rgbClr val="00C700"/>
                </a:solidFill>
              </a:rPr>
              <a:t>please print only when necessary</a:t>
            </a:r>
          </a:p>
          <a:p>
            <a:pPr lvl="1">
              <a:lnSpc>
                <a:spcPct val="70000"/>
              </a:lnSpc>
            </a:pPr>
            <a:r>
              <a:rPr lang="en-IL" dirty="0">
                <a:solidFill>
                  <a:srgbClr val="00C700"/>
                </a:solidFill>
              </a:rPr>
              <a:t>…</a:t>
            </a:r>
            <a:r>
              <a:rPr lang="en-US" dirty="0">
                <a:solidFill>
                  <a:srgbClr val="00C700"/>
                </a:solidFill>
              </a:rPr>
              <a:t> and use 2-sided printings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The network edge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4572000" cy="5562600"/>
          </a:xfrm>
        </p:spPr>
        <p:txBody>
          <a:bodyPr/>
          <a:lstStyle/>
          <a:p>
            <a:r>
              <a:rPr lang="en-US" altLang="he-IL" sz="2400" b="0" dirty="0">
                <a:solidFill>
                  <a:srgbClr val="FF0000"/>
                </a:solidFill>
              </a:rPr>
              <a:t>end systems (hosts):</a:t>
            </a:r>
            <a:endParaRPr lang="en-US" altLang="he-IL" sz="2000" b="0" dirty="0"/>
          </a:p>
          <a:p>
            <a:pPr lvl="1"/>
            <a:r>
              <a:rPr lang="en-US" altLang="he-IL" sz="1800" b="0" dirty="0">
                <a:ea typeface="Arial" pitchFamily="34" charset="0"/>
              </a:rPr>
              <a:t>run application programs</a:t>
            </a:r>
          </a:p>
          <a:p>
            <a:pPr lvl="2"/>
            <a:r>
              <a:rPr lang="en-US" altLang="he-IL" sz="1600" dirty="0">
                <a:ea typeface="Arial" pitchFamily="34" charset="0"/>
              </a:rPr>
              <a:t>e.g. Web, email</a:t>
            </a:r>
          </a:p>
          <a:p>
            <a:pPr lvl="1"/>
            <a:r>
              <a:rPr lang="en-US" altLang="he-IL" sz="1800" b="0" dirty="0">
                <a:ea typeface="Arial" pitchFamily="34" charset="0"/>
              </a:rPr>
              <a:t>at “edge of network”</a:t>
            </a:r>
            <a:endParaRPr lang="en-US" altLang="he-IL" sz="1600" b="0" dirty="0">
              <a:latin typeface="Comic Sans MS" pitchFamily="66" charset="0"/>
              <a:ea typeface="MS PGothic" pitchFamily="34" charset="-128"/>
            </a:endParaRPr>
          </a:p>
          <a:p>
            <a:pPr lvl="1"/>
            <a:endParaRPr lang="en-US" altLang="he-IL" sz="1800" b="0" dirty="0">
              <a:ea typeface="Arial" pitchFamily="34" charset="0"/>
            </a:endParaRPr>
          </a:p>
          <a:p>
            <a:r>
              <a:rPr lang="en-US" altLang="he-IL" sz="2400" b="0" dirty="0">
                <a:solidFill>
                  <a:srgbClr val="FF0000"/>
                </a:solidFill>
                <a:latin typeface="Comic Sans MS" pitchFamily="66" charset="0"/>
                <a:ea typeface="MS PGothic" pitchFamily="34" charset="-128"/>
              </a:rPr>
              <a:t>client/server model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r>
              <a:rPr lang="en-US" altLang="he-IL" sz="1800" b="0" dirty="0">
                <a:latin typeface="Comic Sans MS" pitchFamily="66" charset="0"/>
                <a:ea typeface="MS PGothic" pitchFamily="34" charset="-128"/>
              </a:rPr>
              <a:t>client host requests, receives service from always-on server, </a:t>
            </a:r>
            <a:r>
              <a:rPr lang="en-US" altLang="he-IL" sz="1800" b="0" dirty="0" err="1">
                <a:latin typeface="Comic Sans MS" pitchFamily="66" charset="0"/>
                <a:ea typeface="MS PGothic" pitchFamily="34" charset="-128"/>
              </a:rPr>
              <a:t>eg</a:t>
            </a:r>
            <a:endParaRPr lang="en-US" altLang="he-IL" sz="1800" b="0" dirty="0">
              <a:latin typeface="Comic Sans MS" pitchFamily="66" charset="0"/>
              <a:ea typeface="MS PGothic" pitchFamily="34" charset="-128"/>
            </a:endParaRPr>
          </a:p>
          <a:p>
            <a:pPr marL="1409700" lvl="2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r>
              <a:rPr lang="en-US" altLang="he-IL" sz="1600" dirty="0">
                <a:latin typeface="Comic Sans MS" pitchFamily="66" charset="0"/>
                <a:ea typeface="MS PGothic" pitchFamily="34" charset="-128"/>
              </a:rPr>
              <a:t>Web browser/server</a:t>
            </a:r>
          </a:p>
          <a:p>
            <a:pPr marL="1409700" lvl="2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r>
              <a:rPr lang="en-US" altLang="he-IL" sz="1600" dirty="0">
                <a:latin typeface="Comic Sans MS" pitchFamily="66" charset="0"/>
                <a:ea typeface="MS PGothic" pitchFamily="34" charset="-128"/>
              </a:rPr>
              <a:t> email client/server</a:t>
            </a:r>
          </a:p>
          <a:p>
            <a:pPr marL="1409700" lvl="2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endParaRPr lang="en-US" altLang="he-IL" sz="1600" dirty="0">
              <a:latin typeface="Comic Sans MS" pitchFamily="66" charset="0"/>
              <a:ea typeface="MS PGothic" pitchFamily="34" charset="-128"/>
            </a:endParaRPr>
          </a:p>
          <a:p>
            <a:r>
              <a:rPr lang="en-US" altLang="he-IL" sz="2400" b="0" dirty="0">
                <a:solidFill>
                  <a:srgbClr val="FF0000"/>
                </a:solidFill>
                <a:latin typeface="Comic Sans MS" pitchFamily="66" charset="0"/>
                <a:ea typeface="MS PGothic" pitchFamily="34" charset="-128"/>
              </a:rPr>
              <a:t>peer-peer model:</a:t>
            </a:r>
            <a:endParaRPr lang="en-US" altLang="he-IL" sz="2400" b="0" dirty="0">
              <a:latin typeface="Comic Sans MS" pitchFamily="66" charset="0"/>
              <a:ea typeface="MS PGothic" pitchFamily="34" charset="-128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r>
              <a:rPr lang="en-US" altLang="he-IL" sz="1800" b="0" dirty="0">
                <a:latin typeface="Comic Sans MS" pitchFamily="66" charset="0"/>
                <a:ea typeface="MS PGothic" pitchFamily="34" charset="-128"/>
              </a:rPr>
              <a:t> minimal (or no) use of dedicated servers</a:t>
            </a:r>
          </a:p>
          <a:p>
            <a:pPr marL="1409700" lvl="2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r>
              <a:rPr lang="en-US" altLang="he-IL" sz="1600" dirty="0">
                <a:latin typeface="Comic Sans MS" pitchFamily="66" charset="0"/>
                <a:ea typeface="MS PGothic" pitchFamily="34" charset="-128"/>
              </a:rPr>
              <a:t>e.g. Skype, files sharing</a:t>
            </a:r>
            <a:endParaRPr lang="en-US" altLang="he-IL" sz="1800" dirty="0">
              <a:solidFill>
                <a:srgbClr val="FF0000"/>
              </a:solidFill>
              <a:latin typeface="Comic Sans MS" pitchFamily="66" charset="0"/>
              <a:ea typeface="MS PGothic" pitchFamily="34" charset="-128"/>
            </a:endParaRPr>
          </a:p>
        </p:txBody>
      </p:sp>
      <p:sp>
        <p:nvSpPr>
          <p:cNvPr id="40966" name="Freeform 229"/>
          <p:cNvSpPr>
            <a:spLocks/>
          </p:cNvSpPr>
          <p:nvPr/>
        </p:nvSpPr>
        <p:spPr bwMode="auto">
          <a:xfrm>
            <a:off x="7242175" y="3457575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0967" name="Freeform 230"/>
          <p:cNvSpPr>
            <a:spLocks/>
          </p:cNvSpPr>
          <p:nvPr/>
        </p:nvSpPr>
        <p:spPr bwMode="auto">
          <a:xfrm>
            <a:off x="7261225" y="1931988"/>
            <a:ext cx="1730375" cy="1044575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0968" name="Freeform 231"/>
          <p:cNvSpPr>
            <a:spLocks/>
          </p:cNvSpPr>
          <p:nvPr/>
        </p:nvSpPr>
        <p:spPr bwMode="auto">
          <a:xfrm>
            <a:off x="5521325" y="1639888"/>
            <a:ext cx="1644650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2" name="Group 232"/>
          <p:cNvGrpSpPr>
            <a:grpSpLocks/>
          </p:cNvGrpSpPr>
          <p:nvPr/>
        </p:nvGrpSpPr>
        <p:grpSpPr bwMode="auto">
          <a:xfrm>
            <a:off x="5608637" y="2974975"/>
            <a:ext cx="1458913" cy="933450"/>
            <a:chOff x="2889" y="1631"/>
            <a:chExt cx="980" cy="743"/>
          </a:xfrm>
        </p:grpSpPr>
        <p:sp>
          <p:nvSpPr>
            <p:cNvPr id="41313" name="Rectangle 233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1314" name="AutoShape 234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solidFill>
                  <a:srgbClr val="00CC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3" name="Group 235"/>
          <p:cNvGrpSpPr>
            <a:grpSpLocks/>
          </p:cNvGrpSpPr>
          <p:nvPr/>
        </p:nvGrpSpPr>
        <p:grpSpPr bwMode="auto">
          <a:xfrm>
            <a:off x="6310312" y="1831975"/>
            <a:ext cx="336550" cy="531813"/>
            <a:chOff x="3796" y="1043"/>
            <a:chExt cx="865" cy="1237"/>
          </a:xfrm>
        </p:grpSpPr>
        <p:sp>
          <p:nvSpPr>
            <p:cNvPr id="41283" name="Line 236"/>
            <p:cNvSpPr>
              <a:spLocks noChangeShapeType="1"/>
            </p:cNvSpPr>
            <p:nvPr/>
          </p:nvSpPr>
          <p:spPr bwMode="auto">
            <a:xfrm flipH="1">
              <a:off x="3992" y="1481"/>
              <a:ext cx="235" cy="72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1284" name="Line 237"/>
            <p:cNvSpPr>
              <a:spLocks noChangeShapeType="1"/>
            </p:cNvSpPr>
            <p:nvPr/>
          </p:nvSpPr>
          <p:spPr bwMode="auto">
            <a:xfrm>
              <a:off x="4227" y="1481"/>
              <a:ext cx="236" cy="72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1285" name="Line 238"/>
            <p:cNvSpPr>
              <a:spLocks noChangeShapeType="1"/>
            </p:cNvSpPr>
            <p:nvPr/>
          </p:nvSpPr>
          <p:spPr bwMode="auto">
            <a:xfrm>
              <a:off x="3992" y="2201"/>
              <a:ext cx="235" cy="7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1286" name="Line 239"/>
            <p:cNvSpPr>
              <a:spLocks noChangeShapeType="1"/>
            </p:cNvSpPr>
            <p:nvPr/>
          </p:nvSpPr>
          <p:spPr bwMode="auto">
            <a:xfrm flipH="1">
              <a:off x="4227" y="2201"/>
              <a:ext cx="236" cy="7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1287" name="Line 240"/>
            <p:cNvSpPr>
              <a:spLocks noChangeShapeType="1"/>
            </p:cNvSpPr>
            <p:nvPr/>
          </p:nvSpPr>
          <p:spPr bwMode="auto">
            <a:xfrm>
              <a:off x="4227" y="1497"/>
              <a:ext cx="0" cy="78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1288" name="Line 241"/>
            <p:cNvSpPr>
              <a:spLocks noChangeShapeType="1"/>
            </p:cNvSpPr>
            <p:nvPr/>
          </p:nvSpPr>
          <p:spPr bwMode="auto">
            <a:xfrm flipV="1">
              <a:off x="3992" y="2127"/>
              <a:ext cx="235" cy="7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1289" name="Line 242"/>
            <p:cNvSpPr>
              <a:spLocks noChangeShapeType="1"/>
            </p:cNvSpPr>
            <p:nvPr/>
          </p:nvSpPr>
          <p:spPr bwMode="auto">
            <a:xfrm flipH="1" flipV="1">
              <a:off x="4227" y="2127"/>
              <a:ext cx="236" cy="7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1290" name="Line 243"/>
            <p:cNvSpPr>
              <a:spLocks noChangeShapeType="1"/>
            </p:cNvSpPr>
            <p:nvPr/>
          </p:nvSpPr>
          <p:spPr bwMode="auto">
            <a:xfrm>
              <a:off x="4092" y="1890"/>
              <a:ext cx="135" cy="6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1291" name="Line 244"/>
            <p:cNvSpPr>
              <a:spLocks noChangeShapeType="1"/>
            </p:cNvSpPr>
            <p:nvPr/>
          </p:nvSpPr>
          <p:spPr bwMode="auto">
            <a:xfrm flipV="1">
              <a:off x="4227" y="1890"/>
              <a:ext cx="143" cy="6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1292" name="Line 245"/>
            <p:cNvSpPr>
              <a:spLocks noChangeShapeType="1"/>
            </p:cNvSpPr>
            <p:nvPr/>
          </p:nvSpPr>
          <p:spPr bwMode="auto">
            <a:xfrm>
              <a:off x="4047" y="1996"/>
              <a:ext cx="175" cy="8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1293" name="Line 246"/>
            <p:cNvSpPr>
              <a:spLocks noChangeShapeType="1"/>
            </p:cNvSpPr>
            <p:nvPr/>
          </p:nvSpPr>
          <p:spPr bwMode="auto">
            <a:xfrm flipV="1">
              <a:off x="4227" y="2012"/>
              <a:ext cx="176" cy="7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1294" name="Line 247"/>
            <p:cNvSpPr>
              <a:spLocks noChangeShapeType="1"/>
            </p:cNvSpPr>
            <p:nvPr/>
          </p:nvSpPr>
          <p:spPr bwMode="auto">
            <a:xfrm flipV="1">
              <a:off x="4227" y="1782"/>
              <a:ext cx="90" cy="2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1295" name="Line 248"/>
            <p:cNvSpPr>
              <a:spLocks noChangeShapeType="1"/>
            </p:cNvSpPr>
            <p:nvPr/>
          </p:nvSpPr>
          <p:spPr bwMode="auto">
            <a:xfrm flipV="1">
              <a:off x="4227" y="1632"/>
              <a:ext cx="57" cy="2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1296" name="Line 249"/>
            <p:cNvSpPr>
              <a:spLocks noChangeShapeType="1"/>
            </p:cNvSpPr>
            <p:nvPr/>
          </p:nvSpPr>
          <p:spPr bwMode="auto">
            <a:xfrm>
              <a:off x="4126" y="1772"/>
              <a:ext cx="109" cy="3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1297" name="Line 250"/>
            <p:cNvSpPr>
              <a:spLocks noChangeShapeType="1"/>
            </p:cNvSpPr>
            <p:nvPr/>
          </p:nvSpPr>
          <p:spPr bwMode="auto">
            <a:xfrm>
              <a:off x="4175" y="1625"/>
              <a:ext cx="63" cy="3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grpSp>
          <p:nvGrpSpPr>
            <p:cNvPr id="4" name="Group 251"/>
            <p:cNvGrpSpPr>
              <a:grpSpLocks/>
            </p:cNvGrpSpPr>
            <p:nvPr/>
          </p:nvGrpSpPr>
          <p:grpSpPr bwMode="auto">
            <a:xfrm>
              <a:off x="4269" y="1415"/>
              <a:ext cx="392" cy="137"/>
              <a:chOff x="4227" y="1360"/>
              <a:chExt cx="863" cy="270"/>
            </a:xfrm>
          </p:grpSpPr>
          <p:sp>
            <p:nvSpPr>
              <p:cNvPr id="41309" name="Line 252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41310" name="Line 253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41311" name="Line 254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41312" name="Line 255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5" name="Group 256"/>
            <p:cNvGrpSpPr>
              <a:grpSpLocks/>
            </p:cNvGrpSpPr>
            <p:nvPr/>
          </p:nvGrpSpPr>
          <p:grpSpPr bwMode="auto">
            <a:xfrm rot="5700496">
              <a:off x="4053" y="1170"/>
              <a:ext cx="392" cy="137"/>
              <a:chOff x="4227" y="1360"/>
              <a:chExt cx="863" cy="270"/>
            </a:xfrm>
          </p:grpSpPr>
          <p:sp>
            <p:nvSpPr>
              <p:cNvPr id="41305" name="Line 257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41306" name="Line 258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41307" name="Line 259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41308" name="Line 260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6" name="Group 261"/>
            <p:cNvGrpSpPr>
              <a:grpSpLocks/>
            </p:cNvGrpSpPr>
            <p:nvPr/>
          </p:nvGrpSpPr>
          <p:grpSpPr bwMode="auto">
            <a:xfrm rot="10800000">
              <a:off x="3796" y="1402"/>
              <a:ext cx="392" cy="137"/>
              <a:chOff x="4227" y="1360"/>
              <a:chExt cx="863" cy="270"/>
            </a:xfrm>
          </p:grpSpPr>
          <p:sp>
            <p:nvSpPr>
              <p:cNvPr id="41301" name="Line 262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41302" name="Line 263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41303" name="Line 264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41304" name="Line 265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</p:grpSp>
      <p:sp>
        <p:nvSpPr>
          <p:cNvPr id="40971" name="Oval 275"/>
          <p:cNvSpPr>
            <a:spLocks noChangeArrowheads="1"/>
          </p:cNvSpPr>
          <p:nvPr/>
        </p:nvSpPr>
        <p:spPr bwMode="auto">
          <a:xfrm>
            <a:off x="7367587" y="3652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0972" name="Line 276"/>
          <p:cNvSpPr>
            <a:spLocks noChangeShapeType="1"/>
          </p:cNvSpPr>
          <p:nvPr/>
        </p:nvSpPr>
        <p:spPr bwMode="auto">
          <a:xfrm>
            <a:off x="7367587" y="3644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0973" name="Line 277"/>
          <p:cNvSpPr>
            <a:spLocks noChangeShapeType="1"/>
          </p:cNvSpPr>
          <p:nvPr/>
        </p:nvSpPr>
        <p:spPr bwMode="auto">
          <a:xfrm>
            <a:off x="7726362" y="3644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0974" name="Rectangle 278"/>
          <p:cNvSpPr>
            <a:spLocks noChangeArrowheads="1"/>
          </p:cNvSpPr>
          <p:nvPr/>
        </p:nvSpPr>
        <p:spPr bwMode="auto">
          <a:xfrm>
            <a:off x="7367587" y="3644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he-IL" altLang="he-IL">
              <a:ea typeface="MS PGothic" pitchFamily="34" charset="-128"/>
            </a:endParaRPr>
          </a:p>
        </p:txBody>
      </p:sp>
      <p:sp>
        <p:nvSpPr>
          <p:cNvPr id="40975" name="Oval 279"/>
          <p:cNvSpPr>
            <a:spLocks noChangeArrowheads="1"/>
          </p:cNvSpPr>
          <p:nvPr/>
        </p:nvSpPr>
        <p:spPr bwMode="auto">
          <a:xfrm>
            <a:off x="7364412" y="3576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7" name="Group 280"/>
          <p:cNvGrpSpPr>
            <a:grpSpLocks/>
          </p:cNvGrpSpPr>
          <p:nvPr/>
        </p:nvGrpSpPr>
        <p:grpSpPr bwMode="auto">
          <a:xfrm>
            <a:off x="7450137" y="3600450"/>
            <a:ext cx="179388" cy="65088"/>
            <a:chOff x="2848" y="848"/>
            <a:chExt cx="140" cy="98"/>
          </a:xfrm>
        </p:grpSpPr>
        <p:sp>
          <p:nvSpPr>
            <p:cNvPr id="41280" name="Line 28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81" name="Line 28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82" name="Line 28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8" name="Group 284"/>
          <p:cNvGrpSpPr>
            <a:grpSpLocks/>
          </p:cNvGrpSpPr>
          <p:nvPr/>
        </p:nvGrpSpPr>
        <p:grpSpPr bwMode="auto">
          <a:xfrm flipV="1">
            <a:off x="7450137" y="3600450"/>
            <a:ext cx="179388" cy="65088"/>
            <a:chOff x="2848" y="848"/>
            <a:chExt cx="140" cy="98"/>
          </a:xfrm>
        </p:grpSpPr>
        <p:sp>
          <p:nvSpPr>
            <p:cNvPr id="41277" name="Line 28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78" name="Line 28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79" name="Line 28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0978" name="Oval 289"/>
          <p:cNvSpPr>
            <a:spLocks noChangeArrowheads="1"/>
          </p:cNvSpPr>
          <p:nvPr/>
        </p:nvSpPr>
        <p:spPr bwMode="auto">
          <a:xfrm>
            <a:off x="7723187" y="39322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0979" name="Line 290"/>
          <p:cNvSpPr>
            <a:spLocks noChangeShapeType="1"/>
          </p:cNvSpPr>
          <p:nvPr/>
        </p:nvSpPr>
        <p:spPr bwMode="auto">
          <a:xfrm>
            <a:off x="7723187" y="39243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0980" name="Line 291"/>
          <p:cNvSpPr>
            <a:spLocks noChangeShapeType="1"/>
          </p:cNvSpPr>
          <p:nvPr/>
        </p:nvSpPr>
        <p:spPr bwMode="auto">
          <a:xfrm>
            <a:off x="8081962" y="39243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0981" name="Rectangle 292"/>
          <p:cNvSpPr>
            <a:spLocks noChangeArrowheads="1"/>
          </p:cNvSpPr>
          <p:nvPr/>
        </p:nvSpPr>
        <p:spPr bwMode="auto">
          <a:xfrm>
            <a:off x="7723187" y="39243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he-IL" altLang="he-IL">
              <a:ea typeface="MS PGothic" pitchFamily="34" charset="-128"/>
            </a:endParaRPr>
          </a:p>
        </p:txBody>
      </p:sp>
      <p:sp>
        <p:nvSpPr>
          <p:cNvPr id="40982" name="Oval 293"/>
          <p:cNvSpPr>
            <a:spLocks noChangeArrowheads="1"/>
          </p:cNvSpPr>
          <p:nvPr/>
        </p:nvSpPr>
        <p:spPr bwMode="auto">
          <a:xfrm>
            <a:off x="7720012" y="38560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9" name="Group 294"/>
          <p:cNvGrpSpPr>
            <a:grpSpLocks/>
          </p:cNvGrpSpPr>
          <p:nvPr/>
        </p:nvGrpSpPr>
        <p:grpSpPr bwMode="auto">
          <a:xfrm>
            <a:off x="7805737" y="3879850"/>
            <a:ext cx="179388" cy="65088"/>
            <a:chOff x="2848" y="848"/>
            <a:chExt cx="140" cy="98"/>
          </a:xfrm>
        </p:grpSpPr>
        <p:sp>
          <p:nvSpPr>
            <p:cNvPr id="41274" name="Line 29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75" name="Line 29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76" name="Line 29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10" name="Group 298"/>
          <p:cNvGrpSpPr>
            <a:grpSpLocks/>
          </p:cNvGrpSpPr>
          <p:nvPr/>
        </p:nvGrpSpPr>
        <p:grpSpPr bwMode="auto">
          <a:xfrm flipV="1">
            <a:off x="7805737" y="3879850"/>
            <a:ext cx="179388" cy="65088"/>
            <a:chOff x="2848" y="848"/>
            <a:chExt cx="140" cy="98"/>
          </a:xfrm>
        </p:grpSpPr>
        <p:sp>
          <p:nvSpPr>
            <p:cNvPr id="41271" name="Line 29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72" name="Line 30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73" name="Line 30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0985" name="Oval 303"/>
          <p:cNvSpPr>
            <a:spLocks noChangeArrowheads="1"/>
          </p:cNvSpPr>
          <p:nvPr/>
        </p:nvSpPr>
        <p:spPr bwMode="auto">
          <a:xfrm>
            <a:off x="8002587" y="36655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0986" name="Line 304"/>
          <p:cNvSpPr>
            <a:spLocks noChangeShapeType="1"/>
          </p:cNvSpPr>
          <p:nvPr/>
        </p:nvSpPr>
        <p:spPr bwMode="auto">
          <a:xfrm>
            <a:off x="8002587" y="36576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0987" name="Line 305"/>
          <p:cNvSpPr>
            <a:spLocks noChangeShapeType="1"/>
          </p:cNvSpPr>
          <p:nvPr/>
        </p:nvSpPr>
        <p:spPr bwMode="auto">
          <a:xfrm>
            <a:off x="8361362" y="36576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0988" name="Rectangle 306"/>
          <p:cNvSpPr>
            <a:spLocks noChangeArrowheads="1"/>
          </p:cNvSpPr>
          <p:nvPr/>
        </p:nvSpPr>
        <p:spPr bwMode="auto">
          <a:xfrm>
            <a:off x="8002587" y="36576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he-IL" altLang="he-IL">
              <a:ea typeface="MS PGothic" pitchFamily="34" charset="-128"/>
            </a:endParaRPr>
          </a:p>
        </p:txBody>
      </p:sp>
      <p:sp>
        <p:nvSpPr>
          <p:cNvPr id="40989" name="Oval 307"/>
          <p:cNvSpPr>
            <a:spLocks noChangeArrowheads="1"/>
          </p:cNvSpPr>
          <p:nvPr/>
        </p:nvSpPr>
        <p:spPr bwMode="auto">
          <a:xfrm>
            <a:off x="7999412" y="35893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11" name="Group 308"/>
          <p:cNvGrpSpPr>
            <a:grpSpLocks/>
          </p:cNvGrpSpPr>
          <p:nvPr/>
        </p:nvGrpSpPr>
        <p:grpSpPr bwMode="auto">
          <a:xfrm>
            <a:off x="8085137" y="3613150"/>
            <a:ext cx="179388" cy="65088"/>
            <a:chOff x="2848" y="848"/>
            <a:chExt cx="140" cy="98"/>
          </a:xfrm>
        </p:grpSpPr>
        <p:sp>
          <p:nvSpPr>
            <p:cNvPr id="41268" name="Line 30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69" name="Line 31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70" name="Line 31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12" name="Group 312"/>
          <p:cNvGrpSpPr>
            <a:grpSpLocks/>
          </p:cNvGrpSpPr>
          <p:nvPr/>
        </p:nvGrpSpPr>
        <p:grpSpPr bwMode="auto">
          <a:xfrm flipV="1">
            <a:off x="8085137" y="3613150"/>
            <a:ext cx="179388" cy="65088"/>
            <a:chOff x="2848" y="848"/>
            <a:chExt cx="140" cy="98"/>
          </a:xfrm>
        </p:grpSpPr>
        <p:sp>
          <p:nvSpPr>
            <p:cNvPr id="41265" name="Line 31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66" name="Line 31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67" name="Line 31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0992" name="Oval 317"/>
          <p:cNvSpPr>
            <a:spLocks noChangeArrowheads="1"/>
          </p:cNvSpPr>
          <p:nvPr/>
        </p:nvSpPr>
        <p:spPr bwMode="auto">
          <a:xfrm>
            <a:off x="7467600" y="2503488"/>
            <a:ext cx="347662" cy="889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0993" name="Line 318"/>
          <p:cNvSpPr>
            <a:spLocks noChangeShapeType="1"/>
          </p:cNvSpPr>
          <p:nvPr/>
        </p:nvSpPr>
        <p:spPr bwMode="auto">
          <a:xfrm>
            <a:off x="7467600" y="2495550"/>
            <a:ext cx="0" cy="55563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0994" name="Line 319"/>
          <p:cNvSpPr>
            <a:spLocks noChangeShapeType="1"/>
          </p:cNvSpPr>
          <p:nvPr/>
        </p:nvSpPr>
        <p:spPr bwMode="auto">
          <a:xfrm>
            <a:off x="7815262" y="2495550"/>
            <a:ext cx="0" cy="55563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0995" name="Rectangle 320"/>
          <p:cNvSpPr>
            <a:spLocks noChangeArrowheads="1"/>
          </p:cNvSpPr>
          <p:nvPr/>
        </p:nvSpPr>
        <p:spPr bwMode="auto">
          <a:xfrm>
            <a:off x="7467600" y="2495550"/>
            <a:ext cx="344487" cy="53975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he-IL" altLang="he-IL">
              <a:ea typeface="MS PGothic" pitchFamily="34" charset="-128"/>
            </a:endParaRPr>
          </a:p>
        </p:txBody>
      </p:sp>
      <p:sp>
        <p:nvSpPr>
          <p:cNvPr id="40996" name="Oval 321"/>
          <p:cNvSpPr>
            <a:spLocks noChangeArrowheads="1"/>
          </p:cNvSpPr>
          <p:nvPr/>
        </p:nvSpPr>
        <p:spPr bwMode="auto">
          <a:xfrm>
            <a:off x="7464425" y="2432050"/>
            <a:ext cx="347662" cy="1031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13" name="Group 322"/>
          <p:cNvGrpSpPr>
            <a:grpSpLocks/>
          </p:cNvGrpSpPr>
          <p:nvPr/>
        </p:nvGrpSpPr>
        <p:grpSpPr bwMode="auto">
          <a:xfrm>
            <a:off x="7548562" y="2454275"/>
            <a:ext cx="171450" cy="61913"/>
            <a:chOff x="2848" y="848"/>
            <a:chExt cx="140" cy="98"/>
          </a:xfrm>
        </p:grpSpPr>
        <p:sp>
          <p:nvSpPr>
            <p:cNvPr id="41262" name="Line 32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63" name="Line 32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64" name="Line 32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14" name="Group 326"/>
          <p:cNvGrpSpPr>
            <a:grpSpLocks/>
          </p:cNvGrpSpPr>
          <p:nvPr/>
        </p:nvGrpSpPr>
        <p:grpSpPr bwMode="auto">
          <a:xfrm flipV="1">
            <a:off x="7548562" y="2454275"/>
            <a:ext cx="171450" cy="60325"/>
            <a:chOff x="2848" y="848"/>
            <a:chExt cx="140" cy="98"/>
          </a:xfrm>
        </p:grpSpPr>
        <p:sp>
          <p:nvSpPr>
            <p:cNvPr id="41259" name="Line 32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60" name="Line 32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61" name="Line 32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0999" name="Oval 331"/>
          <p:cNvSpPr>
            <a:spLocks noChangeArrowheads="1"/>
          </p:cNvSpPr>
          <p:nvPr/>
        </p:nvSpPr>
        <p:spPr bwMode="auto">
          <a:xfrm>
            <a:off x="7466012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1000" name="Line 332"/>
          <p:cNvSpPr>
            <a:spLocks noChangeShapeType="1"/>
          </p:cNvSpPr>
          <p:nvPr/>
        </p:nvSpPr>
        <p:spPr bwMode="auto">
          <a:xfrm>
            <a:off x="7466012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1001" name="Line 333"/>
          <p:cNvSpPr>
            <a:spLocks noChangeShapeType="1"/>
          </p:cNvSpPr>
          <p:nvPr/>
        </p:nvSpPr>
        <p:spPr bwMode="auto">
          <a:xfrm>
            <a:off x="7824787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1002" name="Rectangle 334"/>
          <p:cNvSpPr>
            <a:spLocks noChangeArrowheads="1"/>
          </p:cNvSpPr>
          <p:nvPr/>
        </p:nvSpPr>
        <p:spPr bwMode="auto">
          <a:xfrm>
            <a:off x="7466012" y="2755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he-IL" altLang="he-IL">
              <a:ea typeface="MS PGothic" pitchFamily="34" charset="-128"/>
            </a:endParaRPr>
          </a:p>
        </p:txBody>
      </p:sp>
      <p:sp>
        <p:nvSpPr>
          <p:cNvPr id="41003" name="Oval 335"/>
          <p:cNvSpPr>
            <a:spLocks noChangeArrowheads="1"/>
          </p:cNvSpPr>
          <p:nvPr/>
        </p:nvSpPr>
        <p:spPr bwMode="auto">
          <a:xfrm>
            <a:off x="7462837" y="2687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15" name="Group 336"/>
          <p:cNvGrpSpPr>
            <a:grpSpLocks/>
          </p:cNvGrpSpPr>
          <p:nvPr/>
        </p:nvGrpSpPr>
        <p:grpSpPr bwMode="auto">
          <a:xfrm>
            <a:off x="7548562" y="2711450"/>
            <a:ext cx="179388" cy="65088"/>
            <a:chOff x="2848" y="848"/>
            <a:chExt cx="140" cy="98"/>
          </a:xfrm>
        </p:grpSpPr>
        <p:sp>
          <p:nvSpPr>
            <p:cNvPr id="41256" name="Line 33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57" name="Line 33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58" name="Line 33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16" name="Group 340"/>
          <p:cNvGrpSpPr>
            <a:grpSpLocks/>
          </p:cNvGrpSpPr>
          <p:nvPr/>
        </p:nvGrpSpPr>
        <p:grpSpPr bwMode="auto">
          <a:xfrm flipV="1">
            <a:off x="7548562" y="2711450"/>
            <a:ext cx="179388" cy="65088"/>
            <a:chOff x="2848" y="848"/>
            <a:chExt cx="140" cy="98"/>
          </a:xfrm>
        </p:grpSpPr>
        <p:sp>
          <p:nvSpPr>
            <p:cNvPr id="41253" name="Line 34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54" name="Line 34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55" name="Line 34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1006" name="Oval 345"/>
          <p:cNvSpPr>
            <a:spLocks noChangeArrowheads="1"/>
          </p:cNvSpPr>
          <p:nvPr/>
        </p:nvSpPr>
        <p:spPr bwMode="auto">
          <a:xfrm>
            <a:off x="7942262" y="2405063"/>
            <a:ext cx="330200" cy="857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1007" name="Line 346"/>
          <p:cNvSpPr>
            <a:spLocks noChangeShapeType="1"/>
          </p:cNvSpPr>
          <p:nvPr/>
        </p:nvSpPr>
        <p:spPr bwMode="auto">
          <a:xfrm>
            <a:off x="7942262" y="2398713"/>
            <a:ext cx="0" cy="5238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1008" name="Line 347"/>
          <p:cNvSpPr>
            <a:spLocks noChangeShapeType="1"/>
          </p:cNvSpPr>
          <p:nvPr/>
        </p:nvSpPr>
        <p:spPr bwMode="auto">
          <a:xfrm>
            <a:off x="8272462" y="2398713"/>
            <a:ext cx="0" cy="5238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1009" name="Rectangle 348"/>
          <p:cNvSpPr>
            <a:spLocks noChangeArrowheads="1"/>
          </p:cNvSpPr>
          <p:nvPr/>
        </p:nvSpPr>
        <p:spPr bwMode="auto">
          <a:xfrm>
            <a:off x="7942262" y="2398713"/>
            <a:ext cx="327025" cy="52387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he-IL" altLang="he-IL">
              <a:solidFill>
                <a:schemeClr val="bg2"/>
              </a:solidFill>
              <a:ea typeface="MS PGothic" pitchFamily="34" charset="-128"/>
            </a:endParaRPr>
          </a:p>
        </p:txBody>
      </p:sp>
      <p:sp>
        <p:nvSpPr>
          <p:cNvPr id="41010" name="Oval 349"/>
          <p:cNvSpPr>
            <a:spLocks noChangeArrowheads="1"/>
          </p:cNvSpPr>
          <p:nvPr/>
        </p:nvSpPr>
        <p:spPr bwMode="auto">
          <a:xfrm>
            <a:off x="7939087" y="2336800"/>
            <a:ext cx="330200" cy="1000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17" name="Group 350"/>
          <p:cNvGrpSpPr>
            <a:grpSpLocks/>
          </p:cNvGrpSpPr>
          <p:nvPr/>
        </p:nvGrpSpPr>
        <p:grpSpPr bwMode="auto">
          <a:xfrm>
            <a:off x="8018462" y="2359025"/>
            <a:ext cx="163513" cy="57150"/>
            <a:chOff x="2848" y="848"/>
            <a:chExt cx="140" cy="98"/>
          </a:xfrm>
        </p:grpSpPr>
        <p:sp>
          <p:nvSpPr>
            <p:cNvPr id="41250" name="Line 35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51" name="Line 35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52" name="Line 35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18" name="Group 354"/>
          <p:cNvGrpSpPr>
            <a:grpSpLocks/>
          </p:cNvGrpSpPr>
          <p:nvPr/>
        </p:nvGrpSpPr>
        <p:grpSpPr bwMode="auto">
          <a:xfrm flipV="1">
            <a:off x="8018462" y="2357438"/>
            <a:ext cx="163513" cy="58737"/>
            <a:chOff x="2848" y="848"/>
            <a:chExt cx="140" cy="98"/>
          </a:xfrm>
        </p:grpSpPr>
        <p:sp>
          <p:nvSpPr>
            <p:cNvPr id="41247" name="Line 3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48" name="Line 3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49" name="Line 3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1013" name="Oval 359"/>
          <p:cNvSpPr>
            <a:spLocks noChangeArrowheads="1"/>
          </p:cNvSpPr>
          <p:nvPr/>
        </p:nvSpPr>
        <p:spPr bwMode="auto">
          <a:xfrm>
            <a:off x="8027987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1014" name="Line 360"/>
          <p:cNvSpPr>
            <a:spLocks noChangeShapeType="1"/>
          </p:cNvSpPr>
          <p:nvPr/>
        </p:nvSpPr>
        <p:spPr bwMode="auto">
          <a:xfrm>
            <a:off x="8027987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1015" name="Line 361"/>
          <p:cNvSpPr>
            <a:spLocks noChangeShapeType="1"/>
          </p:cNvSpPr>
          <p:nvPr/>
        </p:nvSpPr>
        <p:spPr bwMode="auto">
          <a:xfrm>
            <a:off x="8386762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1016" name="Rectangle 362"/>
          <p:cNvSpPr>
            <a:spLocks noChangeArrowheads="1"/>
          </p:cNvSpPr>
          <p:nvPr/>
        </p:nvSpPr>
        <p:spPr bwMode="auto">
          <a:xfrm>
            <a:off x="8027987" y="2755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he-IL" altLang="he-IL">
              <a:ea typeface="MS PGothic" pitchFamily="34" charset="-128"/>
            </a:endParaRPr>
          </a:p>
        </p:txBody>
      </p:sp>
      <p:sp>
        <p:nvSpPr>
          <p:cNvPr id="41017" name="Oval 363"/>
          <p:cNvSpPr>
            <a:spLocks noChangeArrowheads="1"/>
          </p:cNvSpPr>
          <p:nvPr/>
        </p:nvSpPr>
        <p:spPr bwMode="auto">
          <a:xfrm>
            <a:off x="8024812" y="2687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19" name="Group 364"/>
          <p:cNvGrpSpPr>
            <a:grpSpLocks/>
          </p:cNvGrpSpPr>
          <p:nvPr/>
        </p:nvGrpSpPr>
        <p:grpSpPr bwMode="auto">
          <a:xfrm>
            <a:off x="8110537" y="2711450"/>
            <a:ext cx="179388" cy="65088"/>
            <a:chOff x="2848" y="848"/>
            <a:chExt cx="140" cy="98"/>
          </a:xfrm>
        </p:grpSpPr>
        <p:sp>
          <p:nvSpPr>
            <p:cNvPr id="41244" name="Line 36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45" name="Line 36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46" name="Line 36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20" name="Group 368"/>
          <p:cNvGrpSpPr>
            <a:grpSpLocks/>
          </p:cNvGrpSpPr>
          <p:nvPr/>
        </p:nvGrpSpPr>
        <p:grpSpPr bwMode="auto">
          <a:xfrm flipV="1">
            <a:off x="8110537" y="2711450"/>
            <a:ext cx="179388" cy="65088"/>
            <a:chOff x="2848" y="848"/>
            <a:chExt cx="140" cy="98"/>
          </a:xfrm>
        </p:grpSpPr>
        <p:sp>
          <p:nvSpPr>
            <p:cNvPr id="41241" name="Line 36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42" name="Line 37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43" name="Line 37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1020" name="Oval 373"/>
          <p:cNvSpPr>
            <a:spLocks noChangeArrowheads="1"/>
          </p:cNvSpPr>
          <p:nvPr/>
        </p:nvSpPr>
        <p:spPr bwMode="auto">
          <a:xfrm>
            <a:off x="6618287" y="2498725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1021" name="Line 374"/>
          <p:cNvSpPr>
            <a:spLocks noChangeShapeType="1"/>
          </p:cNvSpPr>
          <p:nvPr/>
        </p:nvSpPr>
        <p:spPr bwMode="auto">
          <a:xfrm>
            <a:off x="6618287" y="249078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1022" name="Line 375"/>
          <p:cNvSpPr>
            <a:spLocks noChangeShapeType="1"/>
          </p:cNvSpPr>
          <p:nvPr/>
        </p:nvSpPr>
        <p:spPr bwMode="auto">
          <a:xfrm>
            <a:off x="6964362" y="249078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1023" name="Rectangle 376"/>
          <p:cNvSpPr>
            <a:spLocks noChangeArrowheads="1"/>
          </p:cNvSpPr>
          <p:nvPr/>
        </p:nvSpPr>
        <p:spPr bwMode="auto">
          <a:xfrm>
            <a:off x="6618287" y="2490788"/>
            <a:ext cx="342900" cy="53975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he-IL" altLang="he-IL">
              <a:ea typeface="MS PGothic" pitchFamily="34" charset="-128"/>
            </a:endParaRPr>
          </a:p>
        </p:txBody>
      </p:sp>
      <p:sp>
        <p:nvSpPr>
          <p:cNvPr id="41024" name="Oval 377"/>
          <p:cNvSpPr>
            <a:spLocks noChangeArrowheads="1"/>
          </p:cNvSpPr>
          <p:nvPr/>
        </p:nvSpPr>
        <p:spPr bwMode="auto">
          <a:xfrm>
            <a:off x="6615112" y="2427288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21" name="Group 378"/>
          <p:cNvGrpSpPr>
            <a:grpSpLocks/>
          </p:cNvGrpSpPr>
          <p:nvPr/>
        </p:nvGrpSpPr>
        <p:grpSpPr bwMode="auto">
          <a:xfrm>
            <a:off x="6699250" y="2449513"/>
            <a:ext cx="171450" cy="60325"/>
            <a:chOff x="2848" y="848"/>
            <a:chExt cx="140" cy="98"/>
          </a:xfrm>
        </p:grpSpPr>
        <p:sp>
          <p:nvSpPr>
            <p:cNvPr id="41238" name="Line 37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39" name="Line 38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40" name="Line 38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22" name="Group 382"/>
          <p:cNvGrpSpPr>
            <a:grpSpLocks/>
          </p:cNvGrpSpPr>
          <p:nvPr/>
        </p:nvGrpSpPr>
        <p:grpSpPr bwMode="auto">
          <a:xfrm flipV="1">
            <a:off x="6699250" y="2449513"/>
            <a:ext cx="171450" cy="58737"/>
            <a:chOff x="2848" y="848"/>
            <a:chExt cx="140" cy="98"/>
          </a:xfrm>
        </p:grpSpPr>
        <p:sp>
          <p:nvSpPr>
            <p:cNvPr id="41235" name="Line 38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36" name="Line 38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37" name="Line 38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1027" name="Oval 387"/>
          <p:cNvSpPr>
            <a:spLocks noChangeArrowheads="1"/>
          </p:cNvSpPr>
          <p:nvPr/>
        </p:nvSpPr>
        <p:spPr bwMode="auto">
          <a:xfrm>
            <a:off x="6311900" y="3648075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1028" name="Line 388"/>
          <p:cNvSpPr>
            <a:spLocks noChangeShapeType="1"/>
          </p:cNvSpPr>
          <p:nvPr/>
        </p:nvSpPr>
        <p:spPr bwMode="auto">
          <a:xfrm>
            <a:off x="6311900" y="364013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1029" name="Line 389"/>
          <p:cNvSpPr>
            <a:spLocks noChangeShapeType="1"/>
          </p:cNvSpPr>
          <p:nvPr/>
        </p:nvSpPr>
        <p:spPr bwMode="auto">
          <a:xfrm>
            <a:off x="6657975" y="364013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1030" name="Rectangle 390"/>
          <p:cNvSpPr>
            <a:spLocks noChangeArrowheads="1"/>
          </p:cNvSpPr>
          <p:nvPr/>
        </p:nvSpPr>
        <p:spPr bwMode="auto">
          <a:xfrm>
            <a:off x="6311900" y="3640138"/>
            <a:ext cx="342900" cy="53975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he-IL" altLang="he-IL">
              <a:ea typeface="MS PGothic" pitchFamily="34" charset="-128"/>
            </a:endParaRPr>
          </a:p>
        </p:txBody>
      </p:sp>
      <p:sp>
        <p:nvSpPr>
          <p:cNvPr id="41031" name="Oval 391"/>
          <p:cNvSpPr>
            <a:spLocks noChangeArrowheads="1"/>
          </p:cNvSpPr>
          <p:nvPr/>
        </p:nvSpPr>
        <p:spPr bwMode="auto">
          <a:xfrm>
            <a:off x="6308725" y="3576638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23" name="Group 392"/>
          <p:cNvGrpSpPr>
            <a:grpSpLocks/>
          </p:cNvGrpSpPr>
          <p:nvPr/>
        </p:nvGrpSpPr>
        <p:grpSpPr bwMode="auto">
          <a:xfrm>
            <a:off x="6392862" y="3598863"/>
            <a:ext cx="171450" cy="60325"/>
            <a:chOff x="2848" y="848"/>
            <a:chExt cx="140" cy="98"/>
          </a:xfrm>
        </p:grpSpPr>
        <p:sp>
          <p:nvSpPr>
            <p:cNvPr id="41232" name="Line 39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33" name="Line 39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34" name="Line 39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24" name="Group 396"/>
          <p:cNvGrpSpPr>
            <a:grpSpLocks/>
          </p:cNvGrpSpPr>
          <p:nvPr/>
        </p:nvGrpSpPr>
        <p:grpSpPr bwMode="auto">
          <a:xfrm flipV="1">
            <a:off x="6392862" y="3598863"/>
            <a:ext cx="171450" cy="58737"/>
            <a:chOff x="2848" y="848"/>
            <a:chExt cx="140" cy="98"/>
          </a:xfrm>
        </p:grpSpPr>
        <p:sp>
          <p:nvSpPr>
            <p:cNvPr id="41229" name="Line 39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30" name="Line 39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31" name="Line 39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1034" name="Line 400"/>
          <p:cNvSpPr>
            <a:spLocks noChangeShapeType="1"/>
          </p:cNvSpPr>
          <p:nvPr/>
        </p:nvSpPr>
        <p:spPr bwMode="auto">
          <a:xfrm flipV="1">
            <a:off x="7510462" y="4005263"/>
            <a:ext cx="227013" cy="4365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35" name="Line 401"/>
          <p:cNvSpPr>
            <a:spLocks noChangeShapeType="1"/>
          </p:cNvSpPr>
          <p:nvPr/>
        </p:nvSpPr>
        <p:spPr bwMode="auto">
          <a:xfrm>
            <a:off x="7634287" y="3743325"/>
            <a:ext cx="163513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36" name="Line 402"/>
          <p:cNvSpPr>
            <a:spLocks noChangeShapeType="1"/>
          </p:cNvSpPr>
          <p:nvPr/>
        </p:nvSpPr>
        <p:spPr bwMode="auto">
          <a:xfrm>
            <a:off x="7731125" y="3663950"/>
            <a:ext cx="279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37" name="Line 403"/>
          <p:cNvSpPr>
            <a:spLocks noChangeShapeType="1"/>
          </p:cNvSpPr>
          <p:nvPr/>
        </p:nvSpPr>
        <p:spPr bwMode="auto">
          <a:xfrm flipV="1">
            <a:off x="7967662" y="3749675"/>
            <a:ext cx="134938" cy="1047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38" name="Line 404"/>
          <p:cNvSpPr>
            <a:spLocks noChangeShapeType="1"/>
          </p:cNvSpPr>
          <p:nvPr/>
        </p:nvSpPr>
        <p:spPr bwMode="auto">
          <a:xfrm>
            <a:off x="6665912" y="3670300"/>
            <a:ext cx="6794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39" name="Line 427"/>
          <p:cNvSpPr>
            <a:spLocks noChangeShapeType="1"/>
          </p:cNvSpPr>
          <p:nvPr/>
        </p:nvSpPr>
        <p:spPr bwMode="auto">
          <a:xfrm>
            <a:off x="6961187" y="2517775"/>
            <a:ext cx="509588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40" name="Line 428"/>
          <p:cNvSpPr>
            <a:spLocks noChangeShapeType="1"/>
          </p:cNvSpPr>
          <p:nvPr/>
        </p:nvSpPr>
        <p:spPr bwMode="auto">
          <a:xfrm>
            <a:off x="6527800" y="2346325"/>
            <a:ext cx="152400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41" name="Freeform 429"/>
          <p:cNvSpPr>
            <a:spLocks/>
          </p:cNvSpPr>
          <p:nvPr/>
        </p:nvSpPr>
        <p:spPr bwMode="auto">
          <a:xfrm>
            <a:off x="5848350" y="4352925"/>
            <a:ext cx="2979737" cy="1455738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42" name="Line 430"/>
          <p:cNvSpPr>
            <a:spLocks noChangeShapeType="1"/>
          </p:cNvSpPr>
          <p:nvPr/>
        </p:nvSpPr>
        <p:spPr bwMode="auto">
          <a:xfrm rot="-5400000">
            <a:off x="8083549" y="5089526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1043" name="Line 440"/>
          <p:cNvSpPr>
            <a:spLocks noChangeShapeType="1"/>
          </p:cNvSpPr>
          <p:nvPr/>
        </p:nvSpPr>
        <p:spPr bwMode="auto">
          <a:xfrm rot="5400000" flipV="1">
            <a:off x="8229600" y="537051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1044" name="Line 441"/>
          <p:cNvSpPr>
            <a:spLocks noChangeShapeType="1"/>
          </p:cNvSpPr>
          <p:nvPr/>
        </p:nvSpPr>
        <p:spPr bwMode="auto">
          <a:xfrm rot="-5400000">
            <a:off x="8415337" y="5046663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grpSp>
        <p:nvGrpSpPr>
          <p:cNvPr id="25" name="Group 545"/>
          <p:cNvGrpSpPr>
            <a:grpSpLocks/>
          </p:cNvGrpSpPr>
          <p:nvPr/>
        </p:nvGrpSpPr>
        <p:grpSpPr bwMode="auto">
          <a:xfrm>
            <a:off x="7994650" y="4756150"/>
            <a:ext cx="501650" cy="234950"/>
            <a:chOff x="4701" y="2996"/>
            <a:chExt cx="316" cy="148"/>
          </a:xfrm>
        </p:grpSpPr>
        <p:sp>
          <p:nvSpPr>
            <p:cNvPr id="41216" name="Oval 443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1217" name="Line 444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18" name="Line 445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19" name="Rectangle 446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1220" name="Oval 447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26" name="Group 448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41226" name="Line 44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227" name="Line 45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228" name="Line 45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pSp>
          <p:nvGrpSpPr>
            <p:cNvPr id="27" name="Group 452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41223" name="Line 4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224" name="Line 4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225" name="Line 4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</p:grpSp>
      <p:grpSp>
        <p:nvGrpSpPr>
          <p:cNvPr id="28" name="Group 456"/>
          <p:cNvGrpSpPr>
            <a:grpSpLocks/>
          </p:cNvGrpSpPr>
          <p:nvPr/>
        </p:nvGrpSpPr>
        <p:grpSpPr bwMode="auto">
          <a:xfrm>
            <a:off x="7178675" y="4479925"/>
            <a:ext cx="501650" cy="234950"/>
            <a:chOff x="3600" y="219"/>
            <a:chExt cx="360" cy="175"/>
          </a:xfrm>
        </p:grpSpPr>
        <p:sp>
          <p:nvSpPr>
            <p:cNvPr id="41203" name="Oval 45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1204" name="Line 45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05" name="Line 45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206" name="Rectangle 46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1207" name="Oval 46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29" name="Group 46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213" name="Line 46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214" name="Line 46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215" name="Line 46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pSp>
          <p:nvGrpSpPr>
            <p:cNvPr id="30" name="Group 46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1210" name="Line 46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211" name="Line 46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212" name="Line 46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</p:grpSp>
      <p:grpSp>
        <p:nvGrpSpPr>
          <p:cNvPr id="31" name="Group 470"/>
          <p:cNvGrpSpPr>
            <a:grpSpLocks/>
          </p:cNvGrpSpPr>
          <p:nvPr/>
        </p:nvGrpSpPr>
        <p:grpSpPr bwMode="auto">
          <a:xfrm>
            <a:off x="6513512" y="4784725"/>
            <a:ext cx="501650" cy="234950"/>
            <a:chOff x="3600" y="219"/>
            <a:chExt cx="360" cy="175"/>
          </a:xfrm>
        </p:grpSpPr>
        <p:sp>
          <p:nvSpPr>
            <p:cNvPr id="41190" name="Oval 47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1191" name="Line 47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192" name="Line 47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193" name="Rectangle 47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1194" name="Oval 47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41221" name="Group 47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1200" name="Line 47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201" name="Line 47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202" name="Line 47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pSp>
          <p:nvGrpSpPr>
            <p:cNvPr id="41222" name="Group 48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1197" name="Line 48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198" name="Line 48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199" name="Line 48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</p:grpSp>
      <p:sp>
        <p:nvSpPr>
          <p:cNvPr id="41048" name="Line 484"/>
          <p:cNvSpPr>
            <a:spLocks noChangeShapeType="1"/>
          </p:cNvSpPr>
          <p:nvPr/>
        </p:nvSpPr>
        <p:spPr bwMode="auto">
          <a:xfrm>
            <a:off x="7627937" y="4691063"/>
            <a:ext cx="358775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49" name="Line 485"/>
          <p:cNvSpPr>
            <a:spLocks noChangeShapeType="1"/>
          </p:cNvSpPr>
          <p:nvPr/>
        </p:nvSpPr>
        <p:spPr bwMode="auto">
          <a:xfrm flipV="1">
            <a:off x="6975475" y="4703763"/>
            <a:ext cx="277812" cy="1095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50" name="Line 486"/>
          <p:cNvSpPr>
            <a:spLocks noChangeShapeType="1"/>
          </p:cNvSpPr>
          <p:nvPr/>
        </p:nvSpPr>
        <p:spPr bwMode="auto">
          <a:xfrm flipV="1">
            <a:off x="7018337" y="4906963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51" name="Line 487"/>
          <p:cNvSpPr>
            <a:spLocks noChangeShapeType="1"/>
          </p:cNvSpPr>
          <p:nvPr/>
        </p:nvSpPr>
        <p:spPr bwMode="auto">
          <a:xfrm flipH="1">
            <a:off x="6313487" y="4652963"/>
            <a:ext cx="254000" cy="4699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52" name="Line 488"/>
          <p:cNvSpPr>
            <a:spLocks noChangeShapeType="1"/>
          </p:cNvSpPr>
          <p:nvPr/>
        </p:nvSpPr>
        <p:spPr bwMode="auto">
          <a:xfrm>
            <a:off x="6338887" y="4703763"/>
            <a:ext cx="1968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53" name="Line 489"/>
          <p:cNvSpPr>
            <a:spLocks noChangeShapeType="1"/>
          </p:cNvSpPr>
          <p:nvPr/>
        </p:nvSpPr>
        <p:spPr bwMode="auto">
          <a:xfrm>
            <a:off x="6199187" y="5040313"/>
            <a:ext cx="15398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54" name="Line 490"/>
          <p:cNvSpPr>
            <a:spLocks noChangeShapeType="1"/>
          </p:cNvSpPr>
          <p:nvPr/>
        </p:nvSpPr>
        <p:spPr bwMode="auto">
          <a:xfrm>
            <a:off x="6451600" y="5119688"/>
            <a:ext cx="490537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55" name="Line 491"/>
          <p:cNvSpPr>
            <a:spLocks noChangeShapeType="1"/>
          </p:cNvSpPr>
          <p:nvPr/>
        </p:nvSpPr>
        <p:spPr bwMode="auto">
          <a:xfrm flipH="1">
            <a:off x="6691312" y="5027613"/>
            <a:ext cx="53975" cy="857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56" name="Line 492"/>
          <p:cNvSpPr>
            <a:spLocks noChangeShapeType="1"/>
          </p:cNvSpPr>
          <p:nvPr/>
        </p:nvSpPr>
        <p:spPr bwMode="auto">
          <a:xfrm>
            <a:off x="6503987" y="5116513"/>
            <a:ext cx="1588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57" name="Line 493"/>
          <p:cNvSpPr>
            <a:spLocks noChangeShapeType="1"/>
          </p:cNvSpPr>
          <p:nvPr/>
        </p:nvSpPr>
        <p:spPr bwMode="auto">
          <a:xfrm flipH="1" flipV="1">
            <a:off x="6900862" y="5124450"/>
            <a:ext cx="0" cy="76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58" name="Line 522"/>
          <p:cNvSpPr>
            <a:spLocks noChangeShapeType="1"/>
          </p:cNvSpPr>
          <p:nvPr/>
        </p:nvSpPr>
        <p:spPr bwMode="auto">
          <a:xfrm>
            <a:off x="6981825" y="4983163"/>
            <a:ext cx="503237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59" name="Line 523"/>
          <p:cNvSpPr>
            <a:spLocks noChangeShapeType="1"/>
          </p:cNvSpPr>
          <p:nvPr/>
        </p:nvSpPr>
        <p:spPr bwMode="auto">
          <a:xfrm>
            <a:off x="6430962" y="4918075"/>
            <a:ext cx="8096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41298" name="Group 596"/>
          <p:cNvGrpSpPr>
            <a:grpSpLocks/>
          </p:cNvGrpSpPr>
          <p:nvPr/>
        </p:nvGrpSpPr>
        <p:grpSpPr bwMode="auto">
          <a:xfrm>
            <a:off x="5616575" y="1677988"/>
            <a:ext cx="3021012" cy="3981450"/>
            <a:chOff x="-1203" y="1352"/>
            <a:chExt cx="1903" cy="2508"/>
          </a:xfrm>
        </p:grpSpPr>
        <p:grpSp>
          <p:nvGrpSpPr>
            <p:cNvPr id="41299" name="Group 266"/>
            <p:cNvGrpSpPr>
              <a:grpSpLocks/>
            </p:cNvGrpSpPr>
            <p:nvPr/>
          </p:nvGrpSpPr>
          <p:grpSpPr bwMode="auto">
            <a:xfrm>
              <a:off x="-1203" y="1647"/>
              <a:ext cx="436" cy="114"/>
              <a:chOff x="3072" y="739"/>
              <a:chExt cx="652" cy="146"/>
            </a:xfrm>
          </p:grpSpPr>
          <p:pic>
            <p:nvPicPr>
              <p:cNvPr id="41187" name="Picture 267" descr="lgv_fqmg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3237" y="739"/>
                <a:ext cx="487" cy="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188" name="Line 268"/>
              <p:cNvSpPr>
                <a:spLocks noChangeShapeType="1"/>
              </p:cNvSpPr>
              <p:nvPr/>
            </p:nvSpPr>
            <p:spPr bwMode="auto">
              <a:xfrm flipH="1">
                <a:off x="3104" y="784"/>
                <a:ext cx="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1189" name="Line 269"/>
              <p:cNvSpPr>
                <a:spLocks noChangeShapeType="1"/>
              </p:cNvSpPr>
              <p:nvPr/>
            </p:nvSpPr>
            <p:spPr bwMode="auto">
              <a:xfrm flipH="1">
                <a:off x="3072" y="76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pic>
          <p:nvPicPr>
            <p:cNvPr id="41151" name="Picture 270" descr="imgyjavg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-1027" y="1466"/>
              <a:ext cx="232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1300" name="Group 271"/>
            <p:cNvGrpSpPr>
              <a:grpSpLocks/>
            </p:cNvGrpSpPr>
            <p:nvPr/>
          </p:nvGrpSpPr>
          <p:grpSpPr bwMode="auto">
            <a:xfrm>
              <a:off x="-546" y="1352"/>
              <a:ext cx="256" cy="269"/>
              <a:chOff x="2870" y="1518"/>
              <a:chExt cx="292" cy="320"/>
            </a:xfrm>
          </p:grpSpPr>
          <p:graphicFrame>
            <p:nvGraphicFramePr>
              <p:cNvPr id="41185" name="Object 272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11" name="Clip" r:id="rId6" imgW="826829" imgH="840406" progId="">
                      <p:embed/>
                    </p:oleObj>
                  </mc:Choice>
                  <mc:Fallback>
                    <p:oleObj name="Clip" r:id="rId6" imgW="826829" imgH="840406" progId="">
                      <p:embed/>
                      <p:pic>
                        <p:nvPicPr>
                          <p:cNvPr id="0" name="Object 27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186" name="Object 273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12" name="Clip" r:id="rId8" imgW="1268295" imgH="1199426" progId="">
                      <p:embed/>
                    </p:oleObj>
                  </mc:Choice>
                  <mc:Fallback>
                    <p:oleObj name="Clip" r:id="rId8" imgW="1268295" imgH="1199426" progId="">
                      <p:embed/>
                      <p:pic>
                        <p:nvPicPr>
                          <p:cNvPr id="0" name="Object 27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315" name="Group 405"/>
            <p:cNvGrpSpPr>
              <a:grpSpLocks/>
            </p:cNvGrpSpPr>
            <p:nvPr/>
          </p:nvGrpSpPr>
          <p:grpSpPr bwMode="auto">
            <a:xfrm>
              <a:off x="-1002" y="2262"/>
              <a:ext cx="209" cy="224"/>
              <a:chOff x="2870" y="1518"/>
              <a:chExt cx="292" cy="320"/>
            </a:xfrm>
          </p:grpSpPr>
          <p:graphicFrame>
            <p:nvGraphicFramePr>
              <p:cNvPr id="41183" name="Object 406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13" name="Clip" r:id="rId10" imgW="826829" imgH="840406" progId="">
                      <p:embed/>
                    </p:oleObj>
                  </mc:Choice>
                  <mc:Fallback>
                    <p:oleObj name="Clip" r:id="rId10" imgW="826829" imgH="840406" progId="">
                      <p:embed/>
                      <p:pic>
                        <p:nvPicPr>
                          <p:cNvPr id="0" name="Object 40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184" name="Object 407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14" name="Clip" r:id="rId12" imgW="1268295" imgH="1199426" progId="">
                      <p:embed/>
                    </p:oleObj>
                  </mc:Choice>
                  <mc:Fallback>
                    <p:oleObj name="Clip" r:id="rId12" imgW="1268295" imgH="1199426" progId="">
                      <p:embed/>
                      <p:pic>
                        <p:nvPicPr>
                          <p:cNvPr id="0" name="Object 40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1154" name="Object 426"/>
            <p:cNvGraphicFramePr>
              <a:graphicFrameLocks noChangeAspect="1"/>
            </p:cNvGraphicFramePr>
            <p:nvPr/>
          </p:nvGraphicFramePr>
          <p:xfrm>
            <a:off x="-732" y="2289"/>
            <a:ext cx="20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15" name="Clip" r:id="rId14" imgW="1307263" imgH="1084139" progId="">
                    <p:embed/>
                  </p:oleObj>
                </mc:Choice>
                <mc:Fallback>
                  <p:oleObj name="Clip" r:id="rId14" imgW="1307263" imgH="1084139" progId="">
                    <p:embed/>
                    <p:pic>
                      <p:nvPicPr>
                        <p:cNvPr id="0" name="Object 4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732" y="2289"/>
                          <a:ext cx="207" cy="1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1316" name="Group 431"/>
            <p:cNvGrpSpPr>
              <a:grpSpLocks/>
            </p:cNvGrpSpPr>
            <p:nvPr/>
          </p:nvGrpSpPr>
          <p:grpSpPr bwMode="auto">
            <a:xfrm>
              <a:off x="310" y="3575"/>
              <a:ext cx="125" cy="230"/>
              <a:chOff x="4180" y="783"/>
              <a:chExt cx="150" cy="307"/>
            </a:xfrm>
          </p:grpSpPr>
          <p:sp>
            <p:nvSpPr>
              <p:cNvPr id="41175" name="AutoShape 432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1176" name="Rectangle 433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1177" name="Rectangle 434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1178" name="AutoShape 435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1179" name="Line 436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180" name="Line 437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181" name="Rectangle 438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1182" name="Rectangle 439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graphicFrame>
          <p:nvGraphicFramePr>
            <p:cNvPr id="41156" name="Object 494"/>
            <p:cNvGraphicFramePr>
              <a:graphicFrameLocks noChangeAspect="1"/>
            </p:cNvGraphicFramePr>
            <p:nvPr/>
          </p:nvGraphicFramePr>
          <p:xfrm>
            <a:off x="-975" y="3384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16" name="Clip" r:id="rId16" imgW="1307263" imgH="1084139" progId="">
                    <p:embed/>
                  </p:oleObj>
                </mc:Choice>
                <mc:Fallback>
                  <p:oleObj name="Clip" r:id="rId16" imgW="1307263" imgH="1084139" progId="">
                    <p:embed/>
                    <p:pic>
                      <p:nvPicPr>
                        <p:cNvPr id="0" name="Object 4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975" y="3384"/>
                          <a:ext cx="216" cy="1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57" name="Object 495"/>
            <p:cNvGraphicFramePr>
              <a:graphicFrameLocks noChangeAspect="1"/>
            </p:cNvGraphicFramePr>
            <p:nvPr/>
          </p:nvGraphicFramePr>
          <p:xfrm>
            <a:off x="-871" y="3184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17" name="Clip" r:id="rId18" imgW="1307263" imgH="1084139" progId="">
                    <p:embed/>
                  </p:oleObj>
                </mc:Choice>
                <mc:Fallback>
                  <p:oleObj name="Clip" r:id="rId18" imgW="1307263" imgH="1084139" progId="">
                    <p:embed/>
                    <p:pic>
                      <p:nvPicPr>
                        <p:cNvPr id="0" name="Object 4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871" y="3184"/>
                          <a:ext cx="216" cy="1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58" name="Object 496"/>
            <p:cNvGraphicFramePr>
              <a:graphicFrameLocks noChangeAspect="1"/>
            </p:cNvGraphicFramePr>
            <p:nvPr/>
          </p:nvGraphicFramePr>
          <p:xfrm>
            <a:off x="-703" y="3544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18" name="Clip" r:id="rId19" imgW="1307263" imgH="1084139" progId="">
                    <p:embed/>
                  </p:oleObj>
                </mc:Choice>
                <mc:Fallback>
                  <p:oleObj name="Clip" r:id="rId19" imgW="1307263" imgH="1084139" progId="">
                    <p:embed/>
                    <p:pic>
                      <p:nvPicPr>
                        <p:cNvPr id="0" name="Object 4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703" y="3544"/>
                          <a:ext cx="216" cy="1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59" name="Object 497"/>
            <p:cNvGraphicFramePr>
              <a:graphicFrameLocks noChangeAspect="1"/>
            </p:cNvGraphicFramePr>
            <p:nvPr/>
          </p:nvGraphicFramePr>
          <p:xfrm>
            <a:off x="-489" y="3546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19" name="Clip" r:id="rId20" imgW="1307263" imgH="1084139" progId="">
                    <p:embed/>
                  </p:oleObj>
                </mc:Choice>
                <mc:Fallback>
                  <p:oleObj name="Clip" r:id="rId20" imgW="1307263" imgH="1084139" progId="">
                    <p:embed/>
                    <p:pic>
                      <p:nvPicPr>
                        <p:cNvPr id="0" name="Object 4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89" y="3546"/>
                          <a:ext cx="216" cy="1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1317" name="Group 498"/>
            <p:cNvGrpSpPr>
              <a:grpSpLocks/>
            </p:cNvGrpSpPr>
            <p:nvPr/>
          </p:nvGrpSpPr>
          <p:grpSpPr bwMode="auto">
            <a:xfrm>
              <a:off x="83" y="3625"/>
              <a:ext cx="172" cy="215"/>
              <a:chOff x="2870" y="1518"/>
              <a:chExt cx="292" cy="320"/>
            </a:xfrm>
          </p:grpSpPr>
          <p:graphicFrame>
            <p:nvGraphicFramePr>
              <p:cNvPr id="41173" name="Object 499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20" name="Clip" r:id="rId21" imgW="826829" imgH="840406" progId="">
                      <p:embed/>
                    </p:oleObj>
                  </mc:Choice>
                  <mc:Fallback>
                    <p:oleObj name="Clip" r:id="rId21" imgW="826829" imgH="840406" progId="">
                      <p:embed/>
                      <p:pic>
                        <p:nvPicPr>
                          <p:cNvPr id="0" name="Object 49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174" name="Object 500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21" name="Clip" r:id="rId22" imgW="1268295" imgH="1199426" progId="">
                      <p:embed/>
                    </p:oleObj>
                  </mc:Choice>
                  <mc:Fallback>
                    <p:oleObj name="Clip" r:id="rId22" imgW="1268295" imgH="1199426" progId="">
                      <p:embed/>
                      <p:pic>
                        <p:nvPicPr>
                          <p:cNvPr id="0" name="Object 50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318" name="Group 501"/>
            <p:cNvGrpSpPr>
              <a:grpSpLocks/>
            </p:cNvGrpSpPr>
            <p:nvPr/>
          </p:nvGrpSpPr>
          <p:grpSpPr bwMode="auto">
            <a:xfrm>
              <a:off x="-201" y="3657"/>
              <a:ext cx="220" cy="203"/>
              <a:chOff x="2870" y="1518"/>
              <a:chExt cx="292" cy="320"/>
            </a:xfrm>
          </p:grpSpPr>
          <p:graphicFrame>
            <p:nvGraphicFramePr>
              <p:cNvPr id="41171" name="Object 502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22" name="Clip" r:id="rId23" imgW="826829" imgH="840406" progId="">
                      <p:embed/>
                    </p:oleObj>
                  </mc:Choice>
                  <mc:Fallback>
                    <p:oleObj name="Clip" r:id="rId23" imgW="826829" imgH="840406" progId="">
                      <p:embed/>
                      <p:pic>
                        <p:nvPicPr>
                          <p:cNvPr id="0" name="Object 50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172" name="Object 503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23" name="Clip" r:id="rId24" imgW="1268295" imgH="1199426" progId="">
                      <p:embed/>
                    </p:oleObj>
                  </mc:Choice>
                  <mc:Fallback>
                    <p:oleObj name="Clip" r:id="rId24" imgW="1268295" imgH="1199426" progId="">
                      <p:embed/>
                      <p:pic>
                        <p:nvPicPr>
                          <p:cNvPr id="0" name="Object 50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319" name="Group 524"/>
            <p:cNvGrpSpPr>
              <a:grpSpLocks/>
            </p:cNvGrpSpPr>
            <p:nvPr/>
          </p:nvGrpSpPr>
          <p:grpSpPr bwMode="auto">
            <a:xfrm>
              <a:off x="569" y="3419"/>
              <a:ext cx="131" cy="258"/>
              <a:chOff x="4180" y="783"/>
              <a:chExt cx="150" cy="307"/>
            </a:xfrm>
          </p:grpSpPr>
          <p:sp>
            <p:nvSpPr>
              <p:cNvPr id="41163" name="AutoShape 525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1164" name="Rectangle 526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1165" name="Rectangle 527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1166" name="AutoShape 528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1167" name="Line 529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168" name="Line 530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169" name="Rectangle 531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1170" name="Rectangle 532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</p:grpSp>
      <p:sp>
        <p:nvSpPr>
          <p:cNvPr id="41061" name="Line 533"/>
          <p:cNvSpPr>
            <a:spLocks noChangeShapeType="1"/>
          </p:cNvSpPr>
          <p:nvPr/>
        </p:nvSpPr>
        <p:spPr bwMode="auto">
          <a:xfrm flipH="1">
            <a:off x="6519862" y="3440113"/>
            <a:ext cx="3175" cy="1444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62" name="Line 534"/>
          <p:cNvSpPr>
            <a:spLocks noChangeShapeType="1"/>
          </p:cNvSpPr>
          <p:nvPr/>
        </p:nvSpPr>
        <p:spPr bwMode="auto">
          <a:xfrm flipV="1">
            <a:off x="7816850" y="2422525"/>
            <a:ext cx="123825" cy="873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63" name="Line 535"/>
          <p:cNvSpPr>
            <a:spLocks noChangeShapeType="1"/>
          </p:cNvSpPr>
          <p:nvPr/>
        </p:nvSpPr>
        <p:spPr bwMode="auto">
          <a:xfrm>
            <a:off x="7643812" y="2595563"/>
            <a:ext cx="0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64" name="Line 536"/>
          <p:cNvSpPr>
            <a:spLocks noChangeShapeType="1"/>
          </p:cNvSpPr>
          <p:nvPr/>
        </p:nvSpPr>
        <p:spPr bwMode="auto">
          <a:xfrm flipV="1">
            <a:off x="7827962" y="2492375"/>
            <a:ext cx="263525" cy="2889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65" name="Line 537"/>
          <p:cNvSpPr>
            <a:spLocks noChangeShapeType="1"/>
          </p:cNvSpPr>
          <p:nvPr/>
        </p:nvSpPr>
        <p:spPr bwMode="auto">
          <a:xfrm>
            <a:off x="8180387" y="2490788"/>
            <a:ext cx="0" cy="196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66" name="Line 538"/>
          <p:cNvSpPr>
            <a:spLocks noChangeShapeType="1"/>
          </p:cNvSpPr>
          <p:nvPr/>
        </p:nvSpPr>
        <p:spPr bwMode="auto">
          <a:xfrm>
            <a:off x="7834312" y="2797175"/>
            <a:ext cx="18891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67" name="Line 539"/>
          <p:cNvSpPr>
            <a:spLocks noChangeShapeType="1"/>
          </p:cNvSpPr>
          <p:nvPr/>
        </p:nvSpPr>
        <p:spPr bwMode="auto">
          <a:xfrm flipV="1">
            <a:off x="6129337" y="3663950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68" name="Line 540"/>
          <p:cNvSpPr>
            <a:spLocks noChangeShapeType="1"/>
          </p:cNvSpPr>
          <p:nvPr/>
        </p:nvSpPr>
        <p:spPr bwMode="auto">
          <a:xfrm flipV="1">
            <a:off x="8248650" y="2190750"/>
            <a:ext cx="238125" cy="1682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69" name="Line 541"/>
          <p:cNvSpPr>
            <a:spLocks noChangeShapeType="1"/>
          </p:cNvSpPr>
          <p:nvPr/>
        </p:nvSpPr>
        <p:spPr bwMode="auto">
          <a:xfrm>
            <a:off x="8388350" y="2787650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70" name="Line 542"/>
          <p:cNvSpPr>
            <a:spLocks noChangeShapeType="1"/>
          </p:cNvSpPr>
          <p:nvPr/>
        </p:nvSpPr>
        <p:spPr bwMode="auto">
          <a:xfrm flipH="1">
            <a:off x="7534275" y="2863850"/>
            <a:ext cx="98425" cy="704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071" name="Line 543"/>
          <p:cNvSpPr>
            <a:spLocks noChangeShapeType="1"/>
          </p:cNvSpPr>
          <p:nvPr/>
        </p:nvSpPr>
        <p:spPr bwMode="auto">
          <a:xfrm flipH="1">
            <a:off x="8124825" y="2863850"/>
            <a:ext cx="111125" cy="7270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41320" name="Group 546"/>
          <p:cNvGrpSpPr>
            <a:grpSpLocks/>
          </p:cNvGrpSpPr>
          <p:nvPr/>
        </p:nvGrpSpPr>
        <p:grpSpPr bwMode="auto">
          <a:xfrm>
            <a:off x="7177087" y="4481513"/>
            <a:ext cx="501650" cy="234950"/>
            <a:chOff x="4701" y="2996"/>
            <a:chExt cx="316" cy="148"/>
          </a:xfrm>
        </p:grpSpPr>
        <p:sp>
          <p:nvSpPr>
            <p:cNvPr id="41137" name="Oval 547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1138" name="Line 548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139" name="Line 549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140" name="Rectangle 550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1141" name="Oval 551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41321" name="Group 552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41147" name="Line 5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148" name="Line 5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149" name="Line 5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pSp>
          <p:nvGrpSpPr>
            <p:cNvPr id="41322" name="Group 556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41144" name="Line 5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145" name="Line 5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146" name="Line 5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</p:grpSp>
      <p:grpSp>
        <p:nvGrpSpPr>
          <p:cNvPr id="41323" name="Group 560"/>
          <p:cNvGrpSpPr>
            <a:grpSpLocks/>
          </p:cNvGrpSpPr>
          <p:nvPr/>
        </p:nvGrpSpPr>
        <p:grpSpPr bwMode="auto">
          <a:xfrm>
            <a:off x="6511925" y="4783138"/>
            <a:ext cx="501650" cy="234950"/>
            <a:chOff x="4701" y="2996"/>
            <a:chExt cx="316" cy="148"/>
          </a:xfrm>
        </p:grpSpPr>
        <p:sp>
          <p:nvSpPr>
            <p:cNvPr id="41124" name="Oval 561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1125" name="Line 562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126" name="Line 563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1127" name="Rectangle 564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1128" name="Oval 565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41324" name="Group 566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41134" name="Line 56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135" name="Line 56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136" name="Line 56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pSp>
          <p:nvGrpSpPr>
            <p:cNvPr id="41325" name="Group 570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41131" name="Line 57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132" name="Line 57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1133" name="Line 57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</p:grpSp>
      <p:grpSp>
        <p:nvGrpSpPr>
          <p:cNvPr id="41326" name="Group 576"/>
          <p:cNvGrpSpPr>
            <a:grpSpLocks/>
          </p:cNvGrpSpPr>
          <p:nvPr/>
        </p:nvGrpSpPr>
        <p:grpSpPr bwMode="auto">
          <a:xfrm>
            <a:off x="7342187" y="4968875"/>
            <a:ext cx="290513" cy="404813"/>
            <a:chOff x="4290" y="3130"/>
            <a:chExt cx="183" cy="255"/>
          </a:xfrm>
        </p:grpSpPr>
        <p:pic>
          <p:nvPicPr>
            <p:cNvPr id="41106" name="Picture 505" descr="31u_bnrz[1]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4343" y="3211"/>
              <a:ext cx="121" cy="174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41107" name="Freeform 506"/>
            <p:cNvSpPr>
              <a:spLocks/>
            </p:cNvSpPr>
            <p:nvPr/>
          </p:nvSpPr>
          <p:spPr bwMode="auto">
            <a:xfrm>
              <a:off x="4339" y="3143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0 h 232"/>
                <a:gd name="T12" fmla="*/ 0 w 199"/>
                <a:gd name="T13" fmla="*/ 0 h 232"/>
                <a:gd name="T14" fmla="*/ 0 w 199"/>
                <a:gd name="T15" fmla="*/ 0 h 232"/>
                <a:gd name="T16" fmla="*/ 0 w 199"/>
                <a:gd name="T17" fmla="*/ 0 h 232"/>
                <a:gd name="T18" fmla="*/ 0 w 199"/>
                <a:gd name="T19" fmla="*/ 0 h 232"/>
                <a:gd name="T20" fmla="*/ 0 w 199"/>
                <a:gd name="T21" fmla="*/ 0 h 232"/>
                <a:gd name="T22" fmla="*/ 0 w 199"/>
                <a:gd name="T23" fmla="*/ 0 h 232"/>
                <a:gd name="T24" fmla="*/ 0 w 199"/>
                <a:gd name="T25" fmla="*/ 0 h 232"/>
                <a:gd name="T26" fmla="*/ 0 w 199"/>
                <a:gd name="T27" fmla="*/ 0 h 232"/>
                <a:gd name="T28" fmla="*/ 0 w 199"/>
                <a:gd name="T29" fmla="*/ 0 h 232"/>
                <a:gd name="T30" fmla="*/ 0 w 199"/>
                <a:gd name="T31" fmla="*/ 0 h 232"/>
                <a:gd name="T32" fmla="*/ 0 w 199"/>
                <a:gd name="T33" fmla="*/ 0 h 232"/>
                <a:gd name="T34" fmla="*/ 0 w 199"/>
                <a:gd name="T35" fmla="*/ 0 h 232"/>
                <a:gd name="T36" fmla="*/ 0 w 199"/>
                <a:gd name="T37" fmla="*/ 0 h 232"/>
                <a:gd name="T38" fmla="*/ 0 w 199"/>
                <a:gd name="T39" fmla="*/ 0 h 232"/>
                <a:gd name="T40" fmla="*/ 0 w 199"/>
                <a:gd name="T41" fmla="*/ 0 h 232"/>
                <a:gd name="T42" fmla="*/ 0 w 199"/>
                <a:gd name="T43" fmla="*/ 0 h 232"/>
                <a:gd name="T44" fmla="*/ 0 w 199"/>
                <a:gd name="T45" fmla="*/ 0 h 232"/>
                <a:gd name="T46" fmla="*/ 0 w 199"/>
                <a:gd name="T47" fmla="*/ 0 h 232"/>
                <a:gd name="T48" fmla="*/ 0 w 199"/>
                <a:gd name="T49" fmla="*/ 0 h 232"/>
                <a:gd name="T50" fmla="*/ 0 w 199"/>
                <a:gd name="T51" fmla="*/ 0 h 232"/>
                <a:gd name="T52" fmla="*/ 0 w 199"/>
                <a:gd name="T53" fmla="*/ 0 h 232"/>
                <a:gd name="T54" fmla="*/ 0 w 199"/>
                <a:gd name="T55" fmla="*/ 0 h 232"/>
                <a:gd name="T56" fmla="*/ 0 w 199"/>
                <a:gd name="T57" fmla="*/ 0 h 232"/>
                <a:gd name="T58" fmla="*/ 0 w 199"/>
                <a:gd name="T59" fmla="*/ 0 h 232"/>
                <a:gd name="T60" fmla="*/ 0 w 199"/>
                <a:gd name="T61" fmla="*/ 0 h 232"/>
                <a:gd name="T62" fmla="*/ 0 w 199"/>
                <a:gd name="T63" fmla="*/ 0 h 232"/>
                <a:gd name="T64" fmla="*/ 0 w 199"/>
                <a:gd name="T65" fmla="*/ 0 h 232"/>
                <a:gd name="T66" fmla="*/ 0 w 199"/>
                <a:gd name="T67" fmla="*/ 0 h 232"/>
                <a:gd name="T68" fmla="*/ 0 w 199"/>
                <a:gd name="T69" fmla="*/ 0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0 w 199"/>
                <a:gd name="T77" fmla="*/ 0 h 232"/>
                <a:gd name="T78" fmla="*/ 0 w 199"/>
                <a:gd name="T79" fmla="*/ 0 h 232"/>
                <a:gd name="T80" fmla="*/ 0 w 199"/>
                <a:gd name="T81" fmla="*/ 0 h 232"/>
                <a:gd name="T82" fmla="*/ 0 w 199"/>
                <a:gd name="T83" fmla="*/ 0 h 232"/>
                <a:gd name="T84" fmla="*/ 0 w 199"/>
                <a:gd name="T85" fmla="*/ 0 h 232"/>
                <a:gd name="T86" fmla="*/ 0 w 199"/>
                <a:gd name="T87" fmla="*/ 0 h 232"/>
                <a:gd name="T88" fmla="*/ 0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108" name="Freeform 507"/>
            <p:cNvSpPr>
              <a:spLocks/>
            </p:cNvSpPr>
            <p:nvPr/>
          </p:nvSpPr>
          <p:spPr bwMode="auto">
            <a:xfrm>
              <a:off x="4395" y="3142"/>
              <a:ext cx="22" cy="30"/>
            </a:xfrm>
            <a:custGeom>
              <a:avLst/>
              <a:gdLst>
                <a:gd name="T0" fmla="*/ 0 w 128"/>
                <a:gd name="T1" fmla="*/ 0 h 180"/>
                <a:gd name="T2" fmla="*/ 0 w 128"/>
                <a:gd name="T3" fmla="*/ 0 h 180"/>
                <a:gd name="T4" fmla="*/ 0 w 128"/>
                <a:gd name="T5" fmla="*/ 0 h 180"/>
                <a:gd name="T6" fmla="*/ 0 w 128"/>
                <a:gd name="T7" fmla="*/ 0 h 180"/>
                <a:gd name="T8" fmla="*/ 0 w 128"/>
                <a:gd name="T9" fmla="*/ 0 h 180"/>
                <a:gd name="T10" fmla="*/ 0 w 128"/>
                <a:gd name="T11" fmla="*/ 0 h 180"/>
                <a:gd name="T12" fmla="*/ 0 w 128"/>
                <a:gd name="T13" fmla="*/ 0 h 180"/>
                <a:gd name="T14" fmla="*/ 0 w 128"/>
                <a:gd name="T15" fmla="*/ 0 h 180"/>
                <a:gd name="T16" fmla="*/ 0 w 128"/>
                <a:gd name="T17" fmla="*/ 0 h 180"/>
                <a:gd name="T18" fmla="*/ 0 w 128"/>
                <a:gd name="T19" fmla="*/ 0 h 180"/>
                <a:gd name="T20" fmla="*/ 0 w 128"/>
                <a:gd name="T21" fmla="*/ 0 h 180"/>
                <a:gd name="T22" fmla="*/ 0 w 128"/>
                <a:gd name="T23" fmla="*/ 0 h 180"/>
                <a:gd name="T24" fmla="*/ 0 w 128"/>
                <a:gd name="T25" fmla="*/ 0 h 180"/>
                <a:gd name="T26" fmla="*/ 0 w 128"/>
                <a:gd name="T27" fmla="*/ 0 h 180"/>
                <a:gd name="T28" fmla="*/ 0 w 128"/>
                <a:gd name="T29" fmla="*/ 0 h 180"/>
                <a:gd name="T30" fmla="*/ 0 w 128"/>
                <a:gd name="T31" fmla="*/ 0 h 180"/>
                <a:gd name="T32" fmla="*/ 0 w 128"/>
                <a:gd name="T33" fmla="*/ 0 h 180"/>
                <a:gd name="T34" fmla="*/ 0 w 128"/>
                <a:gd name="T35" fmla="*/ 0 h 180"/>
                <a:gd name="T36" fmla="*/ 0 w 128"/>
                <a:gd name="T37" fmla="*/ 0 h 180"/>
                <a:gd name="T38" fmla="*/ 0 w 128"/>
                <a:gd name="T39" fmla="*/ 0 h 180"/>
                <a:gd name="T40" fmla="*/ 0 w 128"/>
                <a:gd name="T41" fmla="*/ 0 h 180"/>
                <a:gd name="T42" fmla="*/ 0 w 128"/>
                <a:gd name="T43" fmla="*/ 0 h 180"/>
                <a:gd name="T44" fmla="*/ 0 w 128"/>
                <a:gd name="T45" fmla="*/ 0 h 180"/>
                <a:gd name="T46" fmla="*/ 0 w 128"/>
                <a:gd name="T47" fmla="*/ 0 h 180"/>
                <a:gd name="T48" fmla="*/ 0 w 128"/>
                <a:gd name="T49" fmla="*/ 0 h 180"/>
                <a:gd name="T50" fmla="*/ 0 w 128"/>
                <a:gd name="T51" fmla="*/ 0 h 180"/>
                <a:gd name="T52" fmla="*/ 0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0 w 128"/>
                <a:gd name="T77" fmla="*/ 0 h 180"/>
                <a:gd name="T78" fmla="*/ 0 w 128"/>
                <a:gd name="T79" fmla="*/ 0 h 180"/>
                <a:gd name="T80" fmla="*/ 0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109" name="Freeform 508"/>
            <p:cNvSpPr>
              <a:spLocks/>
            </p:cNvSpPr>
            <p:nvPr/>
          </p:nvSpPr>
          <p:spPr bwMode="auto">
            <a:xfrm>
              <a:off x="4318" y="3135"/>
              <a:ext cx="54" cy="63"/>
            </a:xfrm>
            <a:custGeom>
              <a:avLst/>
              <a:gdLst>
                <a:gd name="T0" fmla="*/ 0 w 322"/>
                <a:gd name="T1" fmla="*/ 0 h 378"/>
                <a:gd name="T2" fmla="*/ 0 w 322"/>
                <a:gd name="T3" fmla="*/ 0 h 378"/>
                <a:gd name="T4" fmla="*/ 0 w 322"/>
                <a:gd name="T5" fmla="*/ 0 h 378"/>
                <a:gd name="T6" fmla="*/ 0 w 322"/>
                <a:gd name="T7" fmla="*/ 0 h 378"/>
                <a:gd name="T8" fmla="*/ 0 w 322"/>
                <a:gd name="T9" fmla="*/ 0 h 378"/>
                <a:gd name="T10" fmla="*/ 0 w 322"/>
                <a:gd name="T11" fmla="*/ 0 h 378"/>
                <a:gd name="T12" fmla="*/ 0 w 322"/>
                <a:gd name="T13" fmla="*/ 0 h 378"/>
                <a:gd name="T14" fmla="*/ 0 w 322"/>
                <a:gd name="T15" fmla="*/ 0 h 378"/>
                <a:gd name="T16" fmla="*/ 0 w 322"/>
                <a:gd name="T17" fmla="*/ 0 h 378"/>
                <a:gd name="T18" fmla="*/ 0 w 322"/>
                <a:gd name="T19" fmla="*/ 0 h 378"/>
                <a:gd name="T20" fmla="*/ 0 w 322"/>
                <a:gd name="T21" fmla="*/ 0 h 378"/>
                <a:gd name="T22" fmla="*/ 0 w 322"/>
                <a:gd name="T23" fmla="*/ 0 h 378"/>
                <a:gd name="T24" fmla="*/ 0 w 322"/>
                <a:gd name="T25" fmla="*/ 0 h 378"/>
                <a:gd name="T26" fmla="*/ 0 w 322"/>
                <a:gd name="T27" fmla="*/ 0 h 378"/>
                <a:gd name="T28" fmla="*/ 0 w 322"/>
                <a:gd name="T29" fmla="*/ 0 h 378"/>
                <a:gd name="T30" fmla="*/ 0 w 322"/>
                <a:gd name="T31" fmla="*/ 0 h 378"/>
                <a:gd name="T32" fmla="*/ 0 w 322"/>
                <a:gd name="T33" fmla="*/ 0 h 378"/>
                <a:gd name="T34" fmla="*/ 0 w 322"/>
                <a:gd name="T35" fmla="*/ 0 h 378"/>
                <a:gd name="T36" fmla="*/ 0 w 322"/>
                <a:gd name="T37" fmla="*/ 0 h 378"/>
                <a:gd name="T38" fmla="*/ 0 w 322"/>
                <a:gd name="T39" fmla="*/ 0 h 378"/>
                <a:gd name="T40" fmla="*/ 0 w 322"/>
                <a:gd name="T41" fmla="*/ 0 h 378"/>
                <a:gd name="T42" fmla="*/ 0 w 322"/>
                <a:gd name="T43" fmla="*/ 0 h 378"/>
                <a:gd name="T44" fmla="*/ 0 w 322"/>
                <a:gd name="T45" fmla="*/ 0 h 378"/>
                <a:gd name="T46" fmla="*/ 0 w 322"/>
                <a:gd name="T47" fmla="*/ 0 h 378"/>
                <a:gd name="T48" fmla="*/ 0 w 322"/>
                <a:gd name="T49" fmla="*/ 0 h 378"/>
                <a:gd name="T50" fmla="*/ 0 w 322"/>
                <a:gd name="T51" fmla="*/ 0 h 378"/>
                <a:gd name="T52" fmla="*/ 0 w 322"/>
                <a:gd name="T53" fmla="*/ 0 h 378"/>
                <a:gd name="T54" fmla="*/ 0 w 322"/>
                <a:gd name="T55" fmla="*/ 0 h 378"/>
                <a:gd name="T56" fmla="*/ 0 w 322"/>
                <a:gd name="T57" fmla="*/ 0 h 378"/>
                <a:gd name="T58" fmla="*/ 0 w 322"/>
                <a:gd name="T59" fmla="*/ 0 h 378"/>
                <a:gd name="T60" fmla="*/ 0 w 322"/>
                <a:gd name="T61" fmla="*/ 0 h 378"/>
                <a:gd name="T62" fmla="*/ 0 w 322"/>
                <a:gd name="T63" fmla="*/ 0 h 378"/>
                <a:gd name="T64" fmla="*/ 0 w 322"/>
                <a:gd name="T65" fmla="*/ 0 h 378"/>
                <a:gd name="T66" fmla="*/ 0 w 322"/>
                <a:gd name="T67" fmla="*/ 0 h 378"/>
                <a:gd name="T68" fmla="*/ 0 w 322"/>
                <a:gd name="T69" fmla="*/ 0 h 378"/>
                <a:gd name="T70" fmla="*/ 0 w 322"/>
                <a:gd name="T71" fmla="*/ 0 h 378"/>
                <a:gd name="T72" fmla="*/ 0 w 322"/>
                <a:gd name="T73" fmla="*/ 0 h 378"/>
                <a:gd name="T74" fmla="*/ 0 w 322"/>
                <a:gd name="T75" fmla="*/ 0 h 378"/>
                <a:gd name="T76" fmla="*/ 0 w 322"/>
                <a:gd name="T77" fmla="*/ 0 h 378"/>
                <a:gd name="T78" fmla="*/ 0 w 322"/>
                <a:gd name="T79" fmla="*/ 0 h 378"/>
                <a:gd name="T80" fmla="*/ 0 w 322"/>
                <a:gd name="T81" fmla="*/ 0 h 378"/>
                <a:gd name="T82" fmla="*/ 0 w 322"/>
                <a:gd name="T83" fmla="*/ 0 h 378"/>
                <a:gd name="T84" fmla="*/ 0 w 322"/>
                <a:gd name="T85" fmla="*/ 0 h 378"/>
                <a:gd name="T86" fmla="*/ 0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110" name="Freeform 509"/>
            <p:cNvSpPr>
              <a:spLocks/>
            </p:cNvSpPr>
            <p:nvPr/>
          </p:nvSpPr>
          <p:spPr bwMode="auto">
            <a:xfrm>
              <a:off x="4394" y="3133"/>
              <a:ext cx="47" cy="42"/>
            </a:xfrm>
            <a:custGeom>
              <a:avLst/>
              <a:gdLst>
                <a:gd name="T0" fmla="*/ 0 w 283"/>
                <a:gd name="T1" fmla="*/ 0 h 252"/>
                <a:gd name="T2" fmla="*/ 0 w 283"/>
                <a:gd name="T3" fmla="*/ 0 h 252"/>
                <a:gd name="T4" fmla="*/ 0 w 283"/>
                <a:gd name="T5" fmla="*/ 0 h 252"/>
                <a:gd name="T6" fmla="*/ 0 w 283"/>
                <a:gd name="T7" fmla="*/ 0 h 252"/>
                <a:gd name="T8" fmla="*/ 0 w 283"/>
                <a:gd name="T9" fmla="*/ 0 h 252"/>
                <a:gd name="T10" fmla="*/ 0 w 283"/>
                <a:gd name="T11" fmla="*/ 0 h 252"/>
                <a:gd name="T12" fmla="*/ 0 w 283"/>
                <a:gd name="T13" fmla="*/ 0 h 252"/>
                <a:gd name="T14" fmla="*/ 0 w 283"/>
                <a:gd name="T15" fmla="*/ 0 h 252"/>
                <a:gd name="T16" fmla="*/ 0 w 283"/>
                <a:gd name="T17" fmla="*/ 0 h 252"/>
                <a:gd name="T18" fmla="*/ 0 w 283"/>
                <a:gd name="T19" fmla="*/ 0 h 252"/>
                <a:gd name="T20" fmla="*/ 0 w 283"/>
                <a:gd name="T21" fmla="*/ 0 h 252"/>
                <a:gd name="T22" fmla="*/ 0 w 283"/>
                <a:gd name="T23" fmla="*/ 0 h 252"/>
                <a:gd name="T24" fmla="*/ 0 w 283"/>
                <a:gd name="T25" fmla="*/ 0 h 252"/>
                <a:gd name="T26" fmla="*/ 0 w 283"/>
                <a:gd name="T27" fmla="*/ 0 h 252"/>
                <a:gd name="T28" fmla="*/ 0 w 283"/>
                <a:gd name="T29" fmla="*/ 0 h 252"/>
                <a:gd name="T30" fmla="*/ 0 w 283"/>
                <a:gd name="T31" fmla="*/ 0 h 252"/>
                <a:gd name="T32" fmla="*/ 0 w 283"/>
                <a:gd name="T33" fmla="*/ 0 h 252"/>
                <a:gd name="T34" fmla="*/ 0 w 283"/>
                <a:gd name="T35" fmla="*/ 0 h 252"/>
                <a:gd name="T36" fmla="*/ 0 w 283"/>
                <a:gd name="T37" fmla="*/ 0 h 252"/>
                <a:gd name="T38" fmla="*/ 0 w 283"/>
                <a:gd name="T39" fmla="*/ 0 h 252"/>
                <a:gd name="T40" fmla="*/ 0 w 283"/>
                <a:gd name="T41" fmla="*/ 0 h 252"/>
                <a:gd name="T42" fmla="*/ 0 w 283"/>
                <a:gd name="T43" fmla="*/ 0 h 252"/>
                <a:gd name="T44" fmla="*/ 0 w 283"/>
                <a:gd name="T45" fmla="*/ 0 h 252"/>
                <a:gd name="T46" fmla="*/ 0 w 283"/>
                <a:gd name="T47" fmla="*/ 0 h 252"/>
                <a:gd name="T48" fmla="*/ 0 w 283"/>
                <a:gd name="T49" fmla="*/ 0 h 252"/>
                <a:gd name="T50" fmla="*/ 0 w 283"/>
                <a:gd name="T51" fmla="*/ 0 h 252"/>
                <a:gd name="T52" fmla="*/ 0 w 283"/>
                <a:gd name="T53" fmla="*/ 0 h 252"/>
                <a:gd name="T54" fmla="*/ 0 w 283"/>
                <a:gd name="T55" fmla="*/ 0 h 252"/>
                <a:gd name="T56" fmla="*/ 0 w 283"/>
                <a:gd name="T57" fmla="*/ 0 h 252"/>
                <a:gd name="T58" fmla="*/ 0 w 283"/>
                <a:gd name="T59" fmla="*/ 0 h 252"/>
                <a:gd name="T60" fmla="*/ 0 w 283"/>
                <a:gd name="T61" fmla="*/ 0 h 252"/>
                <a:gd name="T62" fmla="*/ 0 w 283"/>
                <a:gd name="T63" fmla="*/ 0 h 252"/>
                <a:gd name="T64" fmla="*/ 0 w 283"/>
                <a:gd name="T65" fmla="*/ 0 h 252"/>
                <a:gd name="T66" fmla="*/ 0 w 283"/>
                <a:gd name="T67" fmla="*/ 0 h 252"/>
                <a:gd name="T68" fmla="*/ 0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0 w 283"/>
                <a:gd name="T109" fmla="*/ 0 h 252"/>
                <a:gd name="T110" fmla="*/ 0 w 283"/>
                <a:gd name="T111" fmla="*/ 0 h 252"/>
                <a:gd name="T112" fmla="*/ 0 w 283"/>
                <a:gd name="T113" fmla="*/ 0 h 252"/>
                <a:gd name="T114" fmla="*/ 0 w 283"/>
                <a:gd name="T115" fmla="*/ 0 h 252"/>
                <a:gd name="T116" fmla="*/ 0 w 283"/>
                <a:gd name="T117" fmla="*/ 0 h 252"/>
                <a:gd name="T118" fmla="*/ 0 w 283"/>
                <a:gd name="T119" fmla="*/ 0 h 252"/>
                <a:gd name="T120" fmla="*/ 0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111" name="Freeform 510"/>
            <p:cNvSpPr>
              <a:spLocks/>
            </p:cNvSpPr>
            <p:nvPr/>
          </p:nvSpPr>
          <p:spPr bwMode="auto">
            <a:xfrm>
              <a:off x="4298" y="3153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0 h 238"/>
                <a:gd name="T4" fmla="*/ 0 w 114"/>
                <a:gd name="T5" fmla="*/ 0 h 238"/>
                <a:gd name="T6" fmla="*/ 0 w 114"/>
                <a:gd name="T7" fmla="*/ 0 h 238"/>
                <a:gd name="T8" fmla="*/ 0 w 114"/>
                <a:gd name="T9" fmla="*/ 0 h 238"/>
                <a:gd name="T10" fmla="*/ 0 w 114"/>
                <a:gd name="T11" fmla="*/ 0 h 238"/>
                <a:gd name="T12" fmla="*/ 0 w 114"/>
                <a:gd name="T13" fmla="*/ 0 h 238"/>
                <a:gd name="T14" fmla="*/ 0 w 114"/>
                <a:gd name="T15" fmla="*/ 0 h 238"/>
                <a:gd name="T16" fmla="*/ 0 w 114"/>
                <a:gd name="T17" fmla="*/ 0 h 238"/>
                <a:gd name="T18" fmla="*/ 0 w 114"/>
                <a:gd name="T19" fmla="*/ 0 h 238"/>
                <a:gd name="T20" fmla="*/ 0 w 114"/>
                <a:gd name="T21" fmla="*/ 0 h 238"/>
                <a:gd name="T22" fmla="*/ 0 w 114"/>
                <a:gd name="T23" fmla="*/ 0 h 238"/>
                <a:gd name="T24" fmla="*/ 0 w 114"/>
                <a:gd name="T25" fmla="*/ 0 h 238"/>
                <a:gd name="T26" fmla="*/ 0 w 114"/>
                <a:gd name="T27" fmla="*/ 0 h 238"/>
                <a:gd name="T28" fmla="*/ 0 w 114"/>
                <a:gd name="T29" fmla="*/ 0 h 238"/>
                <a:gd name="T30" fmla="*/ 0 w 114"/>
                <a:gd name="T31" fmla="*/ 0 h 238"/>
                <a:gd name="T32" fmla="*/ 0 w 114"/>
                <a:gd name="T33" fmla="*/ 0 h 238"/>
                <a:gd name="T34" fmla="*/ 0 w 114"/>
                <a:gd name="T35" fmla="*/ 0 h 238"/>
                <a:gd name="T36" fmla="*/ 0 w 114"/>
                <a:gd name="T37" fmla="*/ 0 h 238"/>
                <a:gd name="T38" fmla="*/ 0 w 114"/>
                <a:gd name="T39" fmla="*/ 0 h 238"/>
                <a:gd name="T40" fmla="*/ 0 w 114"/>
                <a:gd name="T41" fmla="*/ 0 h 238"/>
                <a:gd name="T42" fmla="*/ 0 w 114"/>
                <a:gd name="T43" fmla="*/ 0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0 w 114"/>
                <a:gd name="T61" fmla="*/ 0 h 238"/>
                <a:gd name="T62" fmla="*/ 0 w 114"/>
                <a:gd name="T63" fmla="*/ 0 h 238"/>
                <a:gd name="T64" fmla="*/ 0 w 114"/>
                <a:gd name="T65" fmla="*/ 0 h 238"/>
                <a:gd name="T66" fmla="*/ 0 w 114"/>
                <a:gd name="T67" fmla="*/ 0 h 238"/>
                <a:gd name="T68" fmla="*/ 0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112" name="Freeform 511"/>
            <p:cNvSpPr>
              <a:spLocks/>
            </p:cNvSpPr>
            <p:nvPr/>
          </p:nvSpPr>
          <p:spPr bwMode="auto">
            <a:xfrm>
              <a:off x="4432" y="3130"/>
              <a:ext cx="41" cy="52"/>
            </a:xfrm>
            <a:custGeom>
              <a:avLst/>
              <a:gdLst>
                <a:gd name="T0" fmla="*/ 0 w 246"/>
                <a:gd name="T1" fmla="*/ 0 h 310"/>
                <a:gd name="T2" fmla="*/ 0 w 246"/>
                <a:gd name="T3" fmla="*/ 0 h 310"/>
                <a:gd name="T4" fmla="*/ 0 w 246"/>
                <a:gd name="T5" fmla="*/ 0 h 310"/>
                <a:gd name="T6" fmla="*/ 0 w 246"/>
                <a:gd name="T7" fmla="*/ 0 h 310"/>
                <a:gd name="T8" fmla="*/ 0 w 246"/>
                <a:gd name="T9" fmla="*/ 0 h 310"/>
                <a:gd name="T10" fmla="*/ 0 w 246"/>
                <a:gd name="T11" fmla="*/ 0 h 310"/>
                <a:gd name="T12" fmla="*/ 0 w 246"/>
                <a:gd name="T13" fmla="*/ 0 h 310"/>
                <a:gd name="T14" fmla="*/ 0 w 246"/>
                <a:gd name="T15" fmla="*/ 0 h 310"/>
                <a:gd name="T16" fmla="*/ 0 w 246"/>
                <a:gd name="T17" fmla="*/ 0 h 310"/>
                <a:gd name="T18" fmla="*/ 0 w 246"/>
                <a:gd name="T19" fmla="*/ 0 h 310"/>
                <a:gd name="T20" fmla="*/ 0 w 246"/>
                <a:gd name="T21" fmla="*/ 0 h 310"/>
                <a:gd name="T22" fmla="*/ 0 w 246"/>
                <a:gd name="T23" fmla="*/ 0 h 310"/>
                <a:gd name="T24" fmla="*/ 0 w 246"/>
                <a:gd name="T25" fmla="*/ 0 h 310"/>
                <a:gd name="T26" fmla="*/ 0 w 246"/>
                <a:gd name="T27" fmla="*/ 0 h 310"/>
                <a:gd name="T28" fmla="*/ 0 w 246"/>
                <a:gd name="T29" fmla="*/ 0 h 310"/>
                <a:gd name="T30" fmla="*/ 0 w 246"/>
                <a:gd name="T31" fmla="*/ 0 h 310"/>
                <a:gd name="T32" fmla="*/ 0 w 246"/>
                <a:gd name="T33" fmla="*/ 0 h 310"/>
                <a:gd name="T34" fmla="*/ 0 w 246"/>
                <a:gd name="T35" fmla="*/ 0 h 310"/>
                <a:gd name="T36" fmla="*/ 0 w 246"/>
                <a:gd name="T37" fmla="*/ 0 h 310"/>
                <a:gd name="T38" fmla="*/ 0 w 246"/>
                <a:gd name="T39" fmla="*/ 0 h 310"/>
                <a:gd name="T40" fmla="*/ 0 w 246"/>
                <a:gd name="T41" fmla="*/ 0 h 310"/>
                <a:gd name="T42" fmla="*/ 0 w 246"/>
                <a:gd name="T43" fmla="*/ 0 h 310"/>
                <a:gd name="T44" fmla="*/ 0 w 246"/>
                <a:gd name="T45" fmla="*/ 0 h 310"/>
                <a:gd name="T46" fmla="*/ 0 w 246"/>
                <a:gd name="T47" fmla="*/ 0 h 310"/>
                <a:gd name="T48" fmla="*/ 0 w 246"/>
                <a:gd name="T49" fmla="*/ 0 h 310"/>
                <a:gd name="T50" fmla="*/ 0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0 w 246"/>
                <a:gd name="T69" fmla="*/ 0 h 310"/>
                <a:gd name="T70" fmla="*/ 0 w 246"/>
                <a:gd name="T71" fmla="*/ 0 h 310"/>
                <a:gd name="T72" fmla="*/ 0 w 246"/>
                <a:gd name="T73" fmla="*/ 0 h 310"/>
                <a:gd name="T74" fmla="*/ 0 w 246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113" name="Freeform 512"/>
            <p:cNvSpPr>
              <a:spLocks/>
            </p:cNvSpPr>
            <p:nvPr/>
          </p:nvSpPr>
          <p:spPr bwMode="auto">
            <a:xfrm>
              <a:off x="4387" y="3191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0 h 187"/>
                <a:gd name="T28" fmla="*/ 0 w 83"/>
                <a:gd name="T29" fmla="*/ 0 h 187"/>
                <a:gd name="T30" fmla="*/ 0 w 83"/>
                <a:gd name="T31" fmla="*/ 0 h 187"/>
                <a:gd name="T32" fmla="*/ 0 w 83"/>
                <a:gd name="T33" fmla="*/ 0 h 187"/>
                <a:gd name="T34" fmla="*/ 0 w 83"/>
                <a:gd name="T35" fmla="*/ 0 h 187"/>
                <a:gd name="T36" fmla="*/ 0 w 83"/>
                <a:gd name="T37" fmla="*/ 0 h 187"/>
                <a:gd name="T38" fmla="*/ 0 w 83"/>
                <a:gd name="T39" fmla="*/ 0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114" name="Freeform 513"/>
            <p:cNvSpPr>
              <a:spLocks/>
            </p:cNvSpPr>
            <p:nvPr/>
          </p:nvSpPr>
          <p:spPr bwMode="auto">
            <a:xfrm>
              <a:off x="4381" y="3174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0 h 94"/>
                <a:gd name="T30" fmla="*/ 0 w 44"/>
                <a:gd name="T31" fmla="*/ 0 h 94"/>
                <a:gd name="T32" fmla="*/ 0 w 44"/>
                <a:gd name="T33" fmla="*/ 0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115" name="Freeform 514"/>
            <p:cNvSpPr>
              <a:spLocks/>
            </p:cNvSpPr>
            <p:nvPr/>
          </p:nvSpPr>
          <p:spPr bwMode="auto">
            <a:xfrm>
              <a:off x="4375" y="3163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116" name="Freeform 515"/>
            <p:cNvSpPr>
              <a:spLocks/>
            </p:cNvSpPr>
            <p:nvPr/>
          </p:nvSpPr>
          <p:spPr bwMode="auto">
            <a:xfrm>
              <a:off x="4370" y="3155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117" name="Freeform 516"/>
            <p:cNvSpPr>
              <a:spLocks/>
            </p:cNvSpPr>
            <p:nvPr/>
          </p:nvSpPr>
          <p:spPr bwMode="auto">
            <a:xfrm>
              <a:off x="4330" y="3145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0 h 236"/>
                <a:gd name="T18" fmla="*/ 0 w 198"/>
                <a:gd name="T19" fmla="*/ 0 h 236"/>
                <a:gd name="T20" fmla="*/ 0 w 198"/>
                <a:gd name="T21" fmla="*/ 0 h 236"/>
                <a:gd name="T22" fmla="*/ 0 w 198"/>
                <a:gd name="T23" fmla="*/ 0 h 236"/>
                <a:gd name="T24" fmla="*/ 0 w 198"/>
                <a:gd name="T25" fmla="*/ 0 h 236"/>
                <a:gd name="T26" fmla="*/ 0 w 198"/>
                <a:gd name="T27" fmla="*/ 0 h 236"/>
                <a:gd name="T28" fmla="*/ 0 w 198"/>
                <a:gd name="T29" fmla="*/ 0 h 236"/>
                <a:gd name="T30" fmla="*/ 0 w 198"/>
                <a:gd name="T31" fmla="*/ 0 h 236"/>
                <a:gd name="T32" fmla="*/ 0 w 198"/>
                <a:gd name="T33" fmla="*/ 0 h 236"/>
                <a:gd name="T34" fmla="*/ 0 w 198"/>
                <a:gd name="T35" fmla="*/ 0 h 236"/>
                <a:gd name="T36" fmla="*/ 0 w 198"/>
                <a:gd name="T37" fmla="*/ 0 h 236"/>
                <a:gd name="T38" fmla="*/ 0 w 198"/>
                <a:gd name="T39" fmla="*/ 0 h 236"/>
                <a:gd name="T40" fmla="*/ 0 w 198"/>
                <a:gd name="T41" fmla="*/ 0 h 236"/>
                <a:gd name="T42" fmla="*/ 0 w 198"/>
                <a:gd name="T43" fmla="*/ 0 h 236"/>
                <a:gd name="T44" fmla="*/ 0 w 198"/>
                <a:gd name="T45" fmla="*/ 0 h 236"/>
                <a:gd name="T46" fmla="*/ 0 w 198"/>
                <a:gd name="T47" fmla="*/ 0 h 236"/>
                <a:gd name="T48" fmla="*/ 0 w 198"/>
                <a:gd name="T49" fmla="*/ 0 h 236"/>
                <a:gd name="T50" fmla="*/ 0 w 198"/>
                <a:gd name="T51" fmla="*/ 0 h 236"/>
                <a:gd name="T52" fmla="*/ 0 w 198"/>
                <a:gd name="T53" fmla="*/ 0 h 236"/>
                <a:gd name="T54" fmla="*/ 0 w 198"/>
                <a:gd name="T55" fmla="*/ 0 h 236"/>
                <a:gd name="T56" fmla="*/ 0 w 198"/>
                <a:gd name="T57" fmla="*/ 0 h 236"/>
                <a:gd name="T58" fmla="*/ 0 w 198"/>
                <a:gd name="T59" fmla="*/ 0 h 236"/>
                <a:gd name="T60" fmla="*/ 0 w 198"/>
                <a:gd name="T61" fmla="*/ 0 h 236"/>
                <a:gd name="T62" fmla="*/ 0 w 198"/>
                <a:gd name="T63" fmla="*/ 0 h 236"/>
                <a:gd name="T64" fmla="*/ 0 w 198"/>
                <a:gd name="T65" fmla="*/ 0 h 236"/>
                <a:gd name="T66" fmla="*/ 0 w 198"/>
                <a:gd name="T67" fmla="*/ 0 h 236"/>
                <a:gd name="T68" fmla="*/ 0 w 198"/>
                <a:gd name="T69" fmla="*/ 0 h 236"/>
                <a:gd name="T70" fmla="*/ 0 w 198"/>
                <a:gd name="T71" fmla="*/ 0 h 236"/>
                <a:gd name="T72" fmla="*/ 0 w 198"/>
                <a:gd name="T73" fmla="*/ 0 h 236"/>
                <a:gd name="T74" fmla="*/ 0 w 198"/>
                <a:gd name="T75" fmla="*/ 0 h 236"/>
                <a:gd name="T76" fmla="*/ 0 w 198"/>
                <a:gd name="T77" fmla="*/ 0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0 w 198"/>
                <a:gd name="T91" fmla="*/ 0 h 236"/>
                <a:gd name="T92" fmla="*/ 0 w 198"/>
                <a:gd name="T93" fmla="*/ 0 h 236"/>
                <a:gd name="T94" fmla="*/ 0 w 198"/>
                <a:gd name="T95" fmla="*/ 0 h 236"/>
                <a:gd name="T96" fmla="*/ 0 w 198"/>
                <a:gd name="T97" fmla="*/ 0 h 236"/>
                <a:gd name="T98" fmla="*/ 0 w 198"/>
                <a:gd name="T99" fmla="*/ 0 h 236"/>
                <a:gd name="T100" fmla="*/ 0 w 198"/>
                <a:gd name="T101" fmla="*/ 0 h 236"/>
                <a:gd name="T102" fmla="*/ 0 w 198"/>
                <a:gd name="T103" fmla="*/ 0 h 236"/>
                <a:gd name="T104" fmla="*/ 0 w 198"/>
                <a:gd name="T105" fmla="*/ 0 h 236"/>
                <a:gd name="T106" fmla="*/ 0 w 198"/>
                <a:gd name="T107" fmla="*/ 0 h 236"/>
                <a:gd name="T108" fmla="*/ 0 w 198"/>
                <a:gd name="T109" fmla="*/ 0 h 236"/>
                <a:gd name="T110" fmla="*/ 0 w 198"/>
                <a:gd name="T111" fmla="*/ 0 h 236"/>
                <a:gd name="T112" fmla="*/ 0 w 198"/>
                <a:gd name="T113" fmla="*/ 0 h 236"/>
                <a:gd name="T114" fmla="*/ 0 w 198"/>
                <a:gd name="T115" fmla="*/ 0 h 236"/>
                <a:gd name="T116" fmla="*/ 0 w 198"/>
                <a:gd name="T117" fmla="*/ 0 h 236"/>
                <a:gd name="T118" fmla="*/ 0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118" name="Freeform 517"/>
            <p:cNvSpPr>
              <a:spLocks/>
            </p:cNvSpPr>
            <p:nvPr/>
          </p:nvSpPr>
          <p:spPr bwMode="auto">
            <a:xfrm>
              <a:off x="4386" y="3145"/>
              <a:ext cx="22" cy="30"/>
            </a:xfrm>
            <a:custGeom>
              <a:avLst/>
              <a:gdLst>
                <a:gd name="T0" fmla="*/ 0 w 128"/>
                <a:gd name="T1" fmla="*/ 0 h 183"/>
                <a:gd name="T2" fmla="*/ 0 w 128"/>
                <a:gd name="T3" fmla="*/ 0 h 183"/>
                <a:gd name="T4" fmla="*/ 0 w 128"/>
                <a:gd name="T5" fmla="*/ 0 h 183"/>
                <a:gd name="T6" fmla="*/ 0 w 128"/>
                <a:gd name="T7" fmla="*/ 0 h 183"/>
                <a:gd name="T8" fmla="*/ 0 w 128"/>
                <a:gd name="T9" fmla="*/ 0 h 183"/>
                <a:gd name="T10" fmla="*/ 0 w 128"/>
                <a:gd name="T11" fmla="*/ 0 h 183"/>
                <a:gd name="T12" fmla="*/ 0 w 128"/>
                <a:gd name="T13" fmla="*/ 0 h 183"/>
                <a:gd name="T14" fmla="*/ 0 w 128"/>
                <a:gd name="T15" fmla="*/ 0 h 183"/>
                <a:gd name="T16" fmla="*/ 0 w 128"/>
                <a:gd name="T17" fmla="*/ 0 h 183"/>
                <a:gd name="T18" fmla="*/ 0 w 128"/>
                <a:gd name="T19" fmla="*/ 0 h 183"/>
                <a:gd name="T20" fmla="*/ 0 w 128"/>
                <a:gd name="T21" fmla="*/ 0 h 183"/>
                <a:gd name="T22" fmla="*/ 0 w 128"/>
                <a:gd name="T23" fmla="*/ 0 h 183"/>
                <a:gd name="T24" fmla="*/ 0 w 128"/>
                <a:gd name="T25" fmla="*/ 0 h 183"/>
                <a:gd name="T26" fmla="*/ 0 w 128"/>
                <a:gd name="T27" fmla="*/ 0 h 183"/>
                <a:gd name="T28" fmla="*/ 0 w 128"/>
                <a:gd name="T29" fmla="*/ 0 h 183"/>
                <a:gd name="T30" fmla="*/ 0 w 128"/>
                <a:gd name="T31" fmla="*/ 0 h 183"/>
                <a:gd name="T32" fmla="*/ 0 w 128"/>
                <a:gd name="T33" fmla="*/ 0 h 183"/>
                <a:gd name="T34" fmla="*/ 0 w 128"/>
                <a:gd name="T35" fmla="*/ 0 h 183"/>
                <a:gd name="T36" fmla="*/ 0 w 128"/>
                <a:gd name="T37" fmla="*/ 0 h 183"/>
                <a:gd name="T38" fmla="*/ 0 w 128"/>
                <a:gd name="T39" fmla="*/ 0 h 183"/>
                <a:gd name="T40" fmla="*/ 0 w 128"/>
                <a:gd name="T41" fmla="*/ 0 h 183"/>
                <a:gd name="T42" fmla="*/ 0 w 128"/>
                <a:gd name="T43" fmla="*/ 0 h 183"/>
                <a:gd name="T44" fmla="*/ 0 w 128"/>
                <a:gd name="T45" fmla="*/ 0 h 183"/>
                <a:gd name="T46" fmla="*/ 0 w 128"/>
                <a:gd name="T47" fmla="*/ 0 h 183"/>
                <a:gd name="T48" fmla="*/ 0 w 128"/>
                <a:gd name="T49" fmla="*/ 0 h 183"/>
                <a:gd name="T50" fmla="*/ 0 w 128"/>
                <a:gd name="T51" fmla="*/ 0 h 183"/>
                <a:gd name="T52" fmla="*/ 0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0 w 128"/>
                <a:gd name="T77" fmla="*/ 0 h 183"/>
                <a:gd name="T78" fmla="*/ 0 w 128"/>
                <a:gd name="T79" fmla="*/ 0 h 183"/>
                <a:gd name="T80" fmla="*/ 0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119" name="Freeform 518"/>
            <p:cNvSpPr>
              <a:spLocks/>
            </p:cNvSpPr>
            <p:nvPr/>
          </p:nvSpPr>
          <p:spPr bwMode="auto">
            <a:xfrm>
              <a:off x="4309" y="3138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0 h 379"/>
                <a:gd name="T6" fmla="*/ 0 w 323"/>
                <a:gd name="T7" fmla="*/ 0 h 379"/>
                <a:gd name="T8" fmla="*/ 0 w 323"/>
                <a:gd name="T9" fmla="*/ 0 h 379"/>
                <a:gd name="T10" fmla="*/ 0 w 323"/>
                <a:gd name="T11" fmla="*/ 0 h 379"/>
                <a:gd name="T12" fmla="*/ 0 w 323"/>
                <a:gd name="T13" fmla="*/ 0 h 379"/>
                <a:gd name="T14" fmla="*/ 0 w 323"/>
                <a:gd name="T15" fmla="*/ 0 h 379"/>
                <a:gd name="T16" fmla="*/ 0 w 323"/>
                <a:gd name="T17" fmla="*/ 0 h 379"/>
                <a:gd name="T18" fmla="*/ 0 w 323"/>
                <a:gd name="T19" fmla="*/ 0 h 379"/>
                <a:gd name="T20" fmla="*/ 0 w 323"/>
                <a:gd name="T21" fmla="*/ 0 h 379"/>
                <a:gd name="T22" fmla="*/ 0 w 323"/>
                <a:gd name="T23" fmla="*/ 0 h 379"/>
                <a:gd name="T24" fmla="*/ 0 w 323"/>
                <a:gd name="T25" fmla="*/ 0 h 379"/>
                <a:gd name="T26" fmla="*/ 0 w 323"/>
                <a:gd name="T27" fmla="*/ 0 h 379"/>
                <a:gd name="T28" fmla="*/ 0 w 323"/>
                <a:gd name="T29" fmla="*/ 0 h 379"/>
                <a:gd name="T30" fmla="*/ 0 w 323"/>
                <a:gd name="T31" fmla="*/ 0 h 379"/>
                <a:gd name="T32" fmla="*/ 0 w 323"/>
                <a:gd name="T33" fmla="*/ 0 h 379"/>
                <a:gd name="T34" fmla="*/ 0 w 323"/>
                <a:gd name="T35" fmla="*/ 0 h 379"/>
                <a:gd name="T36" fmla="*/ 0 w 323"/>
                <a:gd name="T37" fmla="*/ 0 h 379"/>
                <a:gd name="T38" fmla="*/ 0 w 323"/>
                <a:gd name="T39" fmla="*/ 0 h 379"/>
                <a:gd name="T40" fmla="*/ 0 w 323"/>
                <a:gd name="T41" fmla="*/ 0 h 379"/>
                <a:gd name="T42" fmla="*/ 0 w 323"/>
                <a:gd name="T43" fmla="*/ 0 h 379"/>
                <a:gd name="T44" fmla="*/ 0 w 323"/>
                <a:gd name="T45" fmla="*/ 0 h 379"/>
                <a:gd name="T46" fmla="*/ 0 w 323"/>
                <a:gd name="T47" fmla="*/ 0 h 379"/>
                <a:gd name="T48" fmla="*/ 0 w 323"/>
                <a:gd name="T49" fmla="*/ 0 h 379"/>
                <a:gd name="T50" fmla="*/ 0 w 323"/>
                <a:gd name="T51" fmla="*/ 0 h 379"/>
                <a:gd name="T52" fmla="*/ 0 w 323"/>
                <a:gd name="T53" fmla="*/ 0 h 379"/>
                <a:gd name="T54" fmla="*/ 0 w 323"/>
                <a:gd name="T55" fmla="*/ 0 h 379"/>
                <a:gd name="T56" fmla="*/ 0 w 323"/>
                <a:gd name="T57" fmla="*/ 0 h 379"/>
                <a:gd name="T58" fmla="*/ 0 w 323"/>
                <a:gd name="T59" fmla="*/ 0 h 379"/>
                <a:gd name="T60" fmla="*/ 0 w 323"/>
                <a:gd name="T61" fmla="*/ 0 h 379"/>
                <a:gd name="T62" fmla="*/ 0 w 323"/>
                <a:gd name="T63" fmla="*/ 0 h 379"/>
                <a:gd name="T64" fmla="*/ 0 w 323"/>
                <a:gd name="T65" fmla="*/ 0 h 379"/>
                <a:gd name="T66" fmla="*/ 0 w 323"/>
                <a:gd name="T67" fmla="*/ 0 h 379"/>
                <a:gd name="T68" fmla="*/ 0 w 323"/>
                <a:gd name="T69" fmla="*/ 0 h 379"/>
                <a:gd name="T70" fmla="*/ 0 w 323"/>
                <a:gd name="T71" fmla="*/ 0 h 379"/>
                <a:gd name="T72" fmla="*/ 0 w 323"/>
                <a:gd name="T73" fmla="*/ 0 h 379"/>
                <a:gd name="T74" fmla="*/ 0 w 323"/>
                <a:gd name="T75" fmla="*/ 0 h 379"/>
                <a:gd name="T76" fmla="*/ 0 w 323"/>
                <a:gd name="T77" fmla="*/ 0 h 379"/>
                <a:gd name="T78" fmla="*/ 0 w 323"/>
                <a:gd name="T79" fmla="*/ 0 h 379"/>
                <a:gd name="T80" fmla="*/ 0 w 323"/>
                <a:gd name="T81" fmla="*/ 0 h 379"/>
                <a:gd name="T82" fmla="*/ 0 w 323"/>
                <a:gd name="T83" fmla="*/ 0 h 379"/>
                <a:gd name="T84" fmla="*/ 0 w 323"/>
                <a:gd name="T85" fmla="*/ 0 h 379"/>
                <a:gd name="T86" fmla="*/ 0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120" name="Freeform 519"/>
            <p:cNvSpPr>
              <a:spLocks/>
            </p:cNvSpPr>
            <p:nvPr/>
          </p:nvSpPr>
          <p:spPr bwMode="auto">
            <a:xfrm>
              <a:off x="4384" y="3136"/>
              <a:ext cx="47" cy="42"/>
            </a:xfrm>
            <a:custGeom>
              <a:avLst/>
              <a:gdLst>
                <a:gd name="T0" fmla="*/ 0 w 282"/>
                <a:gd name="T1" fmla="*/ 0 h 253"/>
                <a:gd name="T2" fmla="*/ 0 w 282"/>
                <a:gd name="T3" fmla="*/ 0 h 253"/>
                <a:gd name="T4" fmla="*/ 0 w 282"/>
                <a:gd name="T5" fmla="*/ 0 h 253"/>
                <a:gd name="T6" fmla="*/ 0 w 282"/>
                <a:gd name="T7" fmla="*/ 0 h 253"/>
                <a:gd name="T8" fmla="*/ 0 w 282"/>
                <a:gd name="T9" fmla="*/ 0 h 253"/>
                <a:gd name="T10" fmla="*/ 0 w 282"/>
                <a:gd name="T11" fmla="*/ 0 h 253"/>
                <a:gd name="T12" fmla="*/ 0 w 282"/>
                <a:gd name="T13" fmla="*/ 0 h 253"/>
                <a:gd name="T14" fmla="*/ 0 w 282"/>
                <a:gd name="T15" fmla="*/ 0 h 253"/>
                <a:gd name="T16" fmla="*/ 0 w 282"/>
                <a:gd name="T17" fmla="*/ 0 h 253"/>
                <a:gd name="T18" fmla="*/ 0 w 282"/>
                <a:gd name="T19" fmla="*/ 0 h 253"/>
                <a:gd name="T20" fmla="*/ 0 w 282"/>
                <a:gd name="T21" fmla="*/ 0 h 253"/>
                <a:gd name="T22" fmla="*/ 0 w 282"/>
                <a:gd name="T23" fmla="*/ 0 h 253"/>
                <a:gd name="T24" fmla="*/ 0 w 282"/>
                <a:gd name="T25" fmla="*/ 0 h 253"/>
                <a:gd name="T26" fmla="*/ 0 w 282"/>
                <a:gd name="T27" fmla="*/ 0 h 253"/>
                <a:gd name="T28" fmla="*/ 0 w 282"/>
                <a:gd name="T29" fmla="*/ 0 h 253"/>
                <a:gd name="T30" fmla="*/ 0 w 282"/>
                <a:gd name="T31" fmla="*/ 0 h 253"/>
                <a:gd name="T32" fmla="*/ 0 w 282"/>
                <a:gd name="T33" fmla="*/ 0 h 253"/>
                <a:gd name="T34" fmla="*/ 0 w 282"/>
                <a:gd name="T35" fmla="*/ 0 h 253"/>
                <a:gd name="T36" fmla="*/ 0 w 282"/>
                <a:gd name="T37" fmla="*/ 0 h 253"/>
                <a:gd name="T38" fmla="*/ 0 w 282"/>
                <a:gd name="T39" fmla="*/ 0 h 253"/>
                <a:gd name="T40" fmla="*/ 0 w 282"/>
                <a:gd name="T41" fmla="*/ 0 h 253"/>
                <a:gd name="T42" fmla="*/ 0 w 282"/>
                <a:gd name="T43" fmla="*/ 0 h 253"/>
                <a:gd name="T44" fmla="*/ 0 w 282"/>
                <a:gd name="T45" fmla="*/ 0 h 253"/>
                <a:gd name="T46" fmla="*/ 0 w 282"/>
                <a:gd name="T47" fmla="*/ 0 h 253"/>
                <a:gd name="T48" fmla="*/ 0 w 282"/>
                <a:gd name="T49" fmla="*/ 0 h 253"/>
                <a:gd name="T50" fmla="*/ 0 w 282"/>
                <a:gd name="T51" fmla="*/ 0 h 253"/>
                <a:gd name="T52" fmla="*/ 0 w 282"/>
                <a:gd name="T53" fmla="*/ 0 h 253"/>
                <a:gd name="T54" fmla="*/ 0 w 282"/>
                <a:gd name="T55" fmla="*/ 0 h 253"/>
                <a:gd name="T56" fmla="*/ 0 w 282"/>
                <a:gd name="T57" fmla="*/ 0 h 253"/>
                <a:gd name="T58" fmla="*/ 0 w 282"/>
                <a:gd name="T59" fmla="*/ 0 h 253"/>
                <a:gd name="T60" fmla="*/ 0 w 282"/>
                <a:gd name="T61" fmla="*/ 0 h 253"/>
                <a:gd name="T62" fmla="*/ 0 w 282"/>
                <a:gd name="T63" fmla="*/ 0 h 253"/>
                <a:gd name="T64" fmla="*/ 0 w 282"/>
                <a:gd name="T65" fmla="*/ 0 h 253"/>
                <a:gd name="T66" fmla="*/ 0 w 282"/>
                <a:gd name="T67" fmla="*/ 0 h 253"/>
                <a:gd name="T68" fmla="*/ 0 w 282"/>
                <a:gd name="T69" fmla="*/ 0 h 253"/>
                <a:gd name="T70" fmla="*/ 0 w 282"/>
                <a:gd name="T71" fmla="*/ 0 h 253"/>
                <a:gd name="T72" fmla="*/ 0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0 w 282"/>
                <a:gd name="T103" fmla="*/ 0 h 253"/>
                <a:gd name="T104" fmla="*/ 0 w 282"/>
                <a:gd name="T105" fmla="*/ 0 h 253"/>
                <a:gd name="T106" fmla="*/ 0 w 282"/>
                <a:gd name="T107" fmla="*/ 0 h 253"/>
                <a:gd name="T108" fmla="*/ 0 w 282"/>
                <a:gd name="T109" fmla="*/ 0 h 253"/>
                <a:gd name="T110" fmla="*/ 0 w 282"/>
                <a:gd name="T111" fmla="*/ 0 h 253"/>
                <a:gd name="T112" fmla="*/ 0 w 282"/>
                <a:gd name="T113" fmla="*/ 0 h 253"/>
                <a:gd name="T114" fmla="*/ 0 w 282"/>
                <a:gd name="T115" fmla="*/ 0 h 253"/>
                <a:gd name="T116" fmla="*/ 0 w 282"/>
                <a:gd name="T117" fmla="*/ 0 h 253"/>
                <a:gd name="T118" fmla="*/ 0 w 282"/>
                <a:gd name="T119" fmla="*/ 0 h 253"/>
                <a:gd name="T120" fmla="*/ 0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121" name="Freeform 520"/>
            <p:cNvSpPr>
              <a:spLocks/>
            </p:cNvSpPr>
            <p:nvPr/>
          </p:nvSpPr>
          <p:spPr bwMode="auto">
            <a:xfrm>
              <a:off x="4290" y="3159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0 h 236"/>
                <a:gd name="T4" fmla="*/ 0 w 115"/>
                <a:gd name="T5" fmla="*/ 0 h 236"/>
                <a:gd name="T6" fmla="*/ 0 w 115"/>
                <a:gd name="T7" fmla="*/ 0 h 236"/>
                <a:gd name="T8" fmla="*/ 0 w 115"/>
                <a:gd name="T9" fmla="*/ 0 h 236"/>
                <a:gd name="T10" fmla="*/ 0 w 115"/>
                <a:gd name="T11" fmla="*/ 0 h 236"/>
                <a:gd name="T12" fmla="*/ 0 w 115"/>
                <a:gd name="T13" fmla="*/ 0 h 236"/>
                <a:gd name="T14" fmla="*/ 0 w 115"/>
                <a:gd name="T15" fmla="*/ 0 h 236"/>
                <a:gd name="T16" fmla="*/ 0 w 115"/>
                <a:gd name="T17" fmla="*/ 0 h 236"/>
                <a:gd name="T18" fmla="*/ 0 w 115"/>
                <a:gd name="T19" fmla="*/ 0 h 236"/>
                <a:gd name="T20" fmla="*/ 0 w 115"/>
                <a:gd name="T21" fmla="*/ 0 h 236"/>
                <a:gd name="T22" fmla="*/ 0 w 115"/>
                <a:gd name="T23" fmla="*/ 0 h 236"/>
                <a:gd name="T24" fmla="*/ 0 w 115"/>
                <a:gd name="T25" fmla="*/ 0 h 236"/>
                <a:gd name="T26" fmla="*/ 0 w 115"/>
                <a:gd name="T27" fmla="*/ 0 h 236"/>
                <a:gd name="T28" fmla="*/ 0 w 115"/>
                <a:gd name="T29" fmla="*/ 0 h 236"/>
                <a:gd name="T30" fmla="*/ 0 w 115"/>
                <a:gd name="T31" fmla="*/ 0 h 236"/>
                <a:gd name="T32" fmla="*/ 0 w 115"/>
                <a:gd name="T33" fmla="*/ 0 h 236"/>
                <a:gd name="T34" fmla="*/ 0 w 115"/>
                <a:gd name="T35" fmla="*/ 0 h 236"/>
                <a:gd name="T36" fmla="*/ 0 w 115"/>
                <a:gd name="T37" fmla="*/ 0 h 236"/>
                <a:gd name="T38" fmla="*/ 0 w 115"/>
                <a:gd name="T39" fmla="*/ 0 h 236"/>
                <a:gd name="T40" fmla="*/ 0 w 115"/>
                <a:gd name="T41" fmla="*/ 0 h 236"/>
                <a:gd name="T42" fmla="*/ 0 w 115"/>
                <a:gd name="T43" fmla="*/ 0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122" name="Freeform 521"/>
            <p:cNvSpPr>
              <a:spLocks/>
            </p:cNvSpPr>
            <p:nvPr/>
          </p:nvSpPr>
          <p:spPr bwMode="auto">
            <a:xfrm>
              <a:off x="4423" y="3133"/>
              <a:ext cx="41" cy="52"/>
            </a:xfrm>
            <a:custGeom>
              <a:avLst/>
              <a:gdLst>
                <a:gd name="T0" fmla="*/ 0 w 245"/>
                <a:gd name="T1" fmla="*/ 0 h 310"/>
                <a:gd name="T2" fmla="*/ 0 w 245"/>
                <a:gd name="T3" fmla="*/ 0 h 310"/>
                <a:gd name="T4" fmla="*/ 0 w 245"/>
                <a:gd name="T5" fmla="*/ 0 h 310"/>
                <a:gd name="T6" fmla="*/ 0 w 245"/>
                <a:gd name="T7" fmla="*/ 0 h 310"/>
                <a:gd name="T8" fmla="*/ 0 w 245"/>
                <a:gd name="T9" fmla="*/ 0 h 310"/>
                <a:gd name="T10" fmla="*/ 0 w 245"/>
                <a:gd name="T11" fmla="*/ 0 h 310"/>
                <a:gd name="T12" fmla="*/ 0 w 245"/>
                <a:gd name="T13" fmla="*/ 0 h 310"/>
                <a:gd name="T14" fmla="*/ 0 w 245"/>
                <a:gd name="T15" fmla="*/ 0 h 310"/>
                <a:gd name="T16" fmla="*/ 0 w 245"/>
                <a:gd name="T17" fmla="*/ 0 h 310"/>
                <a:gd name="T18" fmla="*/ 0 w 245"/>
                <a:gd name="T19" fmla="*/ 0 h 310"/>
                <a:gd name="T20" fmla="*/ 0 w 245"/>
                <a:gd name="T21" fmla="*/ 0 h 310"/>
                <a:gd name="T22" fmla="*/ 0 w 245"/>
                <a:gd name="T23" fmla="*/ 0 h 310"/>
                <a:gd name="T24" fmla="*/ 0 w 245"/>
                <a:gd name="T25" fmla="*/ 0 h 310"/>
                <a:gd name="T26" fmla="*/ 0 w 245"/>
                <a:gd name="T27" fmla="*/ 0 h 310"/>
                <a:gd name="T28" fmla="*/ 0 w 245"/>
                <a:gd name="T29" fmla="*/ 0 h 310"/>
                <a:gd name="T30" fmla="*/ 0 w 245"/>
                <a:gd name="T31" fmla="*/ 0 h 310"/>
                <a:gd name="T32" fmla="*/ 0 w 245"/>
                <a:gd name="T33" fmla="*/ 0 h 310"/>
                <a:gd name="T34" fmla="*/ 0 w 245"/>
                <a:gd name="T35" fmla="*/ 0 h 310"/>
                <a:gd name="T36" fmla="*/ 0 w 245"/>
                <a:gd name="T37" fmla="*/ 0 h 310"/>
                <a:gd name="T38" fmla="*/ 0 w 245"/>
                <a:gd name="T39" fmla="*/ 0 h 310"/>
                <a:gd name="T40" fmla="*/ 0 w 245"/>
                <a:gd name="T41" fmla="*/ 0 h 310"/>
                <a:gd name="T42" fmla="*/ 0 w 245"/>
                <a:gd name="T43" fmla="*/ 0 h 310"/>
                <a:gd name="T44" fmla="*/ 0 w 245"/>
                <a:gd name="T45" fmla="*/ 0 h 310"/>
                <a:gd name="T46" fmla="*/ 0 w 245"/>
                <a:gd name="T47" fmla="*/ 0 h 310"/>
                <a:gd name="T48" fmla="*/ 0 w 245"/>
                <a:gd name="T49" fmla="*/ 0 h 310"/>
                <a:gd name="T50" fmla="*/ 0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0 w 245"/>
                <a:gd name="T69" fmla="*/ 0 h 310"/>
                <a:gd name="T70" fmla="*/ 0 w 245"/>
                <a:gd name="T71" fmla="*/ 0 h 310"/>
                <a:gd name="T72" fmla="*/ 0 w 245"/>
                <a:gd name="T73" fmla="*/ 0 h 310"/>
                <a:gd name="T74" fmla="*/ 0 w 245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123" name="Freeform 575"/>
            <p:cNvSpPr>
              <a:spLocks/>
            </p:cNvSpPr>
            <p:nvPr/>
          </p:nvSpPr>
          <p:spPr bwMode="auto">
            <a:xfrm>
              <a:off x="4338" y="3209"/>
              <a:ext cx="125" cy="175"/>
            </a:xfrm>
            <a:custGeom>
              <a:avLst/>
              <a:gdLst>
                <a:gd name="T0" fmla="*/ 0 w 125"/>
                <a:gd name="T1" fmla="*/ 175 h 175"/>
                <a:gd name="T2" fmla="*/ 0 w 125"/>
                <a:gd name="T3" fmla="*/ 144 h 175"/>
                <a:gd name="T4" fmla="*/ 11 w 125"/>
                <a:gd name="T5" fmla="*/ 144 h 175"/>
                <a:gd name="T6" fmla="*/ 11 w 125"/>
                <a:gd name="T7" fmla="*/ 118 h 175"/>
                <a:gd name="T8" fmla="*/ 23 w 125"/>
                <a:gd name="T9" fmla="*/ 114 h 175"/>
                <a:gd name="T10" fmla="*/ 20 w 125"/>
                <a:gd name="T11" fmla="*/ 88 h 175"/>
                <a:gd name="T12" fmla="*/ 30 w 125"/>
                <a:gd name="T13" fmla="*/ 84 h 175"/>
                <a:gd name="T14" fmla="*/ 30 w 125"/>
                <a:gd name="T15" fmla="*/ 58 h 175"/>
                <a:gd name="T16" fmla="*/ 39 w 125"/>
                <a:gd name="T17" fmla="*/ 54 h 175"/>
                <a:gd name="T18" fmla="*/ 39 w 125"/>
                <a:gd name="T19" fmla="*/ 28 h 175"/>
                <a:gd name="T20" fmla="*/ 48 w 125"/>
                <a:gd name="T21" fmla="*/ 28 h 175"/>
                <a:gd name="T22" fmla="*/ 56 w 125"/>
                <a:gd name="T23" fmla="*/ 0 h 175"/>
                <a:gd name="T24" fmla="*/ 80 w 125"/>
                <a:gd name="T25" fmla="*/ 0 h 175"/>
                <a:gd name="T26" fmla="*/ 81 w 125"/>
                <a:gd name="T27" fmla="*/ 25 h 175"/>
                <a:gd name="T28" fmla="*/ 92 w 125"/>
                <a:gd name="T29" fmla="*/ 24 h 175"/>
                <a:gd name="T30" fmla="*/ 93 w 125"/>
                <a:gd name="T31" fmla="*/ 49 h 175"/>
                <a:gd name="T32" fmla="*/ 102 w 125"/>
                <a:gd name="T33" fmla="*/ 54 h 175"/>
                <a:gd name="T34" fmla="*/ 99 w 125"/>
                <a:gd name="T35" fmla="*/ 81 h 175"/>
                <a:gd name="T36" fmla="*/ 114 w 125"/>
                <a:gd name="T37" fmla="*/ 82 h 175"/>
                <a:gd name="T38" fmla="*/ 107 w 125"/>
                <a:gd name="T39" fmla="*/ 81 h 175"/>
                <a:gd name="T40" fmla="*/ 108 w 125"/>
                <a:gd name="T41" fmla="*/ 114 h 175"/>
                <a:gd name="T42" fmla="*/ 117 w 125"/>
                <a:gd name="T43" fmla="*/ 117 h 175"/>
                <a:gd name="T44" fmla="*/ 122 w 125"/>
                <a:gd name="T45" fmla="*/ 142 h 175"/>
                <a:gd name="T46" fmla="*/ 125 w 125"/>
                <a:gd name="T47" fmla="*/ 175 h 175"/>
                <a:gd name="T48" fmla="*/ 0 w 125"/>
                <a:gd name="T49" fmla="*/ 175 h 17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5"/>
                <a:gd name="T76" fmla="*/ 0 h 175"/>
                <a:gd name="T77" fmla="*/ 125 w 125"/>
                <a:gd name="T78" fmla="*/ 175 h 17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5" h="175">
                  <a:moveTo>
                    <a:pt x="0" y="175"/>
                  </a:moveTo>
                  <a:lnTo>
                    <a:pt x="0" y="144"/>
                  </a:lnTo>
                  <a:lnTo>
                    <a:pt x="11" y="144"/>
                  </a:lnTo>
                  <a:lnTo>
                    <a:pt x="11" y="118"/>
                  </a:lnTo>
                  <a:lnTo>
                    <a:pt x="23" y="114"/>
                  </a:lnTo>
                  <a:lnTo>
                    <a:pt x="20" y="88"/>
                  </a:lnTo>
                  <a:lnTo>
                    <a:pt x="30" y="84"/>
                  </a:lnTo>
                  <a:lnTo>
                    <a:pt x="30" y="58"/>
                  </a:lnTo>
                  <a:lnTo>
                    <a:pt x="39" y="54"/>
                  </a:lnTo>
                  <a:lnTo>
                    <a:pt x="39" y="28"/>
                  </a:lnTo>
                  <a:lnTo>
                    <a:pt x="48" y="28"/>
                  </a:lnTo>
                  <a:lnTo>
                    <a:pt x="56" y="0"/>
                  </a:lnTo>
                  <a:lnTo>
                    <a:pt x="80" y="0"/>
                  </a:lnTo>
                  <a:lnTo>
                    <a:pt x="81" y="25"/>
                  </a:lnTo>
                  <a:lnTo>
                    <a:pt x="92" y="24"/>
                  </a:lnTo>
                  <a:lnTo>
                    <a:pt x="93" y="49"/>
                  </a:lnTo>
                  <a:lnTo>
                    <a:pt x="102" y="54"/>
                  </a:lnTo>
                  <a:lnTo>
                    <a:pt x="99" y="81"/>
                  </a:lnTo>
                  <a:lnTo>
                    <a:pt x="114" y="82"/>
                  </a:lnTo>
                  <a:lnTo>
                    <a:pt x="107" y="81"/>
                  </a:lnTo>
                  <a:lnTo>
                    <a:pt x="108" y="114"/>
                  </a:lnTo>
                  <a:lnTo>
                    <a:pt x="117" y="117"/>
                  </a:lnTo>
                  <a:lnTo>
                    <a:pt x="122" y="142"/>
                  </a:lnTo>
                  <a:lnTo>
                    <a:pt x="125" y="175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41327" name="Group 577"/>
          <p:cNvGrpSpPr>
            <a:grpSpLocks/>
          </p:cNvGrpSpPr>
          <p:nvPr/>
        </p:nvGrpSpPr>
        <p:grpSpPr bwMode="auto">
          <a:xfrm>
            <a:off x="5899150" y="3430588"/>
            <a:ext cx="290512" cy="404812"/>
            <a:chOff x="4290" y="3130"/>
            <a:chExt cx="183" cy="255"/>
          </a:xfrm>
        </p:grpSpPr>
        <p:pic>
          <p:nvPicPr>
            <p:cNvPr id="41088" name="Picture 578" descr="31u_bnrz[1]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4343" y="3211"/>
              <a:ext cx="121" cy="174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41089" name="Freeform 579"/>
            <p:cNvSpPr>
              <a:spLocks/>
            </p:cNvSpPr>
            <p:nvPr/>
          </p:nvSpPr>
          <p:spPr bwMode="auto">
            <a:xfrm>
              <a:off x="4339" y="3143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0 h 232"/>
                <a:gd name="T12" fmla="*/ 0 w 199"/>
                <a:gd name="T13" fmla="*/ 0 h 232"/>
                <a:gd name="T14" fmla="*/ 0 w 199"/>
                <a:gd name="T15" fmla="*/ 0 h 232"/>
                <a:gd name="T16" fmla="*/ 0 w 199"/>
                <a:gd name="T17" fmla="*/ 0 h 232"/>
                <a:gd name="T18" fmla="*/ 0 w 199"/>
                <a:gd name="T19" fmla="*/ 0 h 232"/>
                <a:gd name="T20" fmla="*/ 0 w 199"/>
                <a:gd name="T21" fmla="*/ 0 h 232"/>
                <a:gd name="T22" fmla="*/ 0 w 199"/>
                <a:gd name="T23" fmla="*/ 0 h 232"/>
                <a:gd name="T24" fmla="*/ 0 w 199"/>
                <a:gd name="T25" fmla="*/ 0 h 232"/>
                <a:gd name="T26" fmla="*/ 0 w 199"/>
                <a:gd name="T27" fmla="*/ 0 h 232"/>
                <a:gd name="T28" fmla="*/ 0 w 199"/>
                <a:gd name="T29" fmla="*/ 0 h 232"/>
                <a:gd name="T30" fmla="*/ 0 w 199"/>
                <a:gd name="T31" fmla="*/ 0 h 232"/>
                <a:gd name="T32" fmla="*/ 0 w 199"/>
                <a:gd name="T33" fmla="*/ 0 h 232"/>
                <a:gd name="T34" fmla="*/ 0 w 199"/>
                <a:gd name="T35" fmla="*/ 0 h 232"/>
                <a:gd name="T36" fmla="*/ 0 w 199"/>
                <a:gd name="T37" fmla="*/ 0 h 232"/>
                <a:gd name="T38" fmla="*/ 0 w 199"/>
                <a:gd name="T39" fmla="*/ 0 h 232"/>
                <a:gd name="T40" fmla="*/ 0 w 199"/>
                <a:gd name="T41" fmla="*/ 0 h 232"/>
                <a:gd name="T42" fmla="*/ 0 w 199"/>
                <a:gd name="T43" fmla="*/ 0 h 232"/>
                <a:gd name="T44" fmla="*/ 0 w 199"/>
                <a:gd name="T45" fmla="*/ 0 h 232"/>
                <a:gd name="T46" fmla="*/ 0 w 199"/>
                <a:gd name="T47" fmla="*/ 0 h 232"/>
                <a:gd name="T48" fmla="*/ 0 w 199"/>
                <a:gd name="T49" fmla="*/ 0 h 232"/>
                <a:gd name="T50" fmla="*/ 0 w 199"/>
                <a:gd name="T51" fmla="*/ 0 h 232"/>
                <a:gd name="T52" fmla="*/ 0 w 199"/>
                <a:gd name="T53" fmla="*/ 0 h 232"/>
                <a:gd name="T54" fmla="*/ 0 w 199"/>
                <a:gd name="T55" fmla="*/ 0 h 232"/>
                <a:gd name="T56" fmla="*/ 0 w 199"/>
                <a:gd name="T57" fmla="*/ 0 h 232"/>
                <a:gd name="T58" fmla="*/ 0 w 199"/>
                <a:gd name="T59" fmla="*/ 0 h 232"/>
                <a:gd name="T60" fmla="*/ 0 w 199"/>
                <a:gd name="T61" fmla="*/ 0 h 232"/>
                <a:gd name="T62" fmla="*/ 0 w 199"/>
                <a:gd name="T63" fmla="*/ 0 h 232"/>
                <a:gd name="T64" fmla="*/ 0 w 199"/>
                <a:gd name="T65" fmla="*/ 0 h 232"/>
                <a:gd name="T66" fmla="*/ 0 w 199"/>
                <a:gd name="T67" fmla="*/ 0 h 232"/>
                <a:gd name="T68" fmla="*/ 0 w 199"/>
                <a:gd name="T69" fmla="*/ 0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0 w 199"/>
                <a:gd name="T77" fmla="*/ 0 h 232"/>
                <a:gd name="T78" fmla="*/ 0 w 199"/>
                <a:gd name="T79" fmla="*/ 0 h 232"/>
                <a:gd name="T80" fmla="*/ 0 w 199"/>
                <a:gd name="T81" fmla="*/ 0 h 232"/>
                <a:gd name="T82" fmla="*/ 0 w 199"/>
                <a:gd name="T83" fmla="*/ 0 h 232"/>
                <a:gd name="T84" fmla="*/ 0 w 199"/>
                <a:gd name="T85" fmla="*/ 0 h 232"/>
                <a:gd name="T86" fmla="*/ 0 w 199"/>
                <a:gd name="T87" fmla="*/ 0 h 232"/>
                <a:gd name="T88" fmla="*/ 0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090" name="Freeform 580"/>
            <p:cNvSpPr>
              <a:spLocks/>
            </p:cNvSpPr>
            <p:nvPr/>
          </p:nvSpPr>
          <p:spPr bwMode="auto">
            <a:xfrm>
              <a:off x="4395" y="3142"/>
              <a:ext cx="22" cy="30"/>
            </a:xfrm>
            <a:custGeom>
              <a:avLst/>
              <a:gdLst>
                <a:gd name="T0" fmla="*/ 0 w 128"/>
                <a:gd name="T1" fmla="*/ 0 h 180"/>
                <a:gd name="T2" fmla="*/ 0 w 128"/>
                <a:gd name="T3" fmla="*/ 0 h 180"/>
                <a:gd name="T4" fmla="*/ 0 w 128"/>
                <a:gd name="T5" fmla="*/ 0 h 180"/>
                <a:gd name="T6" fmla="*/ 0 w 128"/>
                <a:gd name="T7" fmla="*/ 0 h 180"/>
                <a:gd name="T8" fmla="*/ 0 w 128"/>
                <a:gd name="T9" fmla="*/ 0 h 180"/>
                <a:gd name="T10" fmla="*/ 0 w 128"/>
                <a:gd name="T11" fmla="*/ 0 h 180"/>
                <a:gd name="T12" fmla="*/ 0 w 128"/>
                <a:gd name="T13" fmla="*/ 0 h 180"/>
                <a:gd name="T14" fmla="*/ 0 w 128"/>
                <a:gd name="T15" fmla="*/ 0 h 180"/>
                <a:gd name="T16" fmla="*/ 0 w 128"/>
                <a:gd name="T17" fmla="*/ 0 h 180"/>
                <a:gd name="T18" fmla="*/ 0 w 128"/>
                <a:gd name="T19" fmla="*/ 0 h 180"/>
                <a:gd name="T20" fmla="*/ 0 w 128"/>
                <a:gd name="T21" fmla="*/ 0 h 180"/>
                <a:gd name="T22" fmla="*/ 0 w 128"/>
                <a:gd name="T23" fmla="*/ 0 h 180"/>
                <a:gd name="T24" fmla="*/ 0 w 128"/>
                <a:gd name="T25" fmla="*/ 0 h 180"/>
                <a:gd name="T26" fmla="*/ 0 w 128"/>
                <a:gd name="T27" fmla="*/ 0 h 180"/>
                <a:gd name="T28" fmla="*/ 0 w 128"/>
                <a:gd name="T29" fmla="*/ 0 h 180"/>
                <a:gd name="T30" fmla="*/ 0 w 128"/>
                <a:gd name="T31" fmla="*/ 0 h 180"/>
                <a:gd name="T32" fmla="*/ 0 w 128"/>
                <a:gd name="T33" fmla="*/ 0 h 180"/>
                <a:gd name="T34" fmla="*/ 0 w 128"/>
                <a:gd name="T35" fmla="*/ 0 h 180"/>
                <a:gd name="T36" fmla="*/ 0 w 128"/>
                <a:gd name="T37" fmla="*/ 0 h 180"/>
                <a:gd name="T38" fmla="*/ 0 w 128"/>
                <a:gd name="T39" fmla="*/ 0 h 180"/>
                <a:gd name="T40" fmla="*/ 0 w 128"/>
                <a:gd name="T41" fmla="*/ 0 h 180"/>
                <a:gd name="T42" fmla="*/ 0 w 128"/>
                <a:gd name="T43" fmla="*/ 0 h 180"/>
                <a:gd name="T44" fmla="*/ 0 w 128"/>
                <a:gd name="T45" fmla="*/ 0 h 180"/>
                <a:gd name="T46" fmla="*/ 0 w 128"/>
                <a:gd name="T47" fmla="*/ 0 h 180"/>
                <a:gd name="T48" fmla="*/ 0 w 128"/>
                <a:gd name="T49" fmla="*/ 0 h 180"/>
                <a:gd name="T50" fmla="*/ 0 w 128"/>
                <a:gd name="T51" fmla="*/ 0 h 180"/>
                <a:gd name="T52" fmla="*/ 0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0 w 128"/>
                <a:gd name="T77" fmla="*/ 0 h 180"/>
                <a:gd name="T78" fmla="*/ 0 w 128"/>
                <a:gd name="T79" fmla="*/ 0 h 180"/>
                <a:gd name="T80" fmla="*/ 0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091" name="Freeform 581"/>
            <p:cNvSpPr>
              <a:spLocks/>
            </p:cNvSpPr>
            <p:nvPr/>
          </p:nvSpPr>
          <p:spPr bwMode="auto">
            <a:xfrm>
              <a:off x="4318" y="3135"/>
              <a:ext cx="54" cy="63"/>
            </a:xfrm>
            <a:custGeom>
              <a:avLst/>
              <a:gdLst>
                <a:gd name="T0" fmla="*/ 0 w 322"/>
                <a:gd name="T1" fmla="*/ 0 h 378"/>
                <a:gd name="T2" fmla="*/ 0 w 322"/>
                <a:gd name="T3" fmla="*/ 0 h 378"/>
                <a:gd name="T4" fmla="*/ 0 w 322"/>
                <a:gd name="T5" fmla="*/ 0 h 378"/>
                <a:gd name="T6" fmla="*/ 0 w 322"/>
                <a:gd name="T7" fmla="*/ 0 h 378"/>
                <a:gd name="T8" fmla="*/ 0 w 322"/>
                <a:gd name="T9" fmla="*/ 0 h 378"/>
                <a:gd name="T10" fmla="*/ 0 w 322"/>
                <a:gd name="T11" fmla="*/ 0 h 378"/>
                <a:gd name="T12" fmla="*/ 0 w 322"/>
                <a:gd name="T13" fmla="*/ 0 h 378"/>
                <a:gd name="T14" fmla="*/ 0 w 322"/>
                <a:gd name="T15" fmla="*/ 0 h 378"/>
                <a:gd name="T16" fmla="*/ 0 w 322"/>
                <a:gd name="T17" fmla="*/ 0 h 378"/>
                <a:gd name="T18" fmla="*/ 0 w 322"/>
                <a:gd name="T19" fmla="*/ 0 h 378"/>
                <a:gd name="T20" fmla="*/ 0 w 322"/>
                <a:gd name="T21" fmla="*/ 0 h 378"/>
                <a:gd name="T22" fmla="*/ 0 w 322"/>
                <a:gd name="T23" fmla="*/ 0 h 378"/>
                <a:gd name="T24" fmla="*/ 0 w 322"/>
                <a:gd name="T25" fmla="*/ 0 h 378"/>
                <a:gd name="T26" fmla="*/ 0 w 322"/>
                <a:gd name="T27" fmla="*/ 0 h 378"/>
                <a:gd name="T28" fmla="*/ 0 w 322"/>
                <a:gd name="T29" fmla="*/ 0 h 378"/>
                <a:gd name="T30" fmla="*/ 0 w 322"/>
                <a:gd name="T31" fmla="*/ 0 h 378"/>
                <a:gd name="T32" fmla="*/ 0 w 322"/>
                <a:gd name="T33" fmla="*/ 0 h 378"/>
                <a:gd name="T34" fmla="*/ 0 w 322"/>
                <a:gd name="T35" fmla="*/ 0 h 378"/>
                <a:gd name="T36" fmla="*/ 0 w 322"/>
                <a:gd name="T37" fmla="*/ 0 h 378"/>
                <a:gd name="T38" fmla="*/ 0 w 322"/>
                <a:gd name="T39" fmla="*/ 0 h 378"/>
                <a:gd name="T40" fmla="*/ 0 w 322"/>
                <a:gd name="T41" fmla="*/ 0 h 378"/>
                <a:gd name="T42" fmla="*/ 0 w 322"/>
                <a:gd name="T43" fmla="*/ 0 h 378"/>
                <a:gd name="T44" fmla="*/ 0 w 322"/>
                <a:gd name="T45" fmla="*/ 0 h 378"/>
                <a:gd name="T46" fmla="*/ 0 w 322"/>
                <a:gd name="T47" fmla="*/ 0 h 378"/>
                <a:gd name="T48" fmla="*/ 0 w 322"/>
                <a:gd name="T49" fmla="*/ 0 h 378"/>
                <a:gd name="T50" fmla="*/ 0 w 322"/>
                <a:gd name="T51" fmla="*/ 0 h 378"/>
                <a:gd name="T52" fmla="*/ 0 w 322"/>
                <a:gd name="T53" fmla="*/ 0 h 378"/>
                <a:gd name="T54" fmla="*/ 0 w 322"/>
                <a:gd name="T55" fmla="*/ 0 h 378"/>
                <a:gd name="T56" fmla="*/ 0 w 322"/>
                <a:gd name="T57" fmla="*/ 0 h 378"/>
                <a:gd name="T58" fmla="*/ 0 w 322"/>
                <a:gd name="T59" fmla="*/ 0 h 378"/>
                <a:gd name="T60" fmla="*/ 0 w 322"/>
                <a:gd name="T61" fmla="*/ 0 h 378"/>
                <a:gd name="T62" fmla="*/ 0 w 322"/>
                <a:gd name="T63" fmla="*/ 0 h 378"/>
                <a:gd name="T64" fmla="*/ 0 w 322"/>
                <a:gd name="T65" fmla="*/ 0 h 378"/>
                <a:gd name="T66" fmla="*/ 0 w 322"/>
                <a:gd name="T67" fmla="*/ 0 h 378"/>
                <a:gd name="T68" fmla="*/ 0 w 322"/>
                <a:gd name="T69" fmla="*/ 0 h 378"/>
                <a:gd name="T70" fmla="*/ 0 w 322"/>
                <a:gd name="T71" fmla="*/ 0 h 378"/>
                <a:gd name="T72" fmla="*/ 0 w 322"/>
                <a:gd name="T73" fmla="*/ 0 h 378"/>
                <a:gd name="T74" fmla="*/ 0 w 322"/>
                <a:gd name="T75" fmla="*/ 0 h 378"/>
                <a:gd name="T76" fmla="*/ 0 w 322"/>
                <a:gd name="T77" fmla="*/ 0 h 378"/>
                <a:gd name="T78" fmla="*/ 0 w 322"/>
                <a:gd name="T79" fmla="*/ 0 h 378"/>
                <a:gd name="T80" fmla="*/ 0 w 322"/>
                <a:gd name="T81" fmla="*/ 0 h 378"/>
                <a:gd name="T82" fmla="*/ 0 w 322"/>
                <a:gd name="T83" fmla="*/ 0 h 378"/>
                <a:gd name="T84" fmla="*/ 0 w 322"/>
                <a:gd name="T85" fmla="*/ 0 h 378"/>
                <a:gd name="T86" fmla="*/ 0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092" name="Freeform 582"/>
            <p:cNvSpPr>
              <a:spLocks/>
            </p:cNvSpPr>
            <p:nvPr/>
          </p:nvSpPr>
          <p:spPr bwMode="auto">
            <a:xfrm>
              <a:off x="4394" y="3133"/>
              <a:ext cx="47" cy="42"/>
            </a:xfrm>
            <a:custGeom>
              <a:avLst/>
              <a:gdLst>
                <a:gd name="T0" fmla="*/ 0 w 283"/>
                <a:gd name="T1" fmla="*/ 0 h 252"/>
                <a:gd name="T2" fmla="*/ 0 w 283"/>
                <a:gd name="T3" fmla="*/ 0 h 252"/>
                <a:gd name="T4" fmla="*/ 0 w 283"/>
                <a:gd name="T5" fmla="*/ 0 h 252"/>
                <a:gd name="T6" fmla="*/ 0 w 283"/>
                <a:gd name="T7" fmla="*/ 0 h 252"/>
                <a:gd name="T8" fmla="*/ 0 w 283"/>
                <a:gd name="T9" fmla="*/ 0 h 252"/>
                <a:gd name="T10" fmla="*/ 0 w 283"/>
                <a:gd name="T11" fmla="*/ 0 h 252"/>
                <a:gd name="T12" fmla="*/ 0 w 283"/>
                <a:gd name="T13" fmla="*/ 0 h 252"/>
                <a:gd name="T14" fmla="*/ 0 w 283"/>
                <a:gd name="T15" fmla="*/ 0 h 252"/>
                <a:gd name="T16" fmla="*/ 0 w 283"/>
                <a:gd name="T17" fmla="*/ 0 h 252"/>
                <a:gd name="T18" fmla="*/ 0 w 283"/>
                <a:gd name="T19" fmla="*/ 0 h 252"/>
                <a:gd name="T20" fmla="*/ 0 w 283"/>
                <a:gd name="T21" fmla="*/ 0 h 252"/>
                <a:gd name="T22" fmla="*/ 0 w 283"/>
                <a:gd name="T23" fmla="*/ 0 h 252"/>
                <a:gd name="T24" fmla="*/ 0 w 283"/>
                <a:gd name="T25" fmla="*/ 0 h 252"/>
                <a:gd name="T26" fmla="*/ 0 w 283"/>
                <a:gd name="T27" fmla="*/ 0 h 252"/>
                <a:gd name="T28" fmla="*/ 0 w 283"/>
                <a:gd name="T29" fmla="*/ 0 h 252"/>
                <a:gd name="T30" fmla="*/ 0 w 283"/>
                <a:gd name="T31" fmla="*/ 0 h 252"/>
                <a:gd name="T32" fmla="*/ 0 w 283"/>
                <a:gd name="T33" fmla="*/ 0 h 252"/>
                <a:gd name="T34" fmla="*/ 0 w 283"/>
                <a:gd name="T35" fmla="*/ 0 h 252"/>
                <a:gd name="T36" fmla="*/ 0 w 283"/>
                <a:gd name="T37" fmla="*/ 0 h 252"/>
                <a:gd name="T38" fmla="*/ 0 w 283"/>
                <a:gd name="T39" fmla="*/ 0 h 252"/>
                <a:gd name="T40" fmla="*/ 0 w 283"/>
                <a:gd name="T41" fmla="*/ 0 h 252"/>
                <a:gd name="T42" fmla="*/ 0 w 283"/>
                <a:gd name="T43" fmla="*/ 0 h 252"/>
                <a:gd name="T44" fmla="*/ 0 w 283"/>
                <a:gd name="T45" fmla="*/ 0 h 252"/>
                <a:gd name="T46" fmla="*/ 0 w 283"/>
                <a:gd name="T47" fmla="*/ 0 h 252"/>
                <a:gd name="T48" fmla="*/ 0 w 283"/>
                <a:gd name="T49" fmla="*/ 0 h 252"/>
                <a:gd name="T50" fmla="*/ 0 w 283"/>
                <a:gd name="T51" fmla="*/ 0 h 252"/>
                <a:gd name="T52" fmla="*/ 0 w 283"/>
                <a:gd name="T53" fmla="*/ 0 h 252"/>
                <a:gd name="T54" fmla="*/ 0 w 283"/>
                <a:gd name="T55" fmla="*/ 0 h 252"/>
                <a:gd name="T56" fmla="*/ 0 w 283"/>
                <a:gd name="T57" fmla="*/ 0 h 252"/>
                <a:gd name="T58" fmla="*/ 0 w 283"/>
                <a:gd name="T59" fmla="*/ 0 h 252"/>
                <a:gd name="T60" fmla="*/ 0 w 283"/>
                <a:gd name="T61" fmla="*/ 0 h 252"/>
                <a:gd name="T62" fmla="*/ 0 w 283"/>
                <a:gd name="T63" fmla="*/ 0 h 252"/>
                <a:gd name="T64" fmla="*/ 0 w 283"/>
                <a:gd name="T65" fmla="*/ 0 h 252"/>
                <a:gd name="T66" fmla="*/ 0 w 283"/>
                <a:gd name="T67" fmla="*/ 0 h 252"/>
                <a:gd name="T68" fmla="*/ 0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0 w 283"/>
                <a:gd name="T109" fmla="*/ 0 h 252"/>
                <a:gd name="T110" fmla="*/ 0 w 283"/>
                <a:gd name="T111" fmla="*/ 0 h 252"/>
                <a:gd name="T112" fmla="*/ 0 w 283"/>
                <a:gd name="T113" fmla="*/ 0 h 252"/>
                <a:gd name="T114" fmla="*/ 0 w 283"/>
                <a:gd name="T115" fmla="*/ 0 h 252"/>
                <a:gd name="T116" fmla="*/ 0 w 283"/>
                <a:gd name="T117" fmla="*/ 0 h 252"/>
                <a:gd name="T118" fmla="*/ 0 w 283"/>
                <a:gd name="T119" fmla="*/ 0 h 252"/>
                <a:gd name="T120" fmla="*/ 0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093" name="Freeform 583"/>
            <p:cNvSpPr>
              <a:spLocks/>
            </p:cNvSpPr>
            <p:nvPr/>
          </p:nvSpPr>
          <p:spPr bwMode="auto">
            <a:xfrm>
              <a:off x="4298" y="3153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0 h 238"/>
                <a:gd name="T4" fmla="*/ 0 w 114"/>
                <a:gd name="T5" fmla="*/ 0 h 238"/>
                <a:gd name="T6" fmla="*/ 0 w 114"/>
                <a:gd name="T7" fmla="*/ 0 h 238"/>
                <a:gd name="T8" fmla="*/ 0 w 114"/>
                <a:gd name="T9" fmla="*/ 0 h 238"/>
                <a:gd name="T10" fmla="*/ 0 w 114"/>
                <a:gd name="T11" fmla="*/ 0 h 238"/>
                <a:gd name="T12" fmla="*/ 0 w 114"/>
                <a:gd name="T13" fmla="*/ 0 h 238"/>
                <a:gd name="T14" fmla="*/ 0 w 114"/>
                <a:gd name="T15" fmla="*/ 0 h 238"/>
                <a:gd name="T16" fmla="*/ 0 w 114"/>
                <a:gd name="T17" fmla="*/ 0 h 238"/>
                <a:gd name="T18" fmla="*/ 0 w 114"/>
                <a:gd name="T19" fmla="*/ 0 h 238"/>
                <a:gd name="T20" fmla="*/ 0 w 114"/>
                <a:gd name="T21" fmla="*/ 0 h 238"/>
                <a:gd name="T22" fmla="*/ 0 w 114"/>
                <a:gd name="T23" fmla="*/ 0 h 238"/>
                <a:gd name="T24" fmla="*/ 0 w 114"/>
                <a:gd name="T25" fmla="*/ 0 h 238"/>
                <a:gd name="T26" fmla="*/ 0 w 114"/>
                <a:gd name="T27" fmla="*/ 0 h 238"/>
                <a:gd name="T28" fmla="*/ 0 w 114"/>
                <a:gd name="T29" fmla="*/ 0 h 238"/>
                <a:gd name="T30" fmla="*/ 0 w 114"/>
                <a:gd name="T31" fmla="*/ 0 h 238"/>
                <a:gd name="T32" fmla="*/ 0 w 114"/>
                <a:gd name="T33" fmla="*/ 0 h 238"/>
                <a:gd name="T34" fmla="*/ 0 w 114"/>
                <a:gd name="T35" fmla="*/ 0 h 238"/>
                <a:gd name="T36" fmla="*/ 0 w 114"/>
                <a:gd name="T37" fmla="*/ 0 h 238"/>
                <a:gd name="T38" fmla="*/ 0 w 114"/>
                <a:gd name="T39" fmla="*/ 0 h 238"/>
                <a:gd name="T40" fmla="*/ 0 w 114"/>
                <a:gd name="T41" fmla="*/ 0 h 238"/>
                <a:gd name="T42" fmla="*/ 0 w 114"/>
                <a:gd name="T43" fmla="*/ 0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0 w 114"/>
                <a:gd name="T61" fmla="*/ 0 h 238"/>
                <a:gd name="T62" fmla="*/ 0 w 114"/>
                <a:gd name="T63" fmla="*/ 0 h 238"/>
                <a:gd name="T64" fmla="*/ 0 w 114"/>
                <a:gd name="T65" fmla="*/ 0 h 238"/>
                <a:gd name="T66" fmla="*/ 0 w 114"/>
                <a:gd name="T67" fmla="*/ 0 h 238"/>
                <a:gd name="T68" fmla="*/ 0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094" name="Freeform 584"/>
            <p:cNvSpPr>
              <a:spLocks/>
            </p:cNvSpPr>
            <p:nvPr/>
          </p:nvSpPr>
          <p:spPr bwMode="auto">
            <a:xfrm>
              <a:off x="4432" y="3130"/>
              <a:ext cx="41" cy="52"/>
            </a:xfrm>
            <a:custGeom>
              <a:avLst/>
              <a:gdLst>
                <a:gd name="T0" fmla="*/ 0 w 246"/>
                <a:gd name="T1" fmla="*/ 0 h 310"/>
                <a:gd name="T2" fmla="*/ 0 w 246"/>
                <a:gd name="T3" fmla="*/ 0 h 310"/>
                <a:gd name="T4" fmla="*/ 0 w 246"/>
                <a:gd name="T5" fmla="*/ 0 h 310"/>
                <a:gd name="T6" fmla="*/ 0 w 246"/>
                <a:gd name="T7" fmla="*/ 0 h 310"/>
                <a:gd name="T8" fmla="*/ 0 w 246"/>
                <a:gd name="T9" fmla="*/ 0 h 310"/>
                <a:gd name="T10" fmla="*/ 0 w 246"/>
                <a:gd name="T11" fmla="*/ 0 h 310"/>
                <a:gd name="T12" fmla="*/ 0 w 246"/>
                <a:gd name="T13" fmla="*/ 0 h 310"/>
                <a:gd name="T14" fmla="*/ 0 w 246"/>
                <a:gd name="T15" fmla="*/ 0 h 310"/>
                <a:gd name="T16" fmla="*/ 0 w 246"/>
                <a:gd name="T17" fmla="*/ 0 h 310"/>
                <a:gd name="T18" fmla="*/ 0 w 246"/>
                <a:gd name="T19" fmla="*/ 0 h 310"/>
                <a:gd name="T20" fmla="*/ 0 w 246"/>
                <a:gd name="T21" fmla="*/ 0 h 310"/>
                <a:gd name="T22" fmla="*/ 0 w 246"/>
                <a:gd name="T23" fmla="*/ 0 h 310"/>
                <a:gd name="T24" fmla="*/ 0 w 246"/>
                <a:gd name="T25" fmla="*/ 0 h 310"/>
                <a:gd name="T26" fmla="*/ 0 w 246"/>
                <a:gd name="T27" fmla="*/ 0 h 310"/>
                <a:gd name="T28" fmla="*/ 0 w 246"/>
                <a:gd name="T29" fmla="*/ 0 h 310"/>
                <a:gd name="T30" fmla="*/ 0 w 246"/>
                <a:gd name="T31" fmla="*/ 0 h 310"/>
                <a:gd name="T32" fmla="*/ 0 w 246"/>
                <a:gd name="T33" fmla="*/ 0 h 310"/>
                <a:gd name="T34" fmla="*/ 0 w 246"/>
                <a:gd name="T35" fmla="*/ 0 h 310"/>
                <a:gd name="T36" fmla="*/ 0 w 246"/>
                <a:gd name="T37" fmla="*/ 0 h 310"/>
                <a:gd name="T38" fmla="*/ 0 w 246"/>
                <a:gd name="T39" fmla="*/ 0 h 310"/>
                <a:gd name="T40" fmla="*/ 0 w 246"/>
                <a:gd name="T41" fmla="*/ 0 h 310"/>
                <a:gd name="T42" fmla="*/ 0 w 246"/>
                <a:gd name="T43" fmla="*/ 0 h 310"/>
                <a:gd name="T44" fmla="*/ 0 w 246"/>
                <a:gd name="T45" fmla="*/ 0 h 310"/>
                <a:gd name="T46" fmla="*/ 0 w 246"/>
                <a:gd name="T47" fmla="*/ 0 h 310"/>
                <a:gd name="T48" fmla="*/ 0 w 246"/>
                <a:gd name="T49" fmla="*/ 0 h 310"/>
                <a:gd name="T50" fmla="*/ 0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0 w 246"/>
                <a:gd name="T69" fmla="*/ 0 h 310"/>
                <a:gd name="T70" fmla="*/ 0 w 246"/>
                <a:gd name="T71" fmla="*/ 0 h 310"/>
                <a:gd name="T72" fmla="*/ 0 w 246"/>
                <a:gd name="T73" fmla="*/ 0 h 310"/>
                <a:gd name="T74" fmla="*/ 0 w 246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095" name="Freeform 585"/>
            <p:cNvSpPr>
              <a:spLocks/>
            </p:cNvSpPr>
            <p:nvPr/>
          </p:nvSpPr>
          <p:spPr bwMode="auto">
            <a:xfrm>
              <a:off x="4387" y="3191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0 h 187"/>
                <a:gd name="T28" fmla="*/ 0 w 83"/>
                <a:gd name="T29" fmla="*/ 0 h 187"/>
                <a:gd name="T30" fmla="*/ 0 w 83"/>
                <a:gd name="T31" fmla="*/ 0 h 187"/>
                <a:gd name="T32" fmla="*/ 0 w 83"/>
                <a:gd name="T33" fmla="*/ 0 h 187"/>
                <a:gd name="T34" fmla="*/ 0 w 83"/>
                <a:gd name="T35" fmla="*/ 0 h 187"/>
                <a:gd name="T36" fmla="*/ 0 w 83"/>
                <a:gd name="T37" fmla="*/ 0 h 187"/>
                <a:gd name="T38" fmla="*/ 0 w 83"/>
                <a:gd name="T39" fmla="*/ 0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096" name="Freeform 586"/>
            <p:cNvSpPr>
              <a:spLocks/>
            </p:cNvSpPr>
            <p:nvPr/>
          </p:nvSpPr>
          <p:spPr bwMode="auto">
            <a:xfrm>
              <a:off x="4381" y="3174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0 h 94"/>
                <a:gd name="T30" fmla="*/ 0 w 44"/>
                <a:gd name="T31" fmla="*/ 0 h 94"/>
                <a:gd name="T32" fmla="*/ 0 w 44"/>
                <a:gd name="T33" fmla="*/ 0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097" name="Freeform 587"/>
            <p:cNvSpPr>
              <a:spLocks/>
            </p:cNvSpPr>
            <p:nvPr/>
          </p:nvSpPr>
          <p:spPr bwMode="auto">
            <a:xfrm>
              <a:off x="4375" y="3163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098" name="Freeform 588"/>
            <p:cNvSpPr>
              <a:spLocks/>
            </p:cNvSpPr>
            <p:nvPr/>
          </p:nvSpPr>
          <p:spPr bwMode="auto">
            <a:xfrm>
              <a:off x="4370" y="3155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099" name="Freeform 589"/>
            <p:cNvSpPr>
              <a:spLocks/>
            </p:cNvSpPr>
            <p:nvPr/>
          </p:nvSpPr>
          <p:spPr bwMode="auto">
            <a:xfrm>
              <a:off x="4330" y="3145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0 h 236"/>
                <a:gd name="T18" fmla="*/ 0 w 198"/>
                <a:gd name="T19" fmla="*/ 0 h 236"/>
                <a:gd name="T20" fmla="*/ 0 w 198"/>
                <a:gd name="T21" fmla="*/ 0 h 236"/>
                <a:gd name="T22" fmla="*/ 0 w 198"/>
                <a:gd name="T23" fmla="*/ 0 h 236"/>
                <a:gd name="T24" fmla="*/ 0 w 198"/>
                <a:gd name="T25" fmla="*/ 0 h 236"/>
                <a:gd name="T26" fmla="*/ 0 w 198"/>
                <a:gd name="T27" fmla="*/ 0 h 236"/>
                <a:gd name="T28" fmla="*/ 0 w 198"/>
                <a:gd name="T29" fmla="*/ 0 h 236"/>
                <a:gd name="T30" fmla="*/ 0 w 198"/>
                <a:gd name="T31" fmla="*/ 0 h 236"/>
                <a:gd name="T32" fmla="*/ 0 w 198"/>
                <a:gd name="T33" fmla="*/ 0 h 236"/>
                <a:gd name="T34" fmla="*/ 0 w 198"/>
                <a:gd name="T35" fmla="*/ 0 h 236"/>
                <a:gd name="T36" fmla="*/ 0 w 198"/>
                <a:gd name="T37" fmla="*/ 0 h 236"/>
                <a:gd name="T38" fmla="*/ 0 w 198"/>
                <a:gd name="T39" fmla="*/ 0 h 236"/>
                <a:gd name="T40" fmla="*/ 0 w 198"/>
                <a:gd name="T41" fmla="*/ 0 h 236"/>
                <a:gd name="T42" fmla="*/ 0 w 198"/>
                <a:gd name="T43" fmla="*/ 0 h 236"/>
                <a:gd name="T44" fmla="*/ 0 w 198"/>
                <a:gd name="T45" fmla="*/ 0 h 236"/>
                <a:gd name="T46" fmla="*/ 0 w 198"/>
                <a:gd name="T47" fmla="*/ 0 h 236"/>
                <a:gd name="T48" fmla="*/ 0 w 198"/>
                <a:gd name="T49" fmla="*/ 0 h 236"/>
                <a:gd name="T50" fmla="*/ 0 w 198"/>
                <a:gd name="T51" fmla="*/ 0 h 236"/>
                <a:gd name="T52" fmla="*/ 0 w 198"/>
                <a:gd name="T53" fmla="*/ 0 h 236"/>
                <a:gd name="T54" fmla="*/ 0 w 198"/>
                <a:gd name="T55" fmla="*/ 0 h 236"/>
                <a:gd name="T56" fmla="*/ 0 w 198"/>
                <a:gd name="T57" fmla="*/ 0 h 236"/>
                <a:gd name="T58" fmla="*/ 0 w 198"/>
                <a:gd name="T59" fmla="*/ 0 h 236"/>
                <a:gd name="T60" fmla="*/ 0 w 198"/>
                <a:gd name="T61" fmla="*/ 0 h 236"/>
                <a:gd name="T62" fmla="*/ 0 w 198"/>
                <a:gd name="T63" fmla="*/ 0 h 236"/>
                <a:gd name="T64" fmla="*/ 0 w 198"/>
                <a:gd name="T65" fmla="*/ 0 h 236"/>
                <a:gd name="T66" fmla="*/ 0 w 198"/>
                <a:gd name="T67" fmla="*/ 0 h 236"/>
                <a:gd name="T68" fmla="*/ 0 w 198"/>
                <a:gd name="T69" fmla="*/ 0 h 236"/>
                <a:gd name="T70" fmla="*/ 0 w 198"/>
                <a:gd name="T71" fmla="*/ 0 h 236"/>
                <a:gd name="T72" fmla="*/ 0 w 198"/>
                <a:gd name="T73" fmla="*/ 0 h 236"/>
                <a:gd name="T74" fmla="*/ 0 w 198"/>
                <a:gd name="T75" fmla="*/ 0 h 236"/>
                <a:gd name="T76" fmla="*/ 0 w 198"/>
                <a:gd name="T77" fmla="*/ 0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0 w 198"/>
                <a:gd name="T91" fmla="*/ 0 h 236"/>
                <a:gd name="T92" fmla="*/ 0 w 198"/>
                <a:gd name="T93" fmla="*/ 0 h 236"/>
                <a:gd name="T94" fmla="*/ 0 w 198"/>
                <a:gd name="T95" fmla="*/ 0 h 236"/>
                <a:gd name="T96" fmla="*/ 0 w 198"/>
                <a:gd name="T97" fmla="*/ 0 h 236"/>
                <a:gd name="T98" fmla="*/ 0 w 198"/>
                <a:gd name="T99" fmla="*/ 0 h 236"/>
                <a:gd name="T100" fmla="*/ 0 w 198"/>
                <a:gd name="T101" fmla="*/ 0 h 236"/>
                <a:gd name="T102" fmla="*/ 0 w 198"/>
                <a:gd name="T103" fmla="*/ 0 h 236"/>
                <a:gd name="T104" fmla="*/ 0 w 198"/>
                <a:gd name="T105" fmla="*/ 0 h 236"/>
                <a:gd name="T106" fmla="*/ 0 w 198"/>
                <a:gd name="T107" fmla="*/ 0 h 236"/>
                <a:gd name="T108" fmla="*/ 0 w 198"/>
                <a:gd name="T109" fmla="*/ 0 h 236"/>
                <a:gd name="T110" fmla="*/ 0 w 198"/>
                <a:gd name="T111" fmla="*/ 0 h 236"/>
                <a:gd name="T112" fmla="*/ 0 w 198"/>
                <a:gd name="T113" fmla="*/ 0 h 236"/>
                <a:gd name="T114" fmla="*/ 0 w 198"/>
                <a:gd name="T115" fmla="*/ 0 h 236"/>
                <a:gd name="T116" fmla="*/ 0 w 198"/>
                <a:gd name="T117" fmla="*/ 0 h 236"/>
                <a:gd name="T118" fmla="*/ 0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100" name="Freeform 590"/>
            <p:cNvSpPr>
              <a:spLocks/>
            </p:cNvSpPr>
            <p:nvPr/>
          </p:nvSpPr>
          <p:spPr bwMode="auto">
            <a:xfrm>
              <a:off x="4386" y="3145"/>
              <a:ext cx="22" cy="30"/>
            </a:xfrm>
            <a:custGeom>
              <a:avLst/>
              <a:gdLst>
                <a:gd name="T0" fmla="*/ 0 w 128"/>
                <a:gd name="T1" fmla="*/ 0 h 183"/>
                <a:gd name="T2" fmla="*/ 0 w 128"/>
                <a:gd name="T3" fmla="*/ 0 h 183"/>
                <a:gd name="T4" fmla="*/ 0 w 128"/>
                <a:gd name="T5" fmla="*/ 0 h 183"/>
                <a:gd name="T6" fmla="*/ 0 w 128"/>
                <a:gd name="T7" fmla="*/ 0 h 183"/>
                <a:gd name="T8" fmla="*/ 0 w 128"/>
                <a:gd name="T9" fmla="*/ 0 h 183"/>
                <a:gd name="T10" fmla="*/ 0 w 128"/>
                <a:gd name="T11" fmla="*/ 0 h 183"/>
                <a:gd name="T12" fmla="*/ 0 w 128"/>
                <a:gd name="T13" fmla="*/ 0 h 183"/>
                <a:gd name="T14" fmla="*/ 0 w 128"/>
                <a:gd name="T15" fmla="*/ 0 h 183"/>
                <a:gd name="T16" fmla="*/ 0 w 128"/>
                <a:gd name="T17" fmla="*/ 0 h 183"/>
                <a:gd name="T18" fmla="*/ 0 w 128"/>
                <a:gd name="T19" fmla="*/ 0 h 183"/>
                <a:gd name="T20" fmla="*/ 0 w 128"/>
                <a:gd name="T21" fmla="*/ 0 h 183"/>
                <a:gd name="T22" fmla="*/ 0 w 128"/>
                <a:gd name="T23" fmla="*/ 0 h 183"/>
                <a:gd name="T24" fmla="*/ 0 w 128"/>
                <a:gd name="T25" fmla="*/ 0 h 183"/>
                <a:gd name="T26" fmla="*/ 0 w 128"/>
                <a:gd name="T27" fmla="*/ 0 h 183"/>
                <a:gd name="T28" fmla="*/ 0 w 128"/>
                <a:gd name="T29" fmla="*/ 0 h 183"/>
                <a:gd name="T30" fmla="*/ 0 w 128"/>
                <a:gd name="T31" fmla="*/ 0 h 183"/>
                <a:gd name="T32" fmla="*/ 0 w 128"/>
                <a:gd name="T33" fmla="*/ 0 h 183"/>
                <a:gd name="T34" fmla="*/ 0 w 128"/>
                <a:gd name="T35" fmla="*/ 0 h 183"/>
                <a:gd name="T36" fmla="*/ 0 w 128"/>
                <a:gd name="T37" fmla="*/ 0 h 183"/>
                <a:gd name="T38" fmla="*/ 0 w 128"/>
                <a:gd name="T39" fmla="*/ 0 h 183"/>
                <a:gd name="T40" fmla="*/ 0 w 128"/>
                <a:gd name="T41" fmla="*/ 0 h 183"/>
                <a:gd name="T42" fmla="*/ 0 w 128"/>
                <a:gd name="T43" fmla="*/ 0 h 183"/>
                <a:gd name="T44" fmla="*/ 0 w 128"/>
                <a:gd name="T45" fmla="*/ 0 h 183"/>
                <a:gd name="T46" fmla="*/ 0 w 128"/>
                <a:gd name="T47" fmla="*/ 0 h 183"/>
                <a:gd name="T48" fmla="*/ 0 w 128"/>
                <a:gd name="T49" fmla="*/ 0 h 183"/>
                <a:gd name="T50" fmla="*/ 0 w 128"/>
                <a:gd name="T51" fmla="*/ 0 h 183"/>
                <a:gd name="T52" fmla="*/ 0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0 w 128"/>
                <a:gd name="T77" fmla="*/ 0 h 183"/>
                <a:gd name="T78" fmla="*/ 0 w 128"/>
                <a:gd name="T79" fmla="*/ 0 h 183"/>
                <a:gd name="T80" fmla="*/ 0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101" name="Freeform 591"/>
            <p:cNvSpPr>
              <a:spLocks/>
            </p:cNvSpPr>
            <p:nvPr/>
          </p:nvSpPr>
          <p:spPr bwMode="auto">
            <a:xfrm>
              <a:off x="4309" y="3138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0 h 379"/>
                <a:gd name="T6" fmla="*/ 0 w 323"/>
                <a:gd name="T7" fmla="*/ 0 h 379"/>
                <a:gd name="T8" fmla="*/ 0 w 323"/>
                <a:gd name="T9" fmla="*/ 0 h 379"/>
                <a:gd name="T10" fmla="*/ 0 w 323"/>
                <a:gd name="T11" fmla="*/ 0 h 379"/>
                <a:gd name="T12" fmla="*/ 0 w 323"/>
                <a:gd name="T13" fmla="*/ 0 h 379"/>
                <a:gd name="T14" fmla="*/ 0 w 323"/>
                <a:gd name="T15" fmla="*/ 0 h 379"/>
                <a:gd name="T16" fmla="*/ 0 w 323"/>
                <a:gd name="T17" fmla="*/ 0 h 379"/>
                <a:gd name="T18" fmla="*/ 0 w 323"/>
                <a:gd name="T19" fmla="*/ 0 h 379"/>
                <a:gd name="T20" fmla="*/ 0 w 323"/>
                <a:gd name="T21" fmla="*/ 0 h 379"/>
                <a:gd name="T22" fmla="*/ 0 w 323"/>
                <a:gd name="T23" fmla="*/ 0 h 379"/>
                <a:gd name="T24" fmla="*/ 0 w 323"/>
                <a:gd name="T25" fmla="*/ 0 h 379"/>
                <a:gd name="T26" fmla="*/ 0 w 323"/>
                <a:gd name="T27" fmla="*/ 0 h 379"/>
                <a:gd name="T28" fmla="*/ 0 w 323"/>
                <a:gd name="T29" fmla="*/ 0 h 379"/>
                <a:gd name="T30" fmla="*/ 0 w 323"/>
                <a:gd name="T31" fmla="*/ 0 h 379"/>
                <a:gd name="T32" fmla="*/ 0 w 323"/>
                <a:gd name="T33" fmla="*/ 0 h 379"/>
                <a:gd name="T34" fmla="*/ 0 w 323"/>
                <a:gd name="T35" fmla="*/ 0 h 379"/>
                <a:gd name="T36" fmla="*/ 0 w 323"/>
                <a:gd name="T37" fmla="*/ 0 h 379"/>
                <a:gd name="T38" fmla="*/ 0 w 323"/>
                <a:gd name="T39" fmla="*/ 0 h 379"/>
                <a:gd name="T40" fmla="*/ 0 w 323"/>
                <a:gd name="T41" fmla="*/ 0 h 379"/>
                <a:gd name="T42" fmla="*/ 0 w 323"/>
                <a:gd name="T43" fmla="*/ 0 h 379"/>
                <a:gd name="T44" fmla="*/ 0 w 323"/>
                <a:gd name="T45" fmla="*/ 0 h 379"/>
                <a:gd name="T46" fmla="*/ 0 w 323"/>
                <a:gd name="T47" fmla="*/ 0 h 379"/>
                <a:gd name="T48" fmla="*/ 0 w 323"/>
                <a:gd name="T49" fmla="*/ 0 h 379"/>
                <a:gd name="T50" fmla="*/ 0 w 323"/>
                <a:gd name="T51" fmla="*/ 0 h 379"/>
                <a:gd name="T52" fmla="*/ 0 w 323"/>
                <a:gd name="T53" fmla="*/ 0 h 379"/>
                <a:gd name="T54" fmla="*/ 0 w 323"/>
                <a:gd name="T55" fmla="*/ 0 h 379"/>
                <a:gd name="T56" fmla="*/ 0 w 323"/>
                <a:gd name="T57" fmla="*/ 0 h 379"/>
                <a:gd name="T58" fmla="*/ 0 w 323"/>
                <a:gd name="T59" fmla="*/ 0 h 379"/>
                <a:gd name="T60" fmla="*/ 0 w 323"/>
                <a:gd name="T61" fmla="*/ 0 h 379"/>
                <a:gd name="T62" fmla="*/ 0 w 323"/>
                <a:gd name="T63" fmla="*/ 0 h 379"/>
                <a:gd name="T64" fmla="*/ 0 w 323"/>
                <a:gd name="T65" fmla="*/ 0 h 379"/>
                <a:gd name="T66" fmla="*/ 0 w 323"/>
                <a:gd name="T67" fmla="*/ 0 h 379"/>
                <a:gd name="T68" fmla="*/ 0 w 323"/>
                <a:gd name="T69" fmla="*/ 0 h 379"/>
                <a:gd name="T70" fmla="*/ 0 w 323"/>
                <a:gd name="T71" fmla="*/ 0 h 379"/>
                <a:gd name="T72" fmla="*/ 0 w 323"/>
                <a:gd name="T73" fmla="*/ 0 h 379"/>
                <a:gd name="T74" fmla="*/ 0 w 323"/>
                <a:gd name="T75" fmla="*/ 0 h 379"/>
                <a:gd name="T76" fmla="*/ 0 w 323"/>
                <a:gd name="T77" fmla="*/ 0 h 379"/>
                <a:gd name="T78" fmla="*/ 0 w 323"/>
                <a:gd name="T79" fmla="*/ 0 h 379"/>
                <a:gd name="T80" fmla="*/ 0 w 323"/>
                <a:gd name="T81" fmla="*/ 0 h 379"/>
                <a:gd name="T82" fmla="*/ 0 w 323"/>
                <a:gd name="T83" fmla="*/ 0 h 379"/>
                <a:gd name="T84" fmla="*/ 0 w 323"/>
                <a:gd name="T85" fmla="*/ 0 h 379"/>
                <a:gd name="T86" fmla="*/ 0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102" name="Freeform 592"/>
            <p:cNvSpPr>
              <a:spLocks/>
            </p:cNvSpPr>
            <p:nvPr/>
          </p:nvSpPr>
          <p:spPr bwMode="auto">
            <a:xfrm>
              <a:off x="4384" y="3136"/>
              <a:ext cx="47" cy="42"/>
            </a:xfrm>
            <a:custGeom>
              <a:avLst/>
              <a:gdLst>
                <a:gd name="T0" fmla="*/ 0 w 282"/>
                <a:gd name="T1" fmla="*/ 0 h 253"/>
                <a:gd name="T2" fmla="*/ 0 w 282"/>
                <a:gd name="T3" fmla="*/ 0 h 253"/>
                <a:gd name="T4" fmla="*/ 0 w 282"/>
                <a:gd name="T5" fmla="*/ 0 h 253"/>
                <a:gd name="T6" fmla="*/ 0 w 282"/>
                <a:gd name="T7" fmla="*/ 0 h 253"/>
                <a:gd name="T8" fmla="*/ 0 w 282"/>
                <a:gd name="T9" fmla="*/ 0 h 253"/>
                <a:gd name="T10" fmla="*/ 0 w 282"/>
                <a:gd name="T11" fmla="*/ 0 h 253"/>
                <a:gd name="T12" fmla="*/ 0 w 282"/>
                <a:gd name="T13" fmla="*/ 0 h 253"/>
                <a:gd name="T14" fmla="*/ 0 w 282"/>
                <a:gd name="T15" fmla="*/ 0 h 253"/>
                <a:gd name="T16" fmla="*/ 0 w 282"/>
                <a:gd name="T17" fmla="*/ 0 h 253"/>
                <a:gd name="T18" fmla="*/ 0 w 282"/>
                <a:gd name="T19" fmla="*/ 0 h 253"/>
                <a:gd name="T20" fmla="*/ 0 w 282"/>
                <a:gd name="T21" fmla="*/ 0 h 253"/>
                <a:gd name="T22" fmla="*/ 0 w 282"/>
                <a:gd name="T23" fmla="*/ 0 h 253"/>
                <a:gd name="T24" fmla="*/ 0 w 282"/>
                <a:gd name="T25" fmla="*/ 0 h 253"/>
                <a:gd name="T26" fmla="*/ 0 w 282"/>
                <a:gd name="T27" fmla="*/ 0 h 253"/>
                <a:gd name="T28" fmla="*/ 0 w 282"/>
                <a:gd name="T29" fmla="*/ 0 h 253"/>
                <a:gd name="T30" fmla="*/ 0 w 282"/>
                <a:gd name="T31" fmla="*/ 0 h 253"/>
                <a:gd name="T32" fmla="*/ 0 w 282"/>
                <a:gd name="T33" fmla="*/ 0 h 253"/>
                <a:gd name="T34" fmla="*/ 0 w 282"/>
                <a:gd name="T35" fmla="*/ 0 h 253"/>
                <a:gd name="T36" fmla="*/ 0 w 282"/>
                <a:gd name="T37" fmla="*/ 0 h 253"/>
                <a:gd name="T38" fmla="*/ 0 w 282"/>
                <a:gd name="T39" fmla="*/ 0 h 253"/>
                <a:gd name="T40" fmla="*/ 0 w 282"/>
                <a:gd name="T41" fmla="*/ 0 h 253"/>
                <a:gd name="T42" fmla="*/ 0 w 282"/>
                <a:gd name="T43" fmla="*/ 0 h 253"/>
                <a:gd name="T44" fmla="*/ 0 w 282"/>
                <a:gd name="T45" fmla="*/ 0 h 253"/>
                <a:gd name="T46" fmla="*/ 0 w 282"/>
                <a:gd name="T47" fmla="*/ 0 h 253"/>
                <a:gd name="T48" fmla="*/ 0 w 282"/>
                <a:gd name="T49" fmla="*/ 0 h 253"/>
                <a:gd name="T50" fmla="*/ 0 w 282"/>
                <a:gd name="T51" fmla="*/ 0 h 253"/>
                <a:gd name="T52" fmla="*/ 0 w 282"/>
                <a:gd name="T53" fmla="*/ 0 h 253"/>
                <a:gd name="T54" fmla="*/ 0 w 282"/>
                <a:gd name="T55" fmla="*/ 0 h 253"/>
                <a:gd name="T56" fmla="*/ 0 w 282"/>
                <a:gd name="T57" fmla="*/ 0 h 253"/>
                <a:gd name="T58" fmla="*/ 0 w 282"/>
                <a:gd name="T59" fmla="*/ 0 h 253"/>
                <a:gd name="T60" fmla="*/ 0 w 282"/>
                <a:gd name="T61" fmla="*/ 0 h 253"/>
                <a:gd name="T62" fmla="*/ 0 w 282"/>
                <a:gd name="T63" fmla="*/ 0 h 253"/>
                <a:gd name="T64" fmla="*/ 0 w 282"/>
                <a:gd name="T65" fmla="*/ 0 h 253"/>
                <a:gd name="T66" fmla="*/ 0 w 282"/>
                <a:gd name="T67" fmla="*/ 0 h 253"/>
                <a:gd name="T68" fmla="*/ 0 w 282"/>
                <a:gd name="T69" fmla="*/ 0 h 253"/>
                <a:gd name="T70" fmla="*/ 0 w 282"/>
                <a:gd name="T71" fmla="*/ 0 h 253"/>
                <a:gd name="T72" fmla="*/ 0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0 w 282"/>
                <a:gd name="T103" fmla="*/ 0 h 253"/>
                <a:gd name="T104" fmla="*/ 0 w 282"/>
                <a:gd name="T105" fmla="*/ 0 h 253"/>
                <a:gd name="T106" fmla="*/ 0 w 282"/>
                <a:gd name="T107" fmla="*/ 0 h 253"/>
                <a:gd name="T108" fmla="*/ 0 w 282"/>
                <a:gd name="T109" fmla="*/ 0 h 253"/>
                <a:gd name="T110" fmla="*/ 0 w 282"/>
                <a:gd name="T111" fmla="*/ 0 h 253"/>
                <a:gd name="T112" fmla="*/ 0 w 282"/>
                <a:gd name="T113" fmla="*/ 0 h 253"/>
                <a:gd name="T114" fmla="*/ 0 w 282"/>
                <a:gd name="T115" fmla="*/ 0 h 253"/>
                <a:gd name="T116" fmla="*/ 0 w 282"/>
                <a:gd name="T117" fmla="*/ 0 h 253"/>
                <a:gd name="T118" fmla="*/ 0 w 282"/>
                <a:gd name="T119" fmla="*/ 0 h 253"/>
                <a:gd name="T120" fmla="*/ 0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103" name="Freeform 593"/>
            <p:cNvSpPr>
              <a:spLocks/>
            </p:cNvSpPr>
            <p:nvPr/>
          </p:nvSpPr>
          <p:spPr bwMode="auto">
            <a:xfrm>
              <a:off x="4290" y="3159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0 h 236"/>
                <a:gd name="T4" fmla="*/ 0 w 115"/>
                <a:gd name="T5" fmla="*/ 0 h 236"/>
                <a:gd name="T6" fmla="*/ 0 w 115"/>
                <a:gd name="T7" fmla="*/ 0 h 236"/>
                <a:gd name="T8" fmla="*/ 0 w 115"/>
                <a:gd name="T9" fmla="*/ 0 h 236"/>
                <a:gd name="T10" fmla="*/ 0 w 115"/>
                <a:gd name="T11" fmla="*/ 0 h 236"/>
                <a:gd name="T12" fmla="*/ 0 w 115"/>
                <a:gd name="T13" fmla="*/ 0 h 236"/>
                <a:gd name="T14" fmla="*/ 0 w 115"/>
                <a:gd name="T15" fmla="*/ 0 h 236"/>
                <a:gd name="T16" fmla="*/ 0 w 115"/>
                <a:gd name="T17" fmla="*/ 0 h 236"/>
                <a:gd name="T18" fmla="*/ 0 w 115"/>
                <a:gd name="T19" fmla="*/ 0 h 236"/>
                <a:gd name="T20" fmla="*/ 0 w 115"/>
                <a:gd name="T21" fmla="*/ 0 h 236"/>
                <a:gd name="T22" fmla="*/ 0 w 115"/>
                <a:gd name="T23" fmla="*/ 0 h 236"/>
                <a:gd name="T24" fmla="*/ 0 w 115"/>
                <a:gd name="T25" fmla="*/ 0 h 236"/>
                <a:gd name="T26" fmla="*/ 0 w 115"/>
                <a:gd name="T27" fmla="*/ 0 h 236"/>
                <a:gd name="T28" fmla="*/ 0 w 115"/>
                <a:gd name="T29" fmla="*/ 0 h 236"/>
                <a:gd name="T30" fmla="*/ 0 w 115"/>
                <a:gd name="T31" fmla="*/ 0 h 236"/>
                <a:gd name="T32" fmla="*/ 0 w 115"/>
                <a:gd name="T33" fmla="*/ 0 h 236"/>
                <a:gd name="T34" fmla="*/ 0 w 115"/>
                <a:gd name="T35" fmla="*/ 0 h 236"/>
                <a:gd name="T36" fmla="*/ 0 w 115"/>
                <a:gd name="T37" fmla="*/ 0 h 236"/>
                <a:gd name="T38" fmla="*/ 0 w 115"/>
                <a:gd name="T39" fmla="*/ 0 h 236"/>
                <a:gd name="T40" fmla="*/ 0 w 115"/>
                <a:gd name="T41" fmla="*/ 0 h 236"/>
                <a:gd name="T42" fmla="*/ 0 w 115"/>
                <a:gd name="T43" fmla="*/ 0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104" name="Freeform 594"/>
            <p:cNvSpPr>
              <a:spLocks/>
            </p:cNvSpPr>
            <p:nvPr/>
          </p:nvSpPr>
          <p:spPr bwMode="auto">
            <a:xfrm>
              <a:off x="4423" y="3133"/>
              <a:ext cx="41" cy="52"/>
            </a:xfrm>
            <a:custGeom>
              <a:avLst/>
              <a:gdLst>
                <a:gd name="T0" fmla="*/ 0 w 245"/>
                <a:gd name="T1" fmla="*/ 0 h 310"/>
                <a:gd name="T2" fmla="*/ 0 w 245"/>
                <a:gd name="T3" fmla="*/ 0 h 310"/>
                <a:gd name="T4" fmla="*/ 0 w 245"/>
                <a:gd name="T5" fmla="*/ 0 h 310"/>
                <a:gd name="T6" fmla="*/ 0 w 245"/>
                <a:gd name="T7" fmla="*/ 0 h 310"/>
                <a:gd name="T8" fmla="*/ 0 w 245"/>
                <a:gd name="T9" fmla="*/ 0 h 310"/>
                <a:gd name="T10" fmla="*/ 0 w 245"/>
                <a:gd name="T11" fmla="*/ 0 h 310"/>
                <a:gd name="T12" fmla="*/ 0 w 245"/>
                <a:gd name="T13" fmla="*/ 0 h 310"/>
                <a:gd name="T14" fmla="*/ 0 w 245"/>
                <a:gd name="T15" fmla="*/ 0 h 310"/>
                <a:gd name="T16" fmla="*/ 0 w 245"/>
                <a:gd name="T17" fmla="*/ 0 h 310"/>
                <a:gd name="T18" fmla="*/ 0 w 245"/>
                <a:gd name="T19" fmla="*/ 0 h 310"/>
                <a:gd name="T20" fmla="*/ 0 w 245"/>
                <a:gd name="T21" fmla="*/ 0 h 310"/>
                <a:gd name="T22" fmla="*/ 0 w 245"/>
                <a:gd name="T23" fmla="*/ 0 h 310"/>
                <a:gd name="T24" fmla="*/ 0 w 245"/>
                <a:gd name="T25" fmla="*/ 0 h 310"/>
                <a:gd name="T26" fmla="*/ 0 w 245"/>
                <a:gd name="T27" fmla="*/ 0 h 310"/>
                <a:gd name="T28" fmla="*/ 0 w 245"/>
                <a:gd name="T29" fmla="*/ 0 h 310"/>
                <a:gd name="T30" fmla="*/ 0 w 245"/>
                <a:gd name="T31" fmla="*/ 0 h 310"/>
                <a:gd name="T32" fmla="*/ 0 w 245"/>
                <a:gd name="T33" fmla="*/ 0 h 310"/>
                <a:gd name="T34" fmla="*/ 0 w 245"/>
                <a:gd name="T35" fmla="*/ 0 h 310"/>
                <a:gd name="T36" fmla="*/ 0 w 245"/>
                <a:gd name="T37" fmla="*/ 0 h 310"/>
                <a:gd name="T38" fmla="*/ 0 w 245"/>
                <a:gd name="T39" fmla="*/ 0 h 310"/>
                <a:gd name="T40" fmla="*/ 0 w 245"/>
                <a:gd name="T41" fmla="*/ 0 h 310"/>
                <a:gd name="T42" fmla="*/ 0 w 245"/>
                <a:gd name="T43" fmla="*/ 0 h 310"/>
                <a:gd name="T44" fmla="*/ 0 w 245"/>
                <a:gd name="T45" fmla="*/ 0 h 310"/>
                <a:gd name="T46" fmla="*/ 0 w 245"/>
                <a:gd name="T47" fmla="*/ 0 h 310"/>
                <a:gd name="T48" fmla="*/ 0 w 245"/>
                <a:gd name="T49" fmla="*/ 0 h 310"/>
                <a:gd name="T50" fmla="*/ 0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0 w 245"/>
                <a:gd name="T69" fmla="*/ 0 h 310"/>
                <a:gd name="T70" fmla="*/ 0 w 245"/>
                <a:gd name="T71" fmla="*/ 0 h 310"/>
                <a:gd name="T72" fmla="*/ 0 w 245"/>
                <a:gd name="T73" fmla="*/ 0 h 310"/>
                <a:gd name="T74" fmla="*/ 0 w 245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105" name="Freeform 595"/>
            <p:cNvSpPr>
              <a:spLocks/>
            </p:cNvSpPr>
            <p:nvPr/>
          </p:nvSpPr>
          <p:spPr bwMode="auto">
            <a:xfrm>
              <a:off x="4338" y="3209"/>
              <a:ext cx="125" cy="175"/>
            </a:xfrm>
            <a:custGeom>
              <a:avLst/>
              <a:gdLst>
                <a:gd name="T0" fmla="*/ 0 w 125"/>
                <a:gd name="T1" fmla="*/ 175 h 175"/>
                <a:gd name="T2" fmla="*/ 0 w 125"/>
                <a:gd name="T3" fmla="*/ 144 h 175"/>
                <a:gd name="T4" fmla="*/ 11 w 125"/>
                <a:gd name="T5" fmla="*/ 144 h 175"/>
                <a:gd name="T6" fmla="*/ 11 w 125"/>
                <a:gd name="T7" fmla="*/ 118 h 175"/>
                <a:gd name="T8" fmla="*/ 23 w 125"/>
                <a:gd name="T9" fmla="*/ 114 h 175"/>
                <a:gd name="T10" fmla="*/ 20 w 125"/>
                <a:gd name="T11" fmla="*/ 88 h 175"/>
                <a:gd name="T12" fmla="*/ 30 w 125"/>
                <a:gd name="T13" fmla="*/ 84 h 175"/>
                <a:gd name="T14" fmla="*/ 30 w 125"/>
                <a:gd name="T15" fmla="*/ 58 h 175"/>
                <a:gd name="T16" fmla="*/ 39 w 125"/>
                <a:gd name="T17" fmla="*/ 54 h 175"/>
                <a:gd name="T18" fmla="*/ 39 w 125"/>
                <a:gd name="T19" fmla="*/ 28 h 175"/>
                <a:gd name="T20" fmla="*/ 48 w 125"/>
                <a:gd name="T21" fmla="*/ 28 h 175"/>
                <a:gd name="T22" fmla="*/ 56 w 125"/>
                <a:gd name="T23" fmla="*/ 0 h 175"/>
                <a:gd name="T24" fmla="*/ 80 w 125"/>
                <a:gd name="T25" fmla="*/ 0 h 175"/>
                <a:gd name="T26" fmla="*/ 81 w 125"/>
                <a:gd name="T27" fmla="*/ 25 h 175"/>
                <a:gd name="T28" fmla="*/ 92 w 125"/>
                <a:gd name="T29" fmla="*/ 24 h 175"/>
                <a:gd name="T30" fmla="*/ 93 w 125"/>
                <a:gd name="T31" fmla="*/ 49 h 175"/>
                <a:gd name="T32" fmla="*/ 102 w 125"/>
                <a:gd name="T33" fmla="*/ 54 h 175"/>
                <a:gd name="T34" fmla="*/ 99 w 125"/>
                <a:gd name="T35" fmla="*/ 81 h 175"/>
                <a:gd name="T36" fmla="*/ 114 w 125"/>
                <a:gd name="T37" fmla="*/ 82 h 175"/>
                <a:gd name="T38" fmla="*/ 107 w 125"/>
                <a:gd name="T39" fmla="*/ 81 h 175"/>
                <a:gd name="T40" fmla="*/ 108 w 125"/>
                <a:gd name="T41" fmla="*/ 114 h 175"/>
                <a:gd name="T42" fmla="*/ 117 w 125"/>
                <a:gd name="T43" fmla="*/ 117 h 175"/>
                <a:gd name="T44" fmla="*/ 122 w 125"/>
                <a:gd name="T45" fmla="*/ 142 h 175"/>
                <a:gd name="T46" fmla="*/ 125 w 125"/>
                <a:gd name="T47" fmla="*/ 175 h 175"/>
                <a:gd name="T48" fmla="*/ 0 w 125"/>
                <a:gd name="T49" fmla="*/ 175 h 17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5"/>
                <a:gd name="T76" fmla="*/ 0 h 175"/>
                <a:gd name="T77" fmla="*/ 125 w 125"/>
                <a:gd name="T78" fmla="*/ 175 h 17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5" h="175">
                  <a:moveTo>
                    <a:pt x="0" y="175"/>
                  </a:moveTo>
                  <a:lnTo>
                    <a:pt x="0" y="144"/>
                  </a:lnTo>
                  <a:lnTo>
                    <a:pt x="11" y="144"/>
                  </a:lnTo>
                  <a:lnTo>
                    <a:pt x="11" y="118"/>
                  </a:lnTo>
                  <a:lnTo>
                    <a:pt x="23" y="114"/>
                  </a:lnTo>
                  <a:lnTo>
                    <a:pt x="20" y="88"/>
                  </a:lnTo>
                  <a:lnTo>
                    <a:pt x="30" y="84"/>
                  </a:lnTo>
                  <a:lnTo>
                    <a:pt x="30" y="58"/>
                  </a:lnTo>
                  <a:lnTo>
                    <a:pt x="39" y="54"/>
                  </a:lnTo>
                  <a:lnTo>
                    <a:pt x="39" y="28"/>
                  </a:lnTo>
                  <a:lnTo>
                    <a:pt x="48" y="28"/>
                  </a:lnTo>
                  <a:lnTo>
                    <a:pt x="56" y="0"/>
                  </a:lnTo>
                  <a:lnTo>
                    <a:pt x="80" y="0"/>
                  </a:lnTo>
                  <a:lnTo>
                    <a:pt x="81" y="25"/>
                  </a:lnTo>
                  <a:lnTo>
                    <a:pt x="92" y="24"/>
                  </a:lnTo>
                  <a:lnTo>
                    <a:pt x="93" y="49"/>
                  </a:lnTo>
                  <a:lnTo>
                    <a:pt x="102" y="54"/>
                  </a:lnTo>
                  <a:lnTo>
                    <a:pt x="99" y="81"/>
                  </a:lnTo>
                  <a:lnTo>
                    <a:pt x="114" y="82"/>
                  </a:lnTo>
                  <a:lnTo>
                    <a:pt x="107" y="81"/>
                  </a:lnTo>
                  <a:lnTo>
                    <a:pt x="108" y="114"/>
                  </a:lnTo>
                  <a:lnTo>
                    <a:pt x="117" y="117"/>
                  </a:lnTo>
                  <a:lnTo>
                    <a:pt x="122" y="142"/>
                  </a:lnTo>
                  <a:lnTo>
                    <a:pt x="125" y="175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41328" name="Group 601"/>
          <p:cNvGrpSpPr>
            <a:grpSpLocks/>
          </p:cNvGrpSpPr>
          <p:nvPr/>
        </p:nvGrpSpPr>
        <p:grpSpPr bwMode="auto">
          <a:xfrm>
            <a:off x="5080000" y="2074863"/>
            <a:ext cx="3340100" cy="3265487"/>
            <a:chOff x="2865" y="1307"/>
            <a:chExt cx="2104" cy="2057"/>
          </a:xfrm>
        </p:grpSpPr>
        <p:sp>
          <p:nvSpPr>
            <p:cNvPr id="41084" name="Line 597"/>
            <p:cNvSpPr>
              <a:spLocks noChangeShapeType="1"/>
            </p:cNvSpPr>
            <p:nvPr/>
          </p:nvSpPr>
          <p:spPr bwMode="auto">
            <a:xfrm>
              <a:off x="4092" y="1307"/>
              <a:ext cx="877" cy="1762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085" name="Line 598"/>
            <p:cNvSpPr>
              <a:spLocks noChangeShapeType="1"/>
            </p:cNvSpPr>
            <p:nvPr/>
          </p:nvSpPr>
          <p:spPr bwMode="auto">
            <a:xfrm>
              <a:off x="3466" y="2211"/>
              <a:ext cx="1487" cy="1014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086" name="Line 599"/>
            <p:cNvSpPr>
              <a:spLocks noChangeShapeType="1"/>
            </p:cNvSpPr>
            <p:nvPr/>
          </p:nvSpPr>
          <p:spPr bwMode="auto">
            <a:xfrm>
              <a:off x="3657" y="3158"/>
              <a:ext cx="1014" cy="206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087" name="Text Box 600"/>
            <p:cNvSpPr txBox="1">
              <a:spLocks noChangeArrowheads="1"/>
            </p:cNvSpPr>
            <p:nvPr/>
          </p:nvSpPr>
          <p:spPr bwMode="auto">
            <a:xfrm>
              <a:off x="2865" y="2510"/>
              <a:ext cx="110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000" dirty="0">
                  <a:solidFill>
                    <a:srgbClr val="FF3300"/>
                  </a:solidFill>
                  <a:latin typeface="Comic Sans MS" pitchFamily="66" charset="0"/>
                  <a:ea typeface="MS PGothic" pitchFamily="34" charset="-128"/>
                </a:rPr>
                <a:t>client/server</a:t>
              </a:r>
            </a:p>
          </p:txBody>
        </p:sp>
      </p:grpSp>
      <p:grpSp>
        <p:nvGrpSpPr>
          <p:cNvPr id="41329" name="Group 606"/>
          <p:cNvGrpSpPr>
            <a:grpSpLocks/>
          </p:cNvGrpSpPr>
          <p:nvPr/>
        </p:nvGrpSpPr>
        <p:grpSpPr bwMode="auto">
          <a:xfrm>
            <a:off x="4764087" y="2076450"/>
            <a:ext cx="2987675" cy="3355975"/>
            <a:chOff x="2666" y="1308"/>
            <a:chExt cx="1882" cy="2114"/>
          </a:xfrm>
        </p:grpSpPr>
        <p:sp>
          <p:nvSpPr>
            <p:cNvPr id="41080" name="Line 602"/>
            <p:cNvSpPr>
              <a:spLocks noChangeShapeType="1"/>
            </p:cNvSpPr>
            <p:nvPr/>
          </p:nvSpPr>
          <p:spPr bwMode="auto">
            <a:xfrm flipH="1">
              <a:off x="3800" y="1315"/>
              <a:ext cx="188" cy="671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081" name="Line 603"/>
            <p:cNvSpPr>
              <a:spLocks noChangeShapeType="1"/>
            </p:cNvSpPr>
            <p:nvPr/>
          </p:nvSpPr>
          <p:spPr bwMode="auto">
            <a:xfrm flipH="1">
              <a:off x="3501" y="1308"/>
              <a:ext cx="15" cy="1831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082" name="Line 604"/>
            <p:cNvSpPr>
              <a:spLocks noChangeShapeType="1"/>
            </p:cNvSpPr>
            <p:nvPr/>
          </p:nvSpPr>
          <p:spPr bwMode="auto">
            <a:xfrm>
              <a:off x="3740" y="2940"/>
              <a:ext cx="808" cy="482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1083" name="Text Box 605"/>
            <p:cNvSpPr txBox="1">
              <a:spLocks noChangeArrowheads="1"/>
            </p:cNvSpPr>
            <p:nvPr/>
          </p:nvSpPr>
          <p:spPr bwMode="auto">
            <a:xfrm>
              <a:off x="2666" y="1581"/>
              <a:ext cx="86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2000" dirty="0">
                  <a:solidFill>
                    <a:srgbClr val="FF3300"/>
                  </a:solidFill>
                  <a:latin typeface="Comic Sans MS" pitchFamily="66" charset="0"/>
                  <a:ea typeface="MS PGothic" pitchFamily="34" charset="-128"/>
                </a:rPr>
                <a:t>peer-peer</a:t>
              </a:r>
            </a:p>
          </p:txBody>
        </p:sp>
      </p:grpSp>
      <p:sp>
        <p:nvSpPr>
          <p:cNvPr id="217696" name="Rectangle 608"/>
          <p:cNvSpPr>
            <a:spLocks noChangeArrowheads="1"/>
          </p:cNvSpPr>
          <p:nvPr/>
        </p:nvSpPr>
        <p:spPr bwMode="auto">
          <a:xfrm>
            <a:off x="355600" y="4660900"/>
            <a:ext cx="4651375" cy="181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endParaRPr lang="en-US" altLang="he-IL" sz="2000" dirty="0">
              <a:latin typeface="Comic Sans MS" pitchFamily="66" charset="0"/>
              <a:ea typeface="MS PGothic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41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69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z="3600" dirty="0"/>
              <a:t>Access networks and physical media</a:t>
            </a:r>
            <a:endParaRPr lang="en-US" altLang="he-IL" sz="4800" dirty="0"/>
          </a:p>
        </p:txBody>
      </p:sp>
      <p:sp>
        <p:nvSpPr>
          <p:cNvPr id="4198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4724400" cy="55626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he-IL" sz="2400" b="0" i="1" dirty="0">
                <a:solidFill>
                  <a:srgbClr val="FF0000"/>
                </a:solidFill>
              </a:rPr>
              <a:t>Q: How to connect end systems to edge router?</a:t>
            </a:r>
          </a:p>
          <a:p>
            <a:r>
              <a:rPr lang="en-US" altLang="he-IL" sz="2400" b="0" dirty="0"/>
              <a:t>residential access nets</a:t>
            </a:r>
          </a:p>
          <a:p>
            <a:r>
              <a:rPr lang="en-US" altLang="he-IL" sz="2400" b="0" dirty="0"/>
              <a:t>institutional access networks (school, company)</a:t>
            </a:r>
          </a:p>
          <a:p>
            <a:pPr>
              <a:spcAft>
                <a:spcPct val="30000"/>
              </a:spcAft>
            </a:pPr>
            <a:r>
              <a:rPr lang="en-US" altLang="he-IL" sz="2400" b="0" dirty="0"/>
              <a:t>mobile access networks</a:t>
            </a:r>
            <a:endParaRPr lang="en-US" altLang="he-IL" sz="2400" b="0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altLang="he-IL" sz="2400" b="0" i="1" dirty="0">
                <a:solidFill>
                  <a:srgbClr val="FF0000"/>
                </a:solidFill>
              </a:rPr>
              <a:t>Keep in mind: </a:t>
            </a:r>
          </a:p>
          <a:p>
            <a:r>
              <a:rPr lang="en-US" altLang="he-IL" sz="2400" b="0" dirty="0"/>
              <a:t>bandwidth (bits per second) of access network?</a:t>
            </a:r>
          </a:p>
          <a:p>
            <a:r>
              <a:rPr lang="en-US" altLang="he-IL" sz="2400" b="0" dirty="0"/>
              <a:t>shared or dedicated?</a:t>
            </a:r>
          </a:p>
        </p:txBody>
      </p:sp>
      <p:sp>
        <p:nvSpPr>
          <p:cNvPr id="41990" name="Freeform 682"/>
          <p:cNvSpPr>
            <a:spLocks/>
          </p:cNvSpPr>
          <p:nvPr/>
        </p:nvSpPr>
        <p:spPr bwMode="auto">
          <a:xfrm>
            <a:off x="6710363" y="3457575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991" name="Freeform 683"/>
          <p:cNvSpPr>
            <a:spLocks/>
          </p:cNvSpPr>
          <p:nvPr/>
        </p:nvSpPr>
        <p:spPr bwMode="auto">
          <a:xfrm>
            <a:off x="6729413" y="1931988"/>
            <a:ext cx="1730375" cy="1044575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1992" name="Freeform 684"/>
          <p:cNvSpPr>
            <a:spLocks/>
          </p:cNvSpPr>
          <p:nvPr/>
        </p:nvSpPr>
        <p:spPr bwMode="auto">
          <a:xfrm>
            <a:off x="4989513" y="1639888"/>
            <a:ext cx="1644650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2" name="Group 685"/>
          <p:cNvGrpSpPr>
            <a:grpSpLocks/>
          </p:cNvGrpSpPr>
          <p:nvPr/>
        </p:nvGrpSpPr>
        <p:grpSpPr bwMode="auto">
          <a:xfrm>
            <a:off x="5076825" y="2974975"/>
            <a:ext cx="1458913" cy="933450"/>
            <a:chOff x="2889" y="1631"/>
            <a:chExt cx="980" cy="743"/>
          </a:xfrm>
        </p:grpSpPr>
        <p:sp>
          <p:nvSpPr>
            <p:cNvPr id="42644" name="Rectangle 6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645" name="AutoShape 6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solidFill>
                  <a:srgbClr val="00CCFF"/>
                </a:solidFill>
                <a:ea typeface="MS PGothic" pitchFamily="34" charset="-128"/>
              </a:endParaRPr>
            </a:p>
          </p:txBody>
        </p:sp>
      </p:grpSp>
      <p:sp>
        <p:nvSpPr>
          <p:cNvPr id="41994" name="Line 689"/>
          <p:cNvSpPr>
            <a:spLocks noChangeShapeType="1"/>
          </p:cNvSpPr>
          <p:nvPr/>
        </p:nvSpPr>
        <p:spPr bwMode="auto">
          <a:xfrm flipH="1">
            <a:off x="5854700" y="2020888"/>
            <a:ext cx="92075" cy="3111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he-IL"/>
          </a:p>
        </p:txBody>
      </p:sp>
      <p:sp>
        <p:nvSpPr>
          <p:cNvPr id="41995" name="Line 690"/>
          <p:cNvSpPr>
            <a:spLocks noChangeShapeType="1"/>
          </p:cNvSpPr>
          <p:nvPr/>
        </p:nvSpPr>
        <p:spPr bwMode="auto">
          <a:xfrm>
            <a:off x="5946775" y="2020888"/>
            <a:ext cx="90488" cy="3095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he-IL"/>
          </a:p>
        </p:txBody>
      </p:sp>
      <p:sp>
        <p:nvSpPr>
          <p:cNvPr id="41996" name="Line 691"/>
          <p:cNvSpPr>
            <a:spLocks noChangeShapeType="1"/>
          </p:cNvSpPr>
          <p:nvPr/>
        </p:nvSpPr>
        <p:spPr bwMode="auto">
          <a:xfrm>
            <a:off x="5854700" y="2330450"/>
            <a:ext cx="92075" cy="333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he-IL"/>
          </a:p>
        </p:txBody>
      </p:sp>
      <p:sp>
        <p:nvSpPr>
          <p:cNvPr id="41997" name="Line 692"/>
          <p:cNvSpPr>
            <a:spLocks noChangeShapeType="1"/>
          </p:cNvSpPr>
          <p:nvPr/>
        </p:nvSpPr>
        <p:spPr bwMode="auto">
          <a:xfrm flipH="1">
            <a:off x="5946775" y="2330450"/>
            <a:ext cx="90488" cy="333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he-IL"/>
          </a:p>
        </p:txBody>
      </p:sp>
      <p:sp>
        <p:nvSpPr>
          <p:cNvPr id="41998" name="Line 693"/>
          <p:cNvSpPr>
            <a:spLocks noChangeShapeType="1"/>
          </p:cNvSpPr>
          <p:nvPr/>
        </p:nvSpPr>
        <p:spPr bwMode="auto">
          <a:xfrm>
            <a:off x="5946775" y="2027238"/>
            <a:ext cx="0" cy="3365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he-IL"/>
          </a:p>
        </p:txBody>
      </p:sp>
      <p:sp>
        <p:nvSpPr>
          <p:cNvPr id="41999" name="Line 694"/>
          <p:cNvSpPr>
            <a:spLocks noChangeShapeType="1"/>
          </p:cNvSpPr>
          <p:nvPr/>
        </p:nvSpPr>
        <p:spPr bwMode="auto">
          <a:xfrm flipV="1">
            <a:off x="5854700" y="2298700"/>
            <a:ext cx="92075" cy="333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he-IL"/>
          </a:p>
        </p:txBody>
      </p:sp>
      <p:sp>
        <p:nvSpPr>
          <p:cNvPr id="42000" name="Line 695"/>
          <p:cNvSpPr>
            <a:spLocks noChangeShapeType="1"/>
          </p:cNvSpPr>
          <p:nvPr/>
        </p:nvSpPr>
        <p:spPr bwMode="auto">
          <a:xfrm flipH="1" flipV="1">
            <a:off x="5946775" y="2298700"/>
            <a:ext cx="90488" cy="317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he-IL"/>
          </a:p>
        </p:txBody>
      </p:sp>
      <p:sp>
        <p:nvSpPr>
          <p:cNvPr id="42001" name="Line 696"/>
          <p:cNvSpPr>
            <a:spLocks noChangeShapeType="1"/>
          </p:cNvSpPr>
          <p:nvPr/>
        </p:nvSpPr>
        <p:spPr bwMode="auto">
          <a:xfrm>
            <a:off x="5894388" y="2195513"/>
            <a:ext cx="52387" cy="26987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he-IL"/>
          </a:p>
        </p:txBody>
      </p:sp>
      <p:sp>
        <p:nvSpPr>
          <p:cNvPr id="42002" name="Line 697"/>
          <p:cNvSpPr>
            <a:spLocks noChangeShapeType="1"/>
          </p:cNvSpPr>
          <p:nvPr/>
        </p:nvSpPr>
        <p:spPr bwMode="auto">
          <a:xfrm flipV="1">
            <a:off x="5946775" y="2195513"/>
            <a:ext cx="55563" cy="26987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he-IL"/>
          </a:p>
        </p:txBody>
      </p:sp>
      <p:sp>
        <p:nvSpPr>
          <p:cNvPr id="42003" name="Line 698"/>
          <p:cNvSpPr>
            <a:spLocks noChangeShapeType="1"/>
          </p:cNvSpPr>
          <p:nvPr/>
        </p:nvSpPr>
        <p:spPr bwMode="auto">
          <a:xfrm>
            <a:off x="5876925" y="2241550"/>
            <a:ext cx="66675" cy="34925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he-IL"/>
          </a:p>
        </p:txBody>
      </p:sp>
      <p:sp>
        <p:nvSpPr>
          <p:cNvPr id="42004" name="Line 699"/>
          <p:cNvSpPr>
            <a:spLocks noChangeShapeType="1"/>
          </p:cNvSpPr>
          <p:nvPr/>
        </p:nvSpPr>
        <p:spPr bwMode="auto">
          <a:xfrm flipV="1">
            <a:off x="5946775" y="2247900"/>
            <a:ext cx="68263" cy="317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he-IL"/>
          </a:p>
        </p:txBody>
      </p:sp>
      <p:sp>
        <p:nvSpPr>
          <p:cNvPr id="42005" name="Line 700"/>
          <p:cNvSpPr>
            <a:spLocks noChangeShapeType="1"/>
          </p:cNvSpPr>
          <p:nvPr/>
        </p:nvSpPr>
        <p:spPr bwMode="auto">
          <a:xfrm flipV="1">
            <a:off x="5946775" y="2149475"/>
            <a:ext cx="34925" cy="127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he-IL"/>
          </a:p>
        </p:txBody>
      </p:sp>
      <p:sp>
        <p:nvSpPr>
          <p:cNvPr id="42006" name="Line 701"/>
          <p:cNvSpPr>
            <a:spLocks noChangeShapeType="1"/>
          </p:cNvSpPr>
          <p:nvPr/>
        </p:nvSpPr>
        <p:spPr bwMode="auto">
          <a:xfrm flipV="1">
            <a:off x="5946775" y="2085975"/>
            <a:ext cx="22225" cy="79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he-IL"/>
          </a:p>
        </p:txBody>
      </p:sp>
      <p:sp>
        <p:nvSpPr>
          <p:cNvPr id="42007" name="Line 702"/>
          <p:cNvSpPr>
            <a:spLocks noChangeShapeType="1"/>
          </p:cNvSpPr>
          <p:nvPr/>
        </p:nvSpPr>
        <p:spPr bwMode="auto">
          <a:xfrm>
            <a:off x="5907088" y="2144713"/>
            <a:ext cx="42862" cy="174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he-IL"/>
          </a:p>
        </p:txBody>
      </p:sp>
      <p:sp>
        <p:nvSpPr>
          <p:cNvPr id="42008" name="Line 703"/>
          <p:cNvSpPr>
            <a:spLocks noChangeShapeType="1"/>
          </p:cNvSpPr>
          <p:nvPr/>
        </p:nvSpPr>
        <p:spPr bwMode="auto">
          <a:xfrm>
            <a:off x="5926138" y="2082800"/>
            <a:ext cx="23812" cy="15875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/>
          <a:lstStyle/>
          <a:p>
            <a:endParaRPr lang="he-IL"/>
          </a:p>
        </p:txBody>
      </p:sp>
      <p:grpSp>
        <p:nvGrpSpPr>
          <p:cNvPr id="3" name="Group 704"/>
          <p:cNvGrpSpPr>
            <a:grpSpLocks/>
          </p:cNvGrpSpPr>
          <p:nvPr/>
        </p:nvGrpSpPr>
        <p:grpSpPr bwMode="auto">
          <a:xfrm>
            <a:off x="5962650" y="1992313"/>
            <a:ext cx="152400" cy="58737"/>
            <a:chOff x="4227" y="1360"/>
            <a:chExt cx="863" cy="270"/>
          </a:xfrm>
        </p:grpSpPr>
        <p:sp>
          <p:nvSpPr>
            <p:cNvPr id="42640" name="Line 705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2641" name="Line 706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2642" name="Line 707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2643" name="Line 708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4" name="Group 709"/>
          <p:cNvGrpSpPr>
            <a:grpSpLocks/>
          </p:cNvGrpSpPr>
          <p:nvPr/>
        </p:nvGrpSpPr>
        <p:grpSpPr bwMode="auto">
          <a:xfrm rot="5700496">
            <a:off x="5870575" y="1889125"/>
            <a:ext cx="168275" cy="53975"/>
            <a:chOff x="4227" y="1360"/>
            <a:chExt cx="863" cy="270"/>
          </a:xfrm>
        </p:grpSpPr>
        <p:sp>
          <p:nvSpPr>
            <p:cNvPr id="42636" name="Line 710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2637" name="Line 711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2638" name="Line 712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2639" name="Line 713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5" name="Group 714"/>
          <p:cNvGrpSpPr>
            <a:grpSpLocks/>
          </p:cNvGrpSpPr>
          <p:nvPr/>
        </p:nvGrpSpPr>
        <p:grpSpPr bwMode="auto">
          <a:xfrm rot="10800000">
            <a:off x="5778500" y="1985963"/>
            <a:ext cx="152400" cy="58737"/>
            <a:chOff x="4227" y="1360"/>
            <a:chExt cx="863" cy="270"/>
          </a:xfrm>
        </p:grpSpPr>
        <p:sp>
          <p:nvSpPr>
            <p:cNvPr id="42632" name="Line 715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2633" name="Line 716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2634" name="Line 717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42635" name="Line 718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</p:grpSp>
      <p:sp>
        <p:nvSpPr>
          <p:cNvPr id="42012" name="Oval 719"/>
          <p:cNvSpPr>
            <a:spLocks noChangeArrowheads="1"/>
          </p:cNvSpPr>
          <p:nvPr/>
        </p:nvSpPr>
        <p:spPr bwMode="auto">
          <a:xfrm>
            <a:off x="6835775" y="3652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2013" name="Line 720"/>
          <p:cNvSpPr>
            <a:spLocks noChangeShapeType="1"/>
          </p:cNvSpPr>
          <p:nvPr/>
        </p:nvSpPr>
        <p:spPr bwMode="auto">
          <a:xfrm>
            <a:off x="6835775" y="3644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2014" name="Line 721"/>
          <p:cNvSpPr>
            <a:spLocks noChangeShapeType="1"/>
          </p:cNvSpPr>
          <p:nvPr/>
        </p:nvSpPr>
        <p:spPr bwMode="auto">
          <a:xfrm>
            <a:off x="7194550" y="3644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2015" name="Rectangle 722"/>
          <p:cNvSpPr>
            <a:spLocks noChangeArrowheads="1"/>
          </p:cNvSpPr>
          <p:nvPr/>
        </p:nvSpPr>
        <p:spPr bwMode="auto">
          <a:xfrm>
            <a:off x="6835775" y="3644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he-IL" altLang="he-IL">
              <a:ea typeface="MS PGothic" pitchFamily="34" charset="-128"/>
            </a:endParaRPr>
          </a:p>
        </p:txBody>
      </p:sp>
      <p:sp>
        <p:nvSpPr>
          <p:cNvPr id="42016" name="Oval 723"/>
          <p:cNvSpPr>
            <a:spLocks noChangeArrowheads="1"/>
          </p:cNvSpPr>
          <p:nvPr/>
        </p:nvSpPr>
        <p:spPr bwMode="auto">
          <a:xfrm>
            <a:off x="6832600" y="3576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6" name="Group 724"/>
          <p:cNvGrpSpPr>
            <a:grpSpLocks/>
          </p:cNvGrpSpPr>
          <p:nvPr/>
        </p:nvGrpSpPr>
        <p:grpSpPr bwMode="auto">
          <a:xfrm>
            <a:off x="6918325" y="3600450"/>
            <a:ext cx="179388" cy="65088"/>
            <a:chOff x="2848" y="848"/>
            <a:chExt cx="140" cy="98"/>
          </a:xfrm>
        </p:grpSpPr>
        <p:sp>
          <p:nvSpPr>
            <p:cNvPr id="42629" name="Line 72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630" name="Line 72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631" name="Line 72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7" name="Group 728"/>
          <p:cNvGrpSpPr>
            <a:grpSpLocks/>
          </p:cNvGrpSpPr>
          <p:nvPr/>
        </p:nvGrpSpPr>
        <p:grpSpPr bwMode="auto">
          <a:xfrm flipV="1">
            <a:off x="6918325" y="3600450"/>
            <a:ext cx="179388" cy="65088"/>
            <a:chOff x="2848" y="848"/>
            <a:chExt cx="140" cy="98"/>
          </a:xfrm>
        </p:grpSpPr>
        <p:sp>
          <p:nvSpPr>
            <p:cNvPr id="42626" name="Line 72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627" name="Line 73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628" name="Line 73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2019" name="Oval 732"/>
          <p:cNvSpPr>
            <a:spLocks noChangeArrowheads="1"/>
          </p:cNvSpPr>
          <p:nvPr/>
        </p:nvSpPr>
        <p:spPr bwMode="auto">
          <a:xfrm>
            <a:off x="7191375" y="39322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2020" name="Line 733"/>
          <p:cNvSpPr>
            <a:spLocks noChangeShapeType="1"/>
          </p:cNvSpPr>
          <p:nvPr/>
        </p:nvSpPr>
        <p:spPr bwMode="auto">
          <a:xfrm>
            <a:off x="7191375" y="39243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2021" name="Line 734"/>
          <p:cNvSpPr>
            <a:spLocks noChangeShapeType="1"/>
          </p:cNvSpPr>
          <p:nvPr/>
        </p:nvSpPr>
        <p:spPr bwMode="auto">
          <a:xfrm>
            <a:off x="7550150" y="39243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2022" name="Rectangle 735"/>
          <p:cNvSpPr>
            <a:spLocks noChangeArrowheads="1"/>
          </p:cNvSpPr>
          <p:nvPr/>
        </p:nvSpPr>
        <p:spPr bwMode="auto">
          <a:xfrm>
            <a:off x="7191375" y="39243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he-IL" altLang="he-IL">
              <a:ea typeface="MS PGothic" pitchFamily="34" charset="-128"/>
            </a:endParaRPr>
          </a:p>
        </p:txBody>
      </p:sp>
      <p:sp>
        <p:nvSpPr>
          <p:cNvPr id="42023" name="Oval 736"/>
          <p:cNvSpPr>
            <a:spLocks noChangeArrowheads="1"/>
          </p:cNvSpPr>
          <p:nvPr/>
        </p:nvSpPr>
        <p:spPr bwMode="auto">
          <a:xfrm>
            <a:off x="7188200" y="38560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8" name="Group 737"/>
          <p:cNvGrpSpPr>
            <a:grpSpLocks/>
          </p:cNvGrpSpPr>
          <p:nvPr/>
        </p:nvGrpSpPr>
        <p:grpSpPr bwMode="auto">
          <a:xfrm>
            <a:off x="7273925" y="3879850"/>
            <a:ext cx="179388" cy="65088"/>
            <a:chOff x="2848" y="848"/>
            <a:chExt cx="140" cy="98"/>
          </a:xfrm>
        </p:grpSpPr>
        <p:sp>
          <p:nvSpPr>
            <p:cNvPr id="42623" name="Line 73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624" name="Line 73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625" name="Line 74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9" name="Group 741"/>
          <p:cNvGrpSpPr>
            <a:grpSpLocks/>
          </p:cNvGrpSpPr>
          <p:nvPr/>
        </p:nvGrpSpPr>
        <p:grpSpPr bwMode="auto">
          <a:xfrm flipV="1">
            <a:off x="7273925" y="3879850"/>
            <a:ext cx="179388" cy="65088"/>
            <a:chOff x="2848" y="848"/>
            <a:chExt cx="140" cy="98"/>
          </a:xfrm>
        </p:grpSpPr>
        <p:sp>
          <p:nvSpPr>
            <p:cNvPr id="42620" name="Line 74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621" name="Line 74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622" name="Line 74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2026" name="Oval 745"/>
          <p:cNvSpPr>
            <a:spLocks noChangeArrowheads="1"/>
          </p:cNvSpPr>
          <p:nvPr/>
        </p:nvSpPr>
        <p:spPr bwMode="auto">
          <a:xfrm>
            <a:off x="7470775" y="36655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2027" name="Line 746"/>
          <p:cNvSpPr>
            <a:spLocks noChangeShapeType="1"/>
          </p:cNvSpPr>
          <p:nvPr/>
        </p:nvSpPr>
        <p:spPr bwMode="auto">
          <a:xfrm>
            <a:off x="7470775" y="36576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2028" name="Line 747"/>
          <p:cNvSpPr>
            <a:spLocks noChangeShapeType="1"/>
          </p:cNvSpPr>
          <p:nvPr/>
        </p:nvSpPr>
        <p:spPr bwMode="auto">
          <a:xfrm>
            <a:off x="7829550" y="36576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2029" name="Rectangle 748"/>
          <p:cNvSpPr>
            <a:spLocks noChangeArrowheads="1"/>
          </p:cNvSpPr>
          <p:nvPr/>
        </p:nvSpPr>
        <p:spPr bwMode="auto">
          <a:xfrm>
            <a:off x="7470775" y="36576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he-IL" altLang="he-IL">
              <a:ea typeface="MS PGothic" pitchFamily="34" charset="-128"/>
            </a:endParaRPr>
          </a:p>
        </p:txBody>
      </p:sp>
      <p:sp>
        <p:nvSpPr>
          <p:cNvPr id="42030" name="Oval 749"/>
          <p:cNvSpPr>
            <a:spLocks noChangeArrowheads="1"/>
          </p:cNvSpPr>
          <p:nvPr/>
        </p:nvSpPr>
        <p:spPr bwMode="auto">
          <a:xfrm>
            <a:off x="7467600" y="35893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10" name="Group 750"/>
          <p:cNvGrpSpPr>
            <a:grpSpLocks/>
          </p:cNvGrpSpPr>
          <p:nvPr/>
        </p:nvGrpSpPr>
        <p:grpSpPr bwMode="auto">
          <a:xfrm>
            <a:off x="7553325" y="3613150"/>
            <a:ext cx="179388" cy="65088"/>
            <a:chOff x="2848" y="848"/>
            <a:chExt cx="140" cy="98"/>
          </a:xfrm>
        </p:grpSpPr>
        <p:sp>
          <p:nvSpPr>
            <p:cNvPr id="42617" name="Line 75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618" name="Line 75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619" name="Line 75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11" name="Group 754"/>
          <p:cNvGrpSpPr>
            <a:grpSpLocks/>
          </p:cNvGrpSpPr>
          <p:nvPr/>
        </p:nvGrpSpPr>
        <p:grpSpPr bwMode="auto">
          <a:xfrm flipV="1">
            <a:off x="7553325" y="3613150"/>
            <a:ext cx="179388" cy="65088"/>
            <a:chOff x="2848" y="848"/>
            <a:chExt cx="140" cy="98"/>
          </a:xfrm>
        </p:grpSpPr>
        <p:sp>
          <p:nvSpPr>
            <p:cNvPr id="42614" name="Line 7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615" name="Line 7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616" name="Line 7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2033" name="Oval 758"/>
          <p:cNvSpPr>
            <a:spLocks noChangeArrowheads="1"/>
          </p:cNvSpPr>
          <p:nvPr/>
        </p:nvSpPr>
        <p:spPr bwMode="auto">
          <a:xfrm>
            <a:off x="6935788" y="2503488"/>
            <a:ext cx="347662" cy="889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2034" name="Line 759"/>
          <p:cNvSpPr>
            <a:spLocks noChangeShapeType="1"/>
          </p:cNvSpPr>
          <p:nvPr/>
        </p:nvSpPr>
        <p:spPr bwMode="auto">
          <a:xfrm>
            <a:off x="6935788" y="2495550"/>
            <a:ext cx="0" cy="55563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2035" name="Line 760"/>
          <p:cNvSpPr>
            <a:spLocks noChangeShapeType="1"/>
          </p:cNvSpPr>
          <p:nvPr/>
        </p:nvSpPr>
        <p:spPr bwMode="auto">
          <a:xfrm>
            <a:off x="7283450" y="2495550"/>
            <a:ext cx="0" cy="55563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2036" name="Rectangle 761"/>
          <p:cNvSpPr>
            <a:spLocks noChangeArrowheads="1"/>
          </p:cNvSpPr>
          <p:nvPr/>
        </p:nvSpPr>
        <p:spPr bwMode="auto">
          <a:xfrm>
            <a:off x="6935788" y="2495550"/>
            <a:ext cx="344487" cy="53975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he-IL" altLang="he-IL">
              <a:ea typeface="MS PGothic" pitchFamily="34" charset="-128"/>
            </a:endParaRPr>
          </a:p>
        </p:txBody>
      </p:sp>
      <p:sp>
        <p:nvSpPr>
          <p:cNvPr id="42037" name="Oval 762"/>
          <p:cNvSpPr>
            <a:spLocks noChangeArrowheads="1"/>
          </p:cNvSpPr>
          <p:nvPr/>
        </p:nvSpPr>
        <p:spPr bwMode="auto">
          <a:xfrm>
            <a:off x="6932613" y="2432050"/>
            <a:ext cx="347662" cy="1031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12" name="Group 763"/>
          <p:cNvGrpSpPr>
            <a:grpSpLocks/>
          </p:cNvGrpSpPr>
          <p:nvPr/>
        </p:nvGrpSpPr>
        <p:grpSpPr bwMode="auto">
          <a:xfrm>
            <a:off x="7016750" y="2454275"/>
            <a:ext cx="171450" cy="61913"/>
            <a:chOff x="2848" y="848"/>
            <a:chExt cx="140" cy="98"/>
          </a:xfrm>
        </p:grpSpPr>
        <p:sp>
          <p:nvSpPr>
            <p:cNvPr id="42611" name="Line 76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612" name="Line 76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613" name="Line 76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13" name="Group 767"/>
          <p:cNvGrpSpPr>
            <a:grpSpLocks/>
          </p:cNvGrpSpPr>
          <p:nvPr/>
        </p:nvGrpSpPr>
        <p:grpSpPr bwMode="auto">
          <a:xfrm flipV="1">
            <a:off x="7016750" y="2454275"/>
            <a:ext cx="171450" cy="60325"/>
            <a:chOff x="2848" y="848"/>
            <a:chExt cx="140" cy="98"/>
          </a:xfrm>
        </p:grpSpPr>
        <p:sp>
          <p:nvSpPr>
            <p:cNvPr id="42608" name="Line 76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609" name="Line 76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610" name="Line 77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2040" name="Oval 771"/>
          <p:cNvSpPr>
            <a:spLocks noChangeArrowheads="1"/>
          </p:cNvSpPr>
          <p:nvPr/>
        </p:nvSpPr>
        <p:spPr bwMode="auto">
          <a:xfrm>
            <a:off x="6934200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2041" name="Line 772"/>
          <p:cNvSpPr>
            <a:spLocks noChangeShapeType="1"/>
          </p:cNvSpPr>
          <p:nvPr/>
        </p:nvSpPr>
        <p:spPr bwMode="auto">
          <a:xfrm>
            <a:off x="6934200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2042" name="Line 773"/>
          <p:cNvSpPr>
            <a:spLocks noChangeShapeType="1"/>
          </p:cNvSpPr>
          <p:nvPr/>
        </p:nvSpPr>
        <p:spPr bwMode="auto">
          <a:xfrm>
            <a:off x="7292975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2043" name="Rectangle 774"/>
          <p:cNvSpPr>
            <a:spLocks noChangeArrowheads="1"/>
          </p:cNvSpPr>
          <p:nvPr/>
        </p:nvSpPr>
        <p:spPr bwMode="auto">
          <a:xfrm>
            <a:off x="6934200" y="2755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he-IL" altLang="he-IL">
              <a:ea typeface="MS PGothic" pitchFamily="34" charset="-128"/>
            </a:endParaRPr>
          </a:p>
        </p:txBody>
      </p:sp>
      <p:sp>
        <p:nvSpPr>
          <p:cNvPr id="42044" name="Oval 775"/>
          <p:cNvSpPr>
            <a:spLocks noChangeArrowheads="1"/>
          </p:cNvSpPr>
          <p:nvPr/>
        </p:nvSpPr>
        <p:spPr bwMode="auto">
          <a:xfrm>
            <a:off x="6931025" y="2687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14" name="Group 776"/>
          <p:cNvGrpSpPr>
            <a:grpSpLocks/>
          </p:cNvGrpSpPr>
          <p:nvPr/>
        </p:nvGrpSpPr>
        <p:grpSpPr bwMode="auto">
          <a:xfrm>
            <a:off x="7016750" y="2711450"/>
            <a:ext cx="179388" cy="65088"/>
            <a:chOff x="2848" y="848"/>
            <a:chExt cx="140" cy="98"/>
          </a:xfrm>
        </p:grpSpPr>
        <p:sp>
          <p:nvSpPr>
            <p:cNvPr id="42605" name="Line 77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606" name="Line 77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607" name="Line 77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15" name="Group 780"/>
          <p:cNvGrpSpPr>
            <a:grpSpLocks/>
          </p:cNvGrpSpPr>
          <p:nvPr/>
        </p:nvGrpSpPr>
        <p:grpSpPr bwMode="auto">
          <a:xfrm flipV="1">
            <a:off x="7016750" y="2711450"/>
            <a:ext cx="179388" cy="65088"/>
            <a:chOff x="2848" y="848"/>
            <a:chExt cx="140" cy="98"/>
          </a:xfrm>
        </p:grpSpPr>
        <p:sp>
          <p:nvSpPr>
            <p:cNvPr id="42602" name="Line 78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603" name="Line 78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604" name="Line 78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2047" name="Oval 784"/>
          <p:cNvSpPr>
            <a:spLocks noChangeArrowheads="1"/>
          </p:cNvSpPr>
          <p:nvPr/>
        </p:nvSpPr>
        <p:spPr bwMode="auto">
          <a:xfrm>
            <a:off x="7410450" y="2405063"/>
            <a:ext cx="330200" cy="857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2048" name="Line 785"/>
          <p:cNvSpPr>
            <a:spLocks noChangeShapeType="1"/>
          </p:cNvSpPr>
          <p:nvPr/>
        </p:nvSpPr>
        <p:spPr bwMode="auto">
          <a:xfrm>
            <a:off x="7410450" y="2398713"/>
            <a:ext cx="0" cy="5238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2049" name="Line 786"/>
          <p:cNvSpPr>
            <a:spLocks noChangeShapeType="1"/>
          </p:cNvSpPr>
          <p:nvPr/>
        </p:nvSpPr>
        <p:spPr bwMode="auto">
          <a:xfrm>
            <a:off x="7740650" y="2398713"/>
            <a:ext cx="0" cy="5238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2050" name="Rectangle 787"/>
          <p:cNvSpPr>
            <a:spLocks noChangeArrowheads="1"/>
          </p:cNvSpPr>
          <p:nvPr/>
        </p:nvSpPr>
        <p:spPr bwMode="auto">
          <a:xfrm>
            <a:off x="7410450" y="2398713"/>
            <a:ext cx="327025" cy="52387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he-IL" altLang="he-IL">
              <a:solidFill>
                <a:schemeClr val="bg2"/>
              </a:solidFill>
              <a:ea typeface="MS PGothic" pitchFamily="34" charset="-128"/>
            </a:endParaRPr>
          </a:p>
        </p:txBody>
      </p:sp>
      <p:sp>
        <p:nvSpPr>
          <p:cNvPr id="42051" name="Oval 788"/>
          <p:cNvSpPr>
            <a:spLocks noChangeArrowheads="1"/>
          </p:cNvSpPr>
          <p:nvPr/>
        </p:nvSpPr>
        <p:spPr bwMode="auto">
          <a:xfrm>
            <a:off x="7407275" y="2336800"/>
            <a:ext cx="330200" cy="1000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16" name="Group 789"/>
          <p:cNvGrpSpPr>
            <a:grpSpLocks/>
          </p:cNvGrpSpPr>
          <p:nvPr/>
        </p:nvGrpSpPr>
        <p:grpSpPr bwMode="auto">
          <a:xfrm>
            <a:off x="7486650" y="2359025"/>
            <a:ext cx="163513" cy="57150"/>
            <a:chOff x="2848" y="848"/>
            <a:chExt cx="140" cy="98"/>
          </a:xfrm>
        </p:grpSpPr>
        <p:sp>
          <p:nvSpPr>
            <p:cNvPr id="42599" name="Line 79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600" name="Line 79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601" name="Line 79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17" name="Group 793"/>
          <p:cNvGrpSpPr>
            <a:grpSpLocks/>
          </p:cNvGrpSpPr>
          <p:nvPr/>
        </p:nvGrpSpPr>
        <p:grpSpPr bwMode="auto">
          <a:xfrm flipV="1">
            <a:off x="7486650" y="2357438"/>
            <a:ext cx="163513" cy="58737"/>
            <a:chOff x="2848" y="848"/>
            <a:chExt cx="140" cy="98"/>
          </a:xfrm>
        </p:grpSpPr>
        <p:sp>
          <p:nvSpPr>
            <p:cNvPr id="42596" name="Line 79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97" name="Line 79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98" name="Line 79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2054" name="Oval 797"/>
          <p:cNvSpPr>
            <a:spLocks noChangeArrowheads="1"/>
          </p:cNvSpPr>
          <p:nvPr/>
        </p:nvSpPr>
        <p:spPr bwMode="auto">
          <a:xfrm>
            <a:off x="7496175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2055" name="Line 798"/>
          <p:cNvSpPr>
            <a:spLocks noChangeShapeType="1"/>
          </p:cNvSpPr>
          <p:nvPr/>
        </p:nvSpPr>
        <p:spPr bwMode="auto">
          <a:xfrm>
            <a:off x="7496175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2056" name="Line 799"/>
          <p:cNvSpPr>
            <a:spLocks noChangeShapeType="1"/>
          </p:cNvSpPr>
          <p:nvPr/>
        </p:nvSpPr>
        <p:spPr bwMode="auto">
          <a:xfrm>
            <a:off x="7854950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2057" name="Rectangle 800"/>
          <p:cNvSpPr>
            <a:spLocks noChangeArrowheads="1"/>
          </p:cNvSpPr>
          <p:nvPr/>
        </p:nvSpPr>
        <p:spPr bwMode="auto">
          <a:xfrm>
            <a:off x="7496175" y="2755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he-IL" altLang="he-IL">
              <a:ea typeface="MS PGothic" pitchFamily="34" charset="-128"/>
            </a:endParaRPr>
          </a:p>
        </p:txBody>
      </p:sp>
      <p:sp>
        <p:nvSpPr>
          <p:cNvPr id="42058" name="Oval 801"/>
          <p:cNvSpPr>
            <a:spLocks noChangeArrowheads="1"/>
          </p:cNvSpPr>
          <p:nvPr/>
        </p:nvSpPr>
        <p:spPr bwMode="auto">
          <a:xfrm>
            <a:off x="7493000" y="2687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18" name="Group 802"/>
          <p:cNvGrpSpPr>
            <a:grpSpLocks/>
          </p:cNvGrpSpPr>
          <p:nvPr/>
        </p:nvGrpSpPr>
        <p:grpSpPr bwMode="auto">
          <a:xfrm>
            <a:off x="7578725" y="2711450"/>
            <a:ext cx="179388" cy="65088"/>
            <a:chOff x="2848" y="848"/>
            <a:chExt cx="140" cy="98"/>
          </a:xfrm>
        </p:grpSpPr>
        <p:sp>
          <p:nvSpPr>
            <p:cNvPr id="42593" name="Line 80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94" name="Line 80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95" name="Line 80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19" name="Group 806"/>
          <p:cNvGrpSpPr>
            <a:grpSpLocks/>
          </p:cNvGrpSpPr>
          <p:nvPr/>
        </p:nvGrpSpPr>
        <p:grpSpPr bwMode="auto">
          <a:xfrm flipV="1">
            <a:off x="7578725" y="2711450"/>
            <a:ext cx="179388" cy="65088"/>
            <a:chOff x="2848" y="848"/>
            <a:chExt cx="140" cy="98"/>
          </a:xfrm>
        </p:grpSpPr>
        <p:sp>
          <p:nvSpPr>
            <p:cNvPr id="42590" name="Line 80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91" name="Line 80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92" name="Line 80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2061" name="Oval 810"/>
          <p:cNvSpPr>
            <a:spLocks noChangeArrowheads="1"/>
          </p:cNvSpPr>
          <p:nvPr/>
        </p:nvSpPr>
        <p:spPr bwMode="auto">
          <a:xfrm>
            <a:off x="6086475" y="2498725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2062" name="Line 811"/>
          <p:cNvSpPr>
            <a:spLocks noChangeShapeType="1"/>
          </p:cNvSpPr>
          <p:nvPr/>
        </p:nvSpPr>
        <p:spPr bwMode="auto">
          <a:xfrm>
            <a:off x="6086475" y="249078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2063" name="Line 812"/>
          <p:cNvSpPr>
            <a:spLocks noChangeShapeType="1"/>
          </p:cNvSpPr>
          <p:nvPr/>
        </p:nvSpPr>
        <p:spPr bwMode="auto">
          <a:xfrm>
            <a:off x="6432550" y="249078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2064" name="Rectangle 813"/>
          <p:cNvSpPr>
            <a:spLocks noChangeArrowheads="1"/>
          </p:cNvSpPr>
          <p:nvPr/>
        </p:nvSpPr>
        <p:spPr bwMode="auto">
          <a:xfrm>
            <a:off x="6086475" y="2490788"/>
            <a:ext cx="342900" cy="53975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he-IL" altLang="he-IL">
              <a:ea typeface="MS PGothic" pitchFamily="34" charset="-128"/>
            </a:endParaRPr>
          </a:p>
        </p:txBody>
      </p:sp>
      <p:sp>
        <p:nvSpPr>
          <p:cNvPr id="42065" name="Oval 814"/>
          <p:cNvSpPr>
            <a:spLocks noChangeArrowheads="1"/>
          </p:cNvSpPr>
          <p:nvPr/>
        </p:nvSpPr>
        <p:spPr bwMode="auto">
          <a:xfrm>
            <a:off x="6083300" y="2427288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20" name="Group 815"/>
          <p:cNvGrpSpPr>
            <a:grpSpLocks/>
          </p:cNvGrpSpPr>
          <p:nvPr/>
        </p:nvGrpSpPr>
        <p:grpSpPr bwMode="auto">
          <a:xfrm>
            <a:off x="6167438" y="2449513"/>
            <a:ext cx="171450" cy="60325"/>
            <a:chOff x="2848" y="848"/>
            <a:chExt cx="140" cy="98"/>
          </a:xfrm>
        </p:grpSpPr>
        <p:sp>
          <p:nvSpPr>
            <p:cNvPr id="42587" name="Line 81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88" name="Line 81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89" name="Line 81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21" name="Group 819"/>
          <p:cNvGrpSpPr>
            <a:grpSpLocks/>
          </p:cNvGrpSpPr>
          <p:nvPr/>
        </p:nvGrpSpPr>
        <p:grpSpPr bwMode="auto">
          <a:xfrm flipV="1">
            <a:off x="6167438" y="2449513"/>
            <a:ext cx="171450" cy="58737"/>
            <a:chOff x="2848" y="848"/>
            <a:chExt cx="140" cy="98"/>
          </a:xfrm>
        </p:grpSpPr>
        <p:sp>
          <p:nvSpPr>
            <p:cNvPr id="42584" name="Line 82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85" name="Line 82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86" name="Line 82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2068" name="Oval 823"/>
          <p:cNvSpPr>
            <a:spLocks noChangeArrowheads="1"/>
          </p:cNvSpPr>
          <p:nvPr/>
        </p:nvSpPr>
        <p:spPr bwMode="auto">
          <a:xfrm>
            <a:off x="5780088" y="3648075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2069" name="Line 824"/>
          <p:cNvSpPr>
            <a:spLocks noChangeShapeType="1"/>
          </p:cNvSpPr>
          <p:nvPr/>
        </p:nvSpPr>
        <p:spPr bwMode="auto">
          <a:xfrm>
            <a:off x="5780088" y="364013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2070" name="Line 825"/>
          <p:cNvSpPr>
            <a:spLocks noChangeShapeType="1"/>
          </p:cNvSpPr>
          <p:nvPr/>
        </p:nvSpPr>
        <p:spPr bwMode="auto">
          <a:xfrm>
            <a:off x="6126163" y="364013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2071" name="Rectangle 826"/>
          <p:cNvSpPr>
            <a:spLocks noChangeArrowheads="1"/>
          </p:cNvSpPr>
          <p:nvPr/>
        </p:nvSpPr>
        <p:spPr bwMode="auto">
          <a:xfrm>
            <a:off x="5780088" y="3640138"/>
            <a:ext cx="342900" cy="53975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he-IL" altLang="he-IL">
              <a:ea typeface="MS PGothic" pitchFamily="34" charset="-128"/>
            </a:endParaRPr>
          </a:p>
        </p:txBody>
      </p:sp>
      <p:sp>
        <p:nvSpPr>
          <p:cNvPr id="42072" name="Oval 827"/>
          <p:cNvSpPr>
            <a:spLocks noChangeArrowheads="1"/>
          </p:cNvSpPr>
          <p:nvPr/>
        </p:nvSpPr>
        <p:spPr bwMode="auto">
          <a:xfrm>
            <a:off x="5776913" y="3576638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22" name="Group 828"/>
          <p:cNvGrpSpPr>
            <a:grpSpLocks/>
          </p:cNvGrpSpPr>
          <p:nvPr/>
        </p:nvGrpSpPr>
        <p:grpSpPr bwMode="auto">
          <a:xfrm>
            <a:off x="5861050" y="3598863"/>
            <a:ext cx="171450" cy="60325"/>
            <a:chOff x="2848" y="848"/>
            <a:chExt cx="140" cy="98"/>
          </a:xfrm>
        </p:grpSpPr>
        <p:sp>
          <p:nvSpPr>
            <p:cNvPr id="42581" name="Line 82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82" name="Line 83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83" name="Line 83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23" name="Group 832"/>
          <p:cNvGrpSpPr>
            <a:grpSpLocks/>
          </p:cNvGrpSpPr>
          <p:nvPr/>
        </p:nvGrpSpPr>
        <p:grpSpPr bwMode="auto">
          <a:xfrm flipV="1">
            <a:off x="5861050" y="3598863"/>
            <a:ext cx="171450" cy="58737"/>
            <a:chOff x="2848" y="848"/>
            <a:chExt cx="140" cy="98"/>
          </a:xfrm>
        </p:grpSpPr>
        <p:sp>
          <p:nvSpPr>
            <p:cNvPr id="42578" name="Line 83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79" name="Line 83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80" name="Line 83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2075" name="Line 836"/>
          <p:cNvSpPr>
            <a:spLocks noChangeShapeType="1"/>
          </p:cNvSpPr>
          <p:nvPr/>
        </p:nvSpPr>
        <p:spPr bwMode="auto">
          <a:xfrm flipV="1">
            <a:off x="6978650" y="4005263"/>
            <a:ext cx="227013" cy="4365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076" name="Line 837"/>
          <p:cNvSpPr>
            <a:spLocks noChangeShapeType="1"/>
          </p:cNvSpPr>
          <p:nvPr/>
        </p:nvSpPr>
        <p:spPr bwMode="auto">
          <a:xfrm>
            <a:off x="7102475" y="3743325"/>
            <a:ext cx="163513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077" name="Line 838"/>
          <p:cNvSpPr>
            <a:spLocks noChangeShapeType="1"/>
          </p:cNvSpPr>
          <p:nvPr/>
        </p:nvSpPr>
        <p:spPr bwMode="auto">
          <a:xfrm>
            <a:off x="7199313" y="3663950"/>
            <a:ext cx="279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078" name="Line 839"/>
          <p:cNvSpPr>
            <a:spLocks noChangeShapeType="1"/>
          </p:cNvSpPr>
          <p:nvPr/>
        </p:nvSpPr>
        <p:spPr bwMode="auto">
          <a:xfrm flipV="1">
            <a:off x="7435850" y="3749675"/>
            <a:ext cx="134938" cy="1047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079" name="Line 840"/>
          <p:cNvSpPr>
            <a:spLocks noChangeShapeType="1"/>
          </p:cNvSpPr>
          <p:nvPr/>
        </p:nvSpPr>
        <p:spPr bwMode="auto">
          <a:xfrm>
            <a:off x="6134100" y="3670300"/>
            <a:ext cx="6794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080" name="Line 841"/>
          <p:cNvSpPr>
            <a:spLocks noChangeShapeType="1"/>
          </p:cNvSpPr>
          <p:nvPr/>
        </p:nvSpPr>
        <p:spPr bwMode="auto">
          <a:xfrm>
            <a:off x="6429375" y="2517775"/>
            <a:ext cx="509588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081" name="Line 842"/>
          <p:cNvSpPr>
            <a:spLocks noChangeShapeType="1"/>
          </p:cNvSpPr>
          <p:nvPr/>
        </p:nvSpPr>
        <p:spPr bwMode="auto">
          <a:xfrm>
            <a:off x="5995988" y="2346325"/>
            <a:ext cx="152400" cy="825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082" name="Freeform 843"/>
          <p:cNvSpPr>
            <a:spLocks/>
          </p:cNvSpPr>
          <p:nvPr/>
        </p:nvSpPr>
        <p:spPr bwMode="auto">
          <a:xfrm>
            <a:off x="5316538" y="4352925"/>
            <a:ext cx="2979737" cy="1455738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083" name="Line 844"/>
          <p:cNvSpPr>
            <a:spLocks noChangeShapeType="1"/>
          </p:cNvSpPr>
          <p:nvPr/>
        </p:nvSpPr>
        <p:spPr bwMode="auto">
          <a:xfrm rot="-5400000">
            <a:off x="7551737" y="5089526"/>
            <a:ext cx="523875" cy="139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2084" name="Line 845"/>
          <p:cNvSpPr>
            <a:spLocks noChangeShapeType="1"/>
          </p:cNvSpPr>
          <p:nvPr/>
        </p:nvSpPr>
        <p:spPr bwMode="auto">
          <a:xfrm rot="5400000" flipV="1">
            <a:off x="7697788" y="5370513"/>
            <a:ext cx="3175" cy="857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2085" name="Line 846"/>
          <p:cNvSpPr>
            <a:spLocks noChangeShapeType="1"/>
          </p:cNvSpPr>
          <p:nvPr/>
        </p:nvSpPr>
        <p:spPr bwMode="auto">
          <a:xfrm rot="-5400000">
            <a:off x="7883525" y="5046663"/>
            <a:ext cx="0" cy="1143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grpSp>
        <p:nvGrpSpPr>
          <p:cNvPr id="24" name="Group 847"/>
          <p:cNvGrpSpPr>
            <a:grpSpLocks/>
          </p:cNvGrpSpPr>
          <p:nvPr/>
        </p:nvGrpSpPr>
        <p:grpSpPr bwMode="auto">
          <a:xfrm>
            <a:off x="7462838" y="4756150"/>
            <a:ext cx="501650" cy="234950"/>
            <a:chOff x="4701" y="2996"/>
            <a:chExt cx="316" cy="148"/>
          </a:xfrm>
        </p:grpSpPr>
        <p:sp>
          <p:nvSpPr>
            <p:cNvPr id="42565" name="Oval 848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566" name="Line 849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67" name="Line 850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68" name="Rectangle 851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569" name="Oval 852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25" name="Group 853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42575" name="Line 8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2576" name="Line 8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2577" name="Line 8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pSp>
          <p:nvGrpSpPr>
            <p:cNvPr id="26" name="Group 857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42572" name="Line 85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2573" name="Line 85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2574" name="Line 86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</p:grpSp>
      <p:grpSp>
        <p:nvGrpSpPr>
          <p:cNvPr id="27" name="Group 861"/>
          <p:cNvGrpSpPr>
            <a:grpSpLocks/>
          </p:cNvGrpSpPr>
          <p:nvPr/>
        </p:nvGrpSpPr>
        <p:grpSpPr bwMode="auto">
          <a:xfrm>
            <a:off x="6646863" y="4479925"/>
            <a:ext cx="501650" cy="234950"/>
            <a:chOff x="3600" y="219"/>
            <a:chExt cx="360" cy="175"/>
          </a:xfrm>
        </p:grpSpPr>
        <p:sp>
          <p:nvSpPr>
            <p:cNvPr id="42552" name="Oval 86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553" name="Line 86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54" name="Line 86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55" name="Rectangle 86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556" name="Oval 86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28" name="Group 86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2562" name="Line 86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2563" name="Line 86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2564" name="Line 87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pSp>
          <p:nvGrpSpPr>
            <p:cNvPr id="29" name="Group 87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2559" name="Line 87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2560" name="Line 87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2561" name="Line 87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</p:grpSp>
      <p:grpSp>
        <p:nvGrpSpPr>
          <p:cNvPr id="30" name="Group 875"/>
          <p:cNvGrpSpPr>
            <a:grpSpLocks/>
          </p:cNvGrpSpPr>
          <p:nvPr/>
        </p:nvGrpSpPr>
        <p:grpSpPr bwMode="auto">
          <a:xfrm>
            <a:off x="5981700" y="4784725"/>
            <a:ext cx="501650" cy="234950"/>
            <a:chOff x="3600" y="219"/>
            <a:chExt cx="360" cy="175"/>
          </a:xfrm>
        </p:grpSpPr>
        <p:sp>
          <p:nvSpPr>
            <p:cNvPr id="42539" name="Oval 87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540" name="Line 87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41" name="Line 87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42" name="Rectangle 87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543" name="Oval 88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31" name="Group 88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42549" name="Line 88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2550" name="Line 88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2551" name="Line 88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pSp>
          <p:nvGrpSpPr>
            <p:cNvPr id="41984" name="Group 88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42546" name="Line 88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2547" name="Line 88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2548" name="Line 88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</p:grpSp>
      <p:sp>
        <p:nvSpPr>
          <p:cNvPr id="42089" name="Line 889"/>
          <p:cNvSpPr>
            <a:spLocks noChangeShapeType="1"/>
          </p:cNvSpPr>
          <p:nvPr/>
        </p:nvSpPr>
        <p:spPr bwMode="auto">
          <a:xfrm>
            <a:off x="7096125" y="4691063"/>
            <a:ext cx="358775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090" name="Line 890"/>
          <p:cNvSpPr>
            <a:spLocks noChangeShapeType="1"/>
          </p:cNvSpPr>
          <p:nvPr/>
        </p:nvSpPr>
        <p:spPr bwMode="auto">
          <a:xfrm flipV="1">
            <a:off x="6443663" y="4703763"/>
            <a:ext cx="277812" cy="1095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091" name="Line 891"/>
          <p:cNvSpPr>
            <a:spLocks noChangeShapeType="1"/>
          </p:cNvSpPr>
          <p:nvPr/>
        </p:nvSpPr>
        <p:spPr bwMode="auto">
          <a:xfrm flipV="1">
            <a:off x="6486525" y="4906963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092" name="Line 892"/>
          <p:cNvSpPr>
            <a:spLocks noChangeShapeType="1"/>
          </p:cNvSpPr>
          <p:nvPr/>
        </p:nvSpPr>
        <p:spPr bwMode="auto">
          <a:xfrm flipH="1">
            <a:off x="5781675" y="4652963"/>
            <a:ext cx="254000" cy="4699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093" name="Line 893"/>
          <p:cNvSpPr>
            <a:spLocks noChangeShapeType="1"/>
          </p:cNvSpPr>
          <p:nvPr/>
        </p:nvSpPr>
        <p:spPr bwMode="auto">
          <a:xfrm>
            <a:off x="5807075" y="4703763"/>
            <a:ext cx="19685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094" name="Line 894"/>
          <p:cNvSpPr>
            <a:spLocks noChangeShapeType="1"/>
          </p:cNvSpPr>
          <p:nvPr/>
        </p:nvSpPr>
        <p:spPr bwMode="auto">
          <a:xfrm>
            <a:off x="5667375" y="5040313"/>
            <a:ext cx="153988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095" name="Line 895"/>
          <p:cNvSpPr>
            <a:spLocks noChangeShapeType="1"/>
          </p:cNvSpPr>
          <p:nvPr/>
        </p:nvSpPr>
        <p:spPr bwMode="auto">
          <a:xfrm>
            <a:off x="5918200" y="5119688"/>
            <a:ext cx="49212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096" name="Line 896"/>
          <p:cNvSpPr>
            <a:spLocks noChangeShapeType="1"/>
          </p:cNvSpPr>
          <p:nvPr/>
        </p:nvSpPr>
        <p:spPr bwMode="auto">
          <a:xfrm flipH="1">
            <a:off x="6159500" y="5027613"/>
            <a:ext cx="53975" cy="857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097" name="Line 897"/>
          <p:cNvSpPr>
            <a:spLocks noChangeShapeType="1"/>
          </p:cNvSpPr>
          <p:nvPr/>
        </p:nvSpPr>
        <p:spPr bwMode="auto">
          <a:xfrm>
            <a:off x="5972175" y="5116513"/>
            <a:ext cx="1588" cy="8255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098" name="Line 898"/>
          <p:cNvSpPr>
            <a:spLocks noChangeShapeType="1"/>
          </p:cNvSpPr>
          <p:nvPr/>
        </p:nvSpPr>
        <p:spPr bwMode="auto">
          <a:xfrm flipH="1" flipV="1">
            <a:off x="6369050" y="5124450"/>
            <a:ext cx="0" cy="762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099" name="Line 899"/>
          <p:cNvSpPr>
            <a:spLocks noChangeShapeType="1"/>
          </p:cNvSpPr>
          <p:nvPr/>
        </p:nvSpPr>
        <p:spPr bwMode="auto">
          <a:xfrm>
            <a:off x="6450013" y="4983163"/>
            <a:ext cx="503237" cy="2698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00" name="Line 900"/>
          <p:cNvSpPr>
            <a:spLocks noChangeShapeType="1"/>
          </p:cNvSpPr>
          <p:nvPr/>
        </p:nvSpPr>
        <p:spPr bwMode="auto">
          <a:xfrm>
            <a:off x="5899150" y="4918075"/>
            <a:ext cx="80963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01" name="Line 942"/>
          <p:cNvSpPr>
            <a:spLocks noChangeShapeType="1"/>
          </p:cNvSpPr>
          <p:nvPr/>
        </p:nvSpPr>
        <p:spPr bwMode="auto">
          <a:xfrm flipH="1">
            <a:off x="5988050" y="3440113"/>
            <a:ext cx="3175" cy="14446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02" name="Line 943"/>
          <p:cNvSpPr>
            <a:spLocks noChangeShapeType="1"/>
          </p:cNvSpPr>
          <p:nvPr/>
        </p:nvSpPr>
        <p:spPr bwMode="auto">
          <a:xfrm flipV="1">
            <a:off x="7285038" y="2422525"/>
            <a:ext cx="123825" cy="873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03" name="Line 944"/>
          <p:cNvSpPr>
            <a:spLocks noChangeShapeType="1"/>
          </p:cNvSpPr>
          <p:nvPr/>
        </p:nvSpPr>
        <p:spPr bwMode="auto">
          <a:xfrm>
            <a:off x="7112000" y="2595563"/>
            <a:ext cx="0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04" name="Line 945"/>
          <p:cNvSpPr>
            <a:spLocks noChangeShapeType="1"/>
          </p:cNvSpPr>
          <p:nvPr/>
        </p:nvSpPr>
        <p:spPr bwMode="auto">
          <a:xfrm flipV="1">
            <a:off x="7296150" y="2492375"/>
            <a:ext cx="263525" cy="2889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05" name="Line 946"/>
          <p:cNvSpPr>
            <a:spLocks noChangeShapeType="1"/>
          </p:cNvSpPr>
          <p:nvPr/>
        </p:nvSpPr>
        <p:spPr bwMode="auto">
          <a:xfrm>
            <a:off x="7648575" y="2490788"/>
            <a:ext cx="0" cy="196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06" name="Line 947"/>
          <p:cNvSpPr>
            <a:spLocks noChangeShapeType="1"/>
          </p:cNvSpPr>
          <p:nvPr/>
        </p:nvSpPr>
        <p:spPr bwMode="auto">
          <a:xfrm>
            <a:off x="7302500" y="2797175"/>
            <a:ext cx="18891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07" name="Line 949"/>
          <p:cNvSpPr>
            <a:spLocks noChangeShapeType="1"/>
          </p:cNvSpPr>
          <p:nvPr/>
        </p:nvSpPr>
        <p:spPr bwMode="auto">
          <a:xfrm flipV="1">
            <a:off x="7716838" y="2190750"/>
            <a:ext cx="238125" cy="1682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08" name="Line 950"/>
          <p:cNvSpPr>
            <a:spLocks noChangeShapeType="1"/>
          </p:cNvSpPr>
          <p:nvPr/>
        </p:nvSpPr>
        <p:spPr bwMode="auto">
          <a:xfrm>
            <a:off x="7856538" y="2787650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09" name="Line 951"/>
          <p:cNvSpPr>
            <a:spLocks noChangeShapeType="1"/>
          </p:cNvSpPr>
          <p:nvPr/>
        </p:nvSpPr>
        <p:spPr bwMode="auto">
          <a:xfrm flipH="1">
            <a:off x="7002463" y="2863850"/>
            <a:ext cx="98425" cy="704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10" name="Line 952"/>
          <p:cNvSpPr>
            <a:spLocks noChangeShapeType="1"/>
          </p:cNvSpPr>
          <p:nvPr/>
        </p:nvSpPr>
        <p:spPr bwMode="auto">
          <a:xfrm flipH="1">
            <a:off x="7593013" y="2863850"/>
            <a:ext cx="111125" cy="7270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41985" name="Group 953"/>
          <p:cNvGrpSpPr>
            <a:grpSpLocks/>
          </p:cNvGrpSpPr>
          <p:nvPr/>
        </p:nvGrpSpPr>
        <p:grpSpPr bwMode="auto">
          <a:xfrm>
            <a:off x="6645275" y="4481513"/>
            <a:ext cx="501650" cy="234950"/>
            <a:chOff x="4701" y="2996"/>
            <a:chExt cx="316" cy="148"/>
          </a:xfrm>
        </p:grpSpPr>
        <p:sp>
          <p:nvSpPr>
            <p:cNvPr id="42526" name="Oval 954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527" name="Line 955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28" name="Line 956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29" name="Rectangle 957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530" name="Oval 958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41986" name="Group 959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42536" name="Line 96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2537" name="Line 96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2538" name="Line 96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pSp>
          <p:nvGrpSpPr>
            <p:cNvPr id="41993" name="Group 963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42533" name="Line 96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2534" name="Line 96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2535" name="Line 96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</p:grpSp>
      <p:grpSp>
        <p:nvGrpSpPr>
          <p:cNvPr id="42009" name="Group 967"/>
          <p:cNvGrpSpPr>
            <a:grpSpLocks/>
          </p:cNvGrpSpPr>
          <p:nvPr/>
        </p:nvGrpSpPr>
        <p:grpSpPr bwMode="auto">
          <a:xfrm>
            <a:off x="5980113" y="4783138"/>
            <a:ext cx="501650" cy="234950"/>
            <a:chOff x="4701" y="2996"/>
            <a:chExt cx="316" cy="148"/>
          </a:xfrm>
        </p:grpSpPr>
        <p:sp>
          <p:nvSpPr>
            <p:cNvPr id="42513" name="Oval 968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514" name="Line 969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15" name="Line 970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16" name="Rectangle 971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517" name="Oval 972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42010" name="Group 973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42523" name="Line 97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2524" name="Line 97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2525" name="Line 97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pSp>
          <p:nvGrpSpPr>
            <p:cNvPr id="42011" name="Group 977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42520" name="Line 97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2521" name="Line 97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2522" name="Line 98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</p:grpSp>
      <p:pic>
        <p:nvPicPr>
          <p:cNvPr id="42113" name="Picture 1020" descr="imgyjavg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41938" y="1878013"/>
            <a:ext cx="3683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2017" name="Group 1021"/>
          <p:cNvGrpSpPr>
            <a:grpSpLocks/>
          </p:cNvGrpSpPr>
          <p:nvPr/>
        </p:nvGrpSpPr>
        <p:grpSpPr bwMode="auto">
          <a:xfrm>
            <a:off x="7464425" y="5226050"/>
            <a:ext cx="198438" cy="365125"/>
            <a:chOff x="4702" y="3292"/>
            <a:chExt cx="125" cy="230"/>
          </a:xfrm>
        </p:grpSpPr>
        <p:sp>
          <p:nvSpPr>
            <p:cNvPr id="42505" name="AutoShape 1022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506" name="Rectangle 1023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507" name="Rectangle 1024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508" name="AutoShape 1025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509" name="Line 1026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10" name="Line 1027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11" name="Rectangle 1028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512" name="Rectangle 1029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</p:grpSp>
      <p:grpSp>
        <p:nvGrpSpPr>
          <p:cNvPr id="42018" name="Group 1030"/>
          <p:cNvGrpSpPr>
            <a:grpSpLocks/>
          </p:cNvGrpSpPr>
          <p:nvPr/>
        </p:nvGrpSpPr>
        <p:grpSpPr bwMode="auto">
          <a:xfrm>
            <a:off x="7926388" y="4949825"/>
            <a:ext cx="198437" cy="365125"/>
            <a:chOff x="4702" y="3292"/>
            <a:chExt cx="125" cy="230"/>
          </a:xfrm>
        </p:grpSpPr>
        <p:sp>
          <p:nvSpPr>
            <p:cNvPr id="42497" name="AutoShape 1031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498" name="Rectangle 1032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499" name="Rectangle 1033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500" name="AutoShape 1034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501" name="Line 1035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02" name="Line 1036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2503" name="Rectangle 1037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504" name="Rectangle 1038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</p:grpSp>
      <p:sp>
        <p:nvSpPr>
          <p:cNvPr id="42116" name="AutoShape 1040"/>
          <p:cNvSpPr>
            <a:spLocks noChangeAspect="1" noChangeArrowheads="1" noTextEdit="1"/>
          </p:cNvSpPr>
          <p:nvPr/>
        </p:nvSpPr>
        <p:spPr bwMode="auto">
          <a:xfrm>
            <a:off x="7143750" y="5394325"/>
            <a:ext cx="233363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17" name="Freeform 1041"/>
          <p:cNvSpPr>
            <a:spLocks/>
          </p:cNvSpPr>
          <p:nvPr/>
        </p:nvSpPr>
        <p:spPr bwMode="auto">
          <a:xfrm>
            <a:off x="7145338" y="5394325"/>
            <a:ext cx="231775" cy="252413"/>
          </a:xfrm>
          <a:custGeom>
            <a:avLst/>
            <a:gdLst>
              <a:gd name="T0" fmla="*/ 2147483647 w 1894"/>
              <a:gd name="T1" fmla="*/ 0 h 1904"/>
              <a:gd name="T2" fmla="*/ 2147483647 w 1894"/>
              <a:gd name="T3" fmla="*/ 0 h 1904"/>
              <a:gd name="T4" fmla="*/ 2147483647 w 1894"/>
              <a:gd name="T5" fmla="*/ 2147483647 h 1904"/>
              <a:gd name="T6" fmla="*/ 2147483647 w 1894"/>
              <a:gd name="T7" fmla="*/ 2147483647 h 1904"/>
              <a:gd name="T8" fmla="*/ 2147483647 w 1894"/>
              <a:gd name="T9" fmla="*/ 2147483647 h 1904"/>
              <a:gd name="T10" fmla="*/ 2147483647 w 1894"/>
              <a:gd name="T11" fmla="*/ 2147483647 h 1904"/>
              <a:gd name="T12" fmla="*/ 2147483647 w 1894"/>
              <a:gd name="T13" fmla="*/ 2147483647 h 1904"/>
              <a:gd name="T14" fmla="*/ 2147483647 w 1894"/>
              <a:gd name="T15" fmla="*/ 2147483647 h 1904"/>
              <a:gd name="T16" fmla="*/ 2147483647 w 1894"/>
              <a:gd name="T17" fmla="*/ 2147483647 h 1904"/>
              <a:gd name="T18" fmla="*/ 2147483647 w 1894"/>
              <a:gd name="T19" fmla="*/ 2147483647 h 1904"/>
              <a:gd name="T20" fmla="*/ 2147483647 w 1894"/>
              <a:gd name="T21" fmla="*/ 2147483647 h 1904"/>
              <a:gd name="T22" fmla="*/ 2147483647 w 1894"/>
              <a:gd name="T23" fmla="*/ 2147483647 h 1904"/>
              <a:gd name="T24" fmla="*/ 2147483647 w 1894"/>
              <a:gd name="T25" fmla="*/ 2147483647 h 1904"/>
              <a:gd name="T26" fmla="*/ 2147483647 w 1894"/>
              <a:gd name="T27" fmla="*/ 2147483647 h 1904"/>
              <a:gd name="T28" fmla="*/ 2147483647 w 1894"/>
              <a:gd name="T29" fmla="*/ 2147483647 h 1904"/>
              <a:gd name="T30" fmla="*/ 2147483647 w 1894"/>
              <a:gd name="T31" fmla="*/ 2147483647 h 1904"/>
              <a:gd name="T32" fmla="*/ 2147483647 w 1894"/>
              <a:gd name="T33" fmla="*/ 2147483647 h 1904"/>
              <a:gd name="T34" fmla="*/ 2147483647 w 1894"/>
              <a:gd name="T35" fmla="*/ 2147483647 h 1904"/>
              <a:gd name="T36" fmla="*/ 2147483647 w 1894"/>
              <a:gd name="T37" fmla="*/ 2147483647 h 1904"/>
              <a:gd name="T38" fmla="*/ 2147483647 w 1894"/>
              <a:gd name="T39" fmla="*/ 2147483647 h 1904"/>
              <a:gd name="T40" fmla="*/ 2147483647 w 1894"/>
              <a:gd name="T41" fmla="*/ 2147483647 h 1904"/>
              <a:gd name="T42" fmla="*/ 2147483647 w 1894"/>
              <a:gd name="T43" fmla="*/ 2147483647 h 1904"/>
              <a:gd name="T44" fmla="*/ 2147483647 w 1894"/>
              <a:gd name="T45" fmla="*/ 2147483647 h 1904"/>
              <a:gd name="T46" fmla="*/ 2147483647 w 1894"/>
              <a:gd name="T47" fmla="*/ 2147483647 h 1904"/>
              <a:gd name="T48" fmla="*/ 2147483647 w 1894"/>
              <a:gd name="T49" fmla="*/ 2147483647 h 1904"/>
              <a:gd name="T50" fmla="*/ 2147483647 w 1894"/>
              <a:gd name="T51" fmla="*/ 2147483647 h 1904"/>
              <a:gd name="T52" fmla="*/ 2147483647 w 1894"/>
              <a:gd name="T53" fmla="*/ 2147483647 h 1904"/>
              <a:gd name="T54" fmla="*/ 2147483647 w 1894"/>
              <a:gd name="T55" fmla="*/ 2147483647 h 1904"/>
              <a:gd name="T56" fmla="*/ 2147483647 w 1894"/>
              <a:gd name="T57" fmla="*/ 2147483647 h 1904"/>
              <a:gd name="T58" fmla="*/ 2147483647 w 1894"/>
              <a:gd name="T59" fmla="*/ 2147483647 h 1904"/>
              <a:gd name="T60" fmla="*/ 2147483647 w 1894"/>
              <a:gd name="T61" fmla="*/ 2147483647 h 1904"/>
              <a:gd name="T62" fmla="*/ 2147483647 w 1894"/>
              <a:gd name="T63" fmla="*/ 2147483647 h 1904"/>
              <a:gd name="T64" fmla="*/ 2147483647 w 1894"/>
              <a:gd name="T65" fmla="*/ 2147483647 h 1904"/>
              <a:gd name="T66" fmla="*/ 2147483647 w 1894"/>
              <a:gd name="T67" fmla="*/ 2147483647 h 1904"/>
              <a:gd name="T68" fmla="*/ 2147483647 w 1894"/>
              <a:gd name="T69" fmla="*/ 2147483647 h 1904"/>
              <a:gd name="T70" fmla="*/ 2147483647 w 1894"/>
              <a:gd name="T71" fmla="*/ 2147483647 h 1904"/>
              <a:gd name="T72" fmla="*/ 2147483647 w 1894"/>
              <a:gd name="T73" fmla="*/ 2147483647 h 1904"/>
              <a:gd name="T74" fmla="*/ 2147483647 w 1894"/>
              <a:gd name="T75" fmla="*/ 2147483647 h 1904"/>
              <a:gd name="T76" fmla="*/ 2147483647 w 1894"/>
              <a:gd name="T77" fmla="*/ 2147483647 h 1904"/>
              <a:gd name="T78" fmla="*/ 2147483647 w 1894"/>
              <a:gd name="T79" fmla="*/ 2147483647 h 1904"/>
              <a:gd name="T80" fmla="*/ 0 w 1894"/>
              <a:gd name="T81" fmla="*/ 2147483647 h 1904"/>
              <a:gd name="T82" fmla="*/ 2147483647 w 1894"/>
              <a:gd name="T83" fmla="*/ 2147483647 h 1904"/>
              <a:gd name="T84" fmla="*/ 2147483647 w 1894"/>
              <a:gd name="T85" fmla="*/ 2147483647 h 1904"/>
              <a:gd name="T86" fmla="*/ 2147483647 w 1894"/>
              <a:gd name="T87" fmla="*/ 2147483647 h 1904"/>
              <a:gd name="T88" fmla="*/ 2147483647 w 1894"/>
              <a:gd name="T89" fmla="*/ 2147483647 h 1904"/>
              <a:gd name="T90" fmla="*/ 2147483647 w 1894"/>
              <a:gd name="T91" fmla="*/ 2147483647 h 1904"/>
              <a:gd name="T92" fmla="*/ 2147483647 w 1894"/>
              <a:gd name="T93" fmla="*/ 2147483647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18" name="Freeform 1042"/>
          <p:cNvSpPr>
            <a:spLocks/>
          </p:cNvSpPr>
          <p:nvPr/>
        </p:nvSpPr>
        <p:spPr bwMode="auto">
          <a:xfrm>
            <a:off x="7173913" y="5554663"/>
            <a:ext cx="134937" cy="42862"/>
          </a:xfrm>
          <a:custGeom>
            <a:avLst/>
            <a:gdLst>
              <a:gd name="T0" fmla="*/ 2147483647 w 1106"/>
              <a:gd name="T1" fmla="*/ 0 h 331"/>
              <a:gd name="T2" fmla="*/ 2147483647 w 1106"/>
              <a:gd name="T3" fmla="*/ 2147483647 h 331"/>
              <a:gd name="T4" fmla="*/ 2147483647 w 1106"/>
              <a:gd name="T5" fmla="*/ 2147483647 h 331"/>
              <a:gd name="T6" fmla="*/ 0 w 1106"/>
              <a:gd name="T7" fmla="*/ 2147483647 h 331"/>
              <a:gd name="T8" fmla="*/ 2147483647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19" name="Freeform 1043"/>
          <p:cNvSpPr>
            <a:spLocks/>
          </p:cNvSpPr>
          <p:nvPr/>
        </p:nvSpPr>
        <p:spPr bwMode="auto">
          <a:xfrm>
            <a:off x="7151688" y="5573713"/>
            <a:ext cx="157162" cy="66675"/>
          </a:xfrm>
          <a:custGeom>
            <a:avLst/>
            <a:gdLst>
              <a:gd name="T0" fmla="*/ 2147483647 w 1285"/>
              <a:gd name="T1" fmla="*/ 2147483647 h 505"/>
              <a:gd name="T2" fmla="*/ 2147483647 w 1285"/>
              <a:gd name="T3" fmla="*/ 2147483647 h 505"/>
              <a:gd name="T4" fmla="*/ 2147483647 w 1285"/>
              <a:gd name="T5" fmla="*/ 2147483647 h 505"/>
              <a:gd name="T6" fmla="*/ 2147483647 w 1285"/>
              <a:gd name="T7" fmla="*/ 2147483647 h 505"/>
              <a:gd name="T8" fmla="*/ 2147483647 w 1285"/>
              <a:gd name="T9" fmla="*/ 2147483647 h 505"/>
              <a:gd name="T10" fmla="*/ 2147483647 w 1285"/>
              <a:gd name="T11" fmla="*/ 2147483647 h 505"/>
              <a:gd name="T12" fmla="*/ 2147483647 w 1285"/>
              <a:gd name="T13" fmla="*/ 2147483647 h 505"/>
              <a:gd name="T14" fmla="*/ 2147483647 w 1285"/>
              <a:gd name="T15" fmla="*/ 2147483647 h 505"/>
              <a:gd name="T16" fmla="*/ 2147483647 w 1285"/>
              <a:gd name="T17" fmla="*/ 2147483647 h 505"/>
              <a:gd name="T18" fmla="*/ 2147483647 w 1285"/>
              <a:gd name="T19" fmla="*/ 2147483647 h 505"/>
              <a:gd name="T20" fmla="*/ 2147483647 w 1285"/>
              <a:gd name="T21" fmla="*/ 2147483647 h 505"/>
              <a:gd name="T22" fmla="*/ 2147483647 w 1285"/>
              <a:gd name="T23" fmla="*/ 2147483647 h 505"/>
              <a:gd name="T24" fmla="*/ 2147483647 w 1285"/>
              <a:gd name="T25" fmla="*/ 2147483647 h 505"/>
              <a:gd name="T26" fmla="*/ 2147483647 w 1285"/>
              <a:gd name="T27" fmla="*/ 2147483647 h 505"/>
              <a:gd name="T28" fmla="*/ 2147483647 w 1285"/>
              <a:gd name="T29" fmla="*/ 2147483647 h 505"/>
              <a:gd name="T30" fmla="*/ 2147483647 w 1285"/>
              <a:gd name="T31" fmla="*/ 2147483647 h 505"/>
              <a:gd name="T32" fmla="*/ 2147483647 w 1285"/>
              <a:gd name="T33" fmla="*/ 2147483647 h 505"/>
              <a:gd name="T34" fmla="*/ 2147483647 w 1285"/>
              <a:gd name="T35" fmla="*/ 2147483647 h 505"/>
              <a:gd name="T36" fmla="*/ 0 w 1285"/>
              <a:gd name="T37" fmla="*/ 2147483647 h 505"/>
              <a:gd name="T38" fmla="*/ 2147483647 w 1285"/>
              <a:gd name="T39" fmla="*/ 2147483647 h 505"/>
              <a:gd name="T40" fmla="*/ 2147483647 w 1285"/>
              <a:gd name="T41" fmla="*/ 2147483647 h 505"/>
              <a:gd name="T42" fmla="*/ 2147483647 w 1285"/>
              <a:gd name="T43" fmla="*/ 2147483647 h 505"/>
              <a:gd name="T44" fmla="*/ 2147483647 w 1285"/>
              <a:gd name="T45" fmla="*/ 2147483647 h 505"/>
              <a:gd name="T46" fmla="*/ 2147483647 w 1285"/>
              <a:gd name="T47" fmla="*/ 2147483647 h 505"/>
              <a:gd name="T48" fmla="*/ 2147483647 w 1285"/>
              <a:gd name="T49" fmla="*/ 2147483647 h 505"/>
              <a:gd name="T50" fmla="*/ 2147483647 w 1285"/>
              <a:gd name="T51" fmla="*/ 2147483647 h 505"/>
              <a:gd name="T52" fmla="*/ 2147483647 w 1285"/>
              <a:gd name="T53" fmla="*/ 2147483647 h 505"/>
              <a:gd name="T54" fmla="*/ 2147483647 w 1285"/>
              <a:gd name="T55" fmla="*/ 2147483647 h 505"/>
              <a:gd name="T56" fmla="*/ 2147483647 w 1285"/>
              <a:gd name="T57" fmla="*/ 2147483647 h 505"/>
              <a:gd name="T58" fmla="*/ 2147483647 w 1285"/>
              <a:gd name="T59" fmla="*/ 2147483647 h 505"/>
              <a:gd name="T60" fmla="*/ 2147483647 w 1285"/>
              <a:gd name="T61" fmla="*/ 2147483647 h 505"/>
              <a:gd name="T62" fmla="*/ 2147483647 w 1285"/>
              <a:gd name="T63" fmla="*/ 2147483647 h 505"/>
              <a:gd name="T64" fmla="*/ 2147483647 w 1285"/>
              <a:gd name="T65" fmla="*/ 2147483647 h 505"/>
              <a:gd name="T66" fmla="*/ 2147483647 w 1285"/>
              <a:gd name="T67" fmla="*/ 2147483647 h 505"/>
              <a:gd name="T68" fmla="*/ 2147483647 w 1285"/>
              <a:gd name="T69" fmla="*/ 2147483647 h 505"/>
              <a:gd name="T70" fmla="*/ 2147483647 w 1285"/>
              <a:gd name="T71" fmla="*/ 2147483647 h 505"/>
              <a:gd name="T72" fmla="*/ 2147483647 w 1285"/>
              <a:gd name="T73" fmla="*/ 2147483647 h 505"/>
              <a:gd name="T74" fmla="*/ 2147483647 w 1285"/>
              <a:gd name="T75" fmla="*/ 2147483647 h 505"/>
              <a:gd name="T76" fmla="*/ 2147483647 w 1285"/>
              <a:gd name="T77" fmla="*/ 2147483647 h 505"/>
              <a:gd name="T78" fmla="*/ 2147483647 w 1285"/>
              <a:gd name="T79" fmla="*/ 2147483647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20" name="AutoShape 1044"/>
          <p:cNvSpPr>
            <a:spLocks noChangeAspect="1" noChangeArrowheads="1" noTextEdit="1"/>
          </p:cNvSpPr>
          <p:nvPr/>
        </p:nvSpPr>
        <p:spPr bwMode="auto">
          <a:xfrm>
            <a:off x="7104063" y="5305425"/>
            <a:ext cx="2540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21" name="Freeform 1045"/>
          <p:cNvSpPr>
            <a:spLocks/>
          </p:cNvSpPr>
          <p:nvPr/>
        </p:nvSpPr>
        <p:spPr bwMode="auto">
          <a:xfrm>
            <a:off x="7156450" y="5324475"/>
            <a:ext cx="36513" cy="49213"/>
          </a:xfrm>
          <a:custGeom>
            <a:avLst/>
            <a:gdLst>
              <a:gd name="T0" fmla="*/ 2147483647 w 179"/>
              <a:gd name="T1" fmla="*/ 2147483647 h 216"/>
              <a:gd name="T2" fmla="*/ 2147483647 w 179"/>
              <a:gd name="T3" fmla="*/ 2147483647 h 216"/>
              <a:gd name="T4" fmla="*/ 2147483647 w 179"/>
              <a:gd name="T5" fmla="*/ 2147483647 h 216"/>
              <a:gd name="T6" fmla="*/ 2147483647 w 179"/>
              <a:gd name="T7" fmla="*/ 2147483647 h 216"/>
              <a:gd name="T8" fmla="*/ 2147483647 w 179"/>
              <a:gd name="T9" fmla="*/ 2147483647 h 216"/>
              <a:gd name="T10" fmla="*/ 2147483647 w 179"/>
              <a:gd name="T11" fmla="*/ 2147483647 h 216"/>
              <a:gd name="T12" fmla="*/ 2147483647 w 179"/>
              <a:gd name="T13" fmla="*/ 2147483647 h 216"/>
              <a:gd name="T14" fmla="*/ 2147483647 w 179"/>
              <a:gd name="T15" fmla="*/ 2147483647 h 216"/>
              <a:gd name="T16" fmla="*/ 0 w 179"/>
              <a:gd name="T17" fmla="*/ 2147483647 h 216"/>
              <a:gd name="T18" fmla="*/ 2147483647 w 179"/>
              <a:gd name="T19" fmla="*/ 2147483647 h 216"/>
              <a:gd name="T20" fmla="*/ 2147483647 w 179"/>
              <a:gd name="T21" fmla="*/ 2147483647 h 216"/>
              <a:gd name="T22" fmla="*/ 2147483647 w 179"/>
              <a:gd name="T23" fmla="*/ 2147483647 h 216"/>
              <a:gd name="T24" fmla="*/ 2147483647 w 179"/>
              <a:gd name="T25" fmla="*/ 2147483647 h 216"/>
              <a:gd name="T26" fmla="*/ 2147483647 w 179"/>
              <a:gd name="T27" fmla="*/ 2147483647 h 216"/>
              <a:gd name="T28" fmla="*/ 2147483647 w 179"/>
              <a:gd name="T29" fmla="*/ 2147483647 h 216"/>
              <a:gd name="T30" fmla="*/ 2147483647 w 179"/>
              <a:gd name="T31" fmla="*/ 2147483647 h 216"/>
              <a:gd name="T32" fmla="*/ 2147483647 w 179"/>
              <a:gd name="T33" fmla="*/ 2147483647 h 216"/>
              <a:gd name="T34" fmla="*/ 2147483647 w 179"/>
              <a:gd name="T35" fmla="*/ 2147483647 h 216"/>
              <a:gd name="T36" fmla="*/ 2147483647 w 179"/>
              <a:gd name="T37" fmla="*/ 2147483647 h 216"/>
              <a:gd name="T38" fmla="*/ 2147483647 w 179"/>
              <a:gd name="T39" fmla="*/ 2147483647 h 216"/>
              <a:gd name="T40" fmla="*/ 2147483647 w 179"/>
              <a:gd name="T41" fmla="*/ 2147483647 h 216"/>
              <a:gd name="T42" fmla="*/ 2147483647 w 179"/>
              <a:gd name="T43" fmla="*/ 2147483647 h 216"/>
              <a:gd name="T44" fmla="*/ 2147483647 w 179"/>
              <a:gd name="T45" fmla="*/ 2147483647 h 216"/>
              <a:gd name="T46" fmla="*/ 2147483647 w 179"/>
              <a:gd name="T47" fmla="*/ 2147483647 h 216"/>
              <a:gd name="T48" fmla="*/ 2147483647 w 179"/>
              <a:gd name="T49" fmla="*/ 2147483647 h 216"/>
              <a:gd name="T50" fmla="*/ 2147483647 w 179"/>
              <a:gd name="T51" fmla="*/ 2147483647 h 216"/>
              <a:gd name="T52" fmla="*/ 2147483647 w 179"/>
              <a:gd name="T53" fmla="*/ 2147483647 h 216"/>
              <a:gd name="T54" fmla="*/ 2147483647 w 179"/>
              <a:gd name="T55" fmla="*/ 2147483647 h 216"/>
              <a:gd name="T56" fmla="*/ 2147483647 w 179"/>
              <a:gd name="T57" fmla="*/ 2147483647 h 216"/>
              <a:gd name="T58" fmla="*/ 2147483647 w 179"/>
              <a:gd name="T59" fmla="*/ 2147483647 h 216"/>
              <a:gd name="T60" fmla="*/ 2147483647 w 179"/>
              <a:gd name="T61" fmla="*/ 2147483647 h 216"/>
              <a:gd name="T62" fmla="*/ 2147483647 w 179"/>
              <a:gd name="T63" fmla="*/ 2147483647 h 216"/>
              <a:gd name="T64" fmla="*/ 2147483647 w 179"/>
              <a:gd name="T65" fmla="*/ 2147483647 h 216"/>
              <a:gd name="T66" fmla="*/ 2147483647 w 179"/>
              <a:gd name="T67" fmla="*/ 2147483647 h 216"/>
              <a:gd name="T68" fmla="*/ 2147483647 w 179"/>
              <a:gd name="T69" fmla="*/ 2147483647 h 216"/>
              <a:gd name="T70" fmla="*/ 2147483647 w 179"/>
              <a:gd name="T71" fmla="*/ 2147483647 h 216"/>
              <a:gd name="T72" fmla="*/ 2147483647 w 179"/>
              <a:gd name="T73" fmla="*/ 2147483647 h 216"/>
              <a:gd name="T74" fmla="*/ 2147483647 w 179"/>
              <a:gd name="T75" fmla="*/ 2147483647 h 216"/>
              <a:gd name="T76" fmla="*/ 2147483647 w 179"/>
              <a:gd name="T77" fmla="*/ 2147483647 h 216"/>
              <a:gd name="T78" fmla="*/ 2147483647 w 179"/>
              <a:gd name="T79" fmla="*/ 2147483647 h 216"/>
              <a:gd name="T80" fmla="*/ 2147483647 w 179"/>
              <a:gd name="T81" fmla="*/ 2147483647 h 216"/>
              <a:gd name="T82" fmla="*/ 2147483647 w 179"/>
              <a:gd name="T83" fmla="*/ 2147483647 h 216"/>
              <a:gd name="T84" fmla="*/ 2147483647 w 179"/>
              <a:gd name="T85" fmla="*/ 0 h 216"/>
              <a:gd name="T86" fmla="*/ 2147483647 w 179"/>
              <a:gd name="T87" fmla="*/ 2147483647 h 216"/>
              <a:gd name="T88" fmla="*/ 2147483647 w 179"/>
              <a:gd name="T89" fmla="*/ 2147483647 h 216"/>
              <a:gd name="T90" fmla="*/ 2147483647 w 179"/>
              <a:gd name="T91" fmla="*/ 2147483647 h 216"/>
              <a:gd name="T92" fmla="*/ 2147483647 w 179"/>
              <a:gd name="T93" fmla="*/ 2147483647 h 216"/>
              <a:gd name="T94" fmla="*/ 2147483647 w 179"/>
              <a:gd name="T95" fmla="*/ 2147483647 h 216"/>
              <a:gd name="T96" fmla="*/ 2147483647 w 179"/>
              <a:gd name="T97" fmla="*/ 2147483647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22" name="Freeform 1046"/>
          <p:cNvSpPr>
            <a:spLocks/>
          </p:cNvSpPr>
          <p:nvPr/>
        </p:nvSpPr>
        <p:spPr bwMode="auto">
          <a:xfrm>
            <a:off x="7218363" y="5322888"/>
            <a:ext cx="22225" cy="38100"/>
          </a:xfrm>
          <a:custGeom>
            <a:avLst/>
            <a:gdLst>
              <a:gd name="T0" fmla="*/ 2147483647 w 114"/>
              <a:gd name="T1" fmla="*/ 2147483647 h 168"/>
              <a:gd name="T2" fmla="*/ 2147483647 w 114"/>
              <a:gd name="T3" fmla="*/ 2147483647 h 168"/>
              <a:gd name="T4" fmla="*/ 2147483647 w 114"/>
              <a:gd name="T5" fmla="*/ 2147483647 h 168"/>
              <a:gd name="T6" fmla="*/ 2147483647 w 114"/>
              <a:gd name="T7" fmla="*/ 2147483647 h 168"/>
              <a:gd name="T8" fmla="*/ 2147483647 w 114"/>
              <a:gd name="T9" fmla="*/ 2147483647 h 168"/>
              <a:gd name="T10" fmla="*/ 2147483647 w 114"/>
              <a:gd name="T11" fmla="*/ 2147483647 h 168"/>
              <a:gd name="T12" fmla="*/ 2147483647 w 114"/>
              <a:gd name="T13" fmla="*/ 2147483647 h 168"/>
              <a:gd name="T14" fmla="*/ 2147483647 w 114"/>
              <a:gd name="T15" fmla="*/ 2147483647 h 168"/>
              <a:gd name="T16" fmla="*/ 2147483647 w 114"/>
              <a:gd name="T17" fmla="*/ 2147483647 h 168"/>
              <a:gd name="T18" fmla="*/ 2147483647 w 114"/>
              <a:gd name="T19" fmla="*/ 2147483647 h 168"/>
              <a:gd name="T20" fmla="*/ 2147483647 w 114"/>
              <a:gd name="T21" fmla="*/ 2147483647 h 168"/>
              <a:gd name="T22" fmla="*/ 2147483647 w 114"/>
              <a:gd name="T23" fmla="*/ 2147483647 h 168"/>
              <a:gd name="T24" fmla="*/ 2147483647 w 114"/>
              <a:gd name="T25" fmla="*/ 2147483647 h 168"/>
              <a:gd name="T26" fmla="*/ 2147483647 w 114"/>
              <a:gd name="T27" fmla="*/ 2147483647 h 168"/>
              <a:gd name="T28" fmla="*/ 2147483647 w 114"/>
              <a:gd name="T29" fmla="*/ 2147483647 h 168"/>
              <a:gd name="T30" fmla="*/ 2147483647 w 114"/>
              <a:gd name="T31" fmla="*/ 2147483647 h 168"/>
              <a:gd name="T32" fmla="*/ 2147483647 w 114"/>
              <a:gd name="T33" fmla="*/ 2147483647 h 168"/>
              <a:gd name="T34" fmla="*/ 2147483647 w 114"/>
              <a:gd name="T35" fmla="*/ 2147483647 h 168"/>
              <a:gd name="T36" fmla="*/ 2147483647 w 114"/>
              <a:gd name="T37" fmla="*/ 2147483647 h 168"/>
              <a:gd name="T38" fmla="*/ 2147483647 w 114"/>
              <a:gd name="T39" fmla="*/ 2147483647 h 168"/>
              <a:gd name="T40" fmla="*/ 2147483647 w 114"/>
              <a:gd name="T41" fmla="*/ 2147483647 h 168"/>
              <a:gd name="T42" fmla="*/ 2147483647 w 114"/>
              <a:gd name="T43" fmla="*/ 2147483647 h 168"/>
              <a:gd name="T44" fmla="*/ 2147483647 w 114"/>
              <a:gd name="T45" fmla="*/ 2147483647 h 168"/>
              <a:gd name="T46" fmla="*/ 2147483647 w 114"/>
              <a:gd name="T47" fmla="*/ 2147483647 h 168"/>
              <a:gd name="T48" fmla="*/ 2147483647 w 114"/>
              <a:gd name="T49" fmla="*/ 2147483647 h 168"/>
              <a:gd name="T50" fmla="*/ 2147483647 w 114"/>
              <a:gd name="T51" fmla="*/ 2147483647 h 168"/>
              <a:gd name="T52" fmla="*/ 2147483647 w 114"/>
              <a:gd name="T53" fmla="*/ 2147483647 h 168"/>
              <a:gd name="T54" fmla="*/ 2147483647 w 114"/>
              <a:gd name="T55" fmla="*/ 2147483647 h 168"/>
              <a:gd name="T56" fmla="*/ 2147483647 w 114"/>
              <a:gd name="T57" fmla="*/ 2147483647 h 168"/>
              <a:gd name="T58" fmla="*/ 2147483647 w 114"/>
              <a:gd name="T59" fmla="*/ 2147483647 h 168"/>
              <a:gd name="T60" fmla="*/ 2147483647 w 114"/>
              <a:gd name="T61" fmla="*/ 0 h 168"/>
              <a:gd name="T62" fmla="*/ 2147483647 w 114"/>
              <a:gd name="T63" fmla="*/ 0 h 168"/>
              <a:gd name="T64" fmla="*/ 0 w 114"/>
              <a:gd name="T65" fmla="*/ 2147483647 h 168"/>
              <a:gd name="T66" fmla="*/ 2147483647 w 114"/>
              <a:gd name="T67" fmla="*/ 2147483647 h 168"/>
              <a:gd name="T68" fmla="*/ 2147483647 w 114"/>
              <a:gd name="T69" fmla="*/ 2147483647 h 168"/>
              <a:gd name="T70" fmla="*/ 2147483647 w 114"/>
              <a:gd name="T71" fmla="*/ 2147483647 h 168"/>
              <a:gd name="T72" fmla="*/ 2147483647 w 114"/>
              <a:gd name="T73" fmla="*/ 2147483647 h 168"/>
              <a:gd name="T74" fmla="*/ 2147483647 w 114"/>
              <a:gd name="T75" fmla="*/ 2147483647 h 168"/>
              <a:gd name="T76" fmla="*/ 2147483647 w 114"/>
              <a:gd name="T77" fmla="*/ 2147483647 h 168"/>
              <a:gd name="T78" fmla="*/ 2147483647 w 114"/>
              <a:gd name="T79" fmla="*/ 2147483647 h 168"/>
              <a:gd name="T80" fmla="*/ 2147483647 w 114"/>
              <a:gd name="T81" fmla="*/ 2147483647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23" name="Freeform 1047"/>
          <p:cNvSpPr>
            <a:spLocks/>
          </p:cNvSpPr>
          <p:nvPr/>
        </p:nvSpPr>
        <p:spPr bwMode="auto">
          <a:xfrm>
            <a:off x="7134225" y="5314950"/>
            <a:ext cx="58738" cy="79375"/>
          </a:xfrm>
          <a:custGeom>
            <a:avLst/>
            <a:gdLst>
              <a:gd name="T0" fmla="*/ 2147483647 w 289"/>
              <a:gd name="T1" fmla="*/ 2147483647 h 351"/>
              <a:gd name="T2" fmla="*/ 2147483647 w 289"/>
              <a:gd name="T3" fmla="*/ 2147483647 h 351"/>
              <a:gd name="T4" fmla="*/ 2147483647 w 289"/>
              <a:gd name="T5" fmla="*/ 2147483647 h 351"/>
              <a:gd name="T6" fmla="*/ 0 w 289"/>
              <a:gd name="T7" fmla="*/ 2147483647 h 351"/>
              <a:gd name="T8" fmla="*/ 2147483647 w 289"/>
              <a:gd name="T9" fmla="*/ 2147483647 h 351"/>
              <a:gd name="T10" fmla="*/ 2147483647 w 289"/>
              <a:gd name="T11" fmla="*/ 2147483647 h 351"/>
              <a:gd name="T12" fmla="*/ 2147483647 w 289"/>
              <a:gd name="T13" fmla="*/ 2147483647 h 351"/>
              <a:gd name="T14" fmla="*/ 2147483647 w 289"/>
              <a:gd name="T15" fmla="*/ 2147483647 h 351"/>
              <a:gd name="T16" fmla="*/ 2147483647 w 289"/>
              <a:gd name="T17" fmla="*/ 2147483647 h 351"/>
              <a:gd name="T18" fmla="*/ 2147483647 w 289"/>
              <a:gd name="T19" fmla="*/ 2147483647 h 351"/>
              <a:gd name="T20" fmla="*/ 2147483647 w 289"/>
              <a:gd name="T21" fmla="*/ 2147483647 h 351"/>
              <a:gd name="T22" fmla="*/ 2147483647 w 289"/>
              <a:gd name="T23" fmla="*/ 2147483647 h 351"/>
              <a:gd name="T24" fmla="*/ 2147483647 w 289"/>
              <a:gd name="T25" fmla="*/ 2147483647 h 351"/>
              <a:gd name="T26" fmla="*/ 2147483647 w 289"/>
              <a:gd name="T27" fmla="*/ 2147483647 h 351"/>
              <a:gd name="T28" fmla="*/ 2147483647 w 289"/>
              <a:gd name="T29" fmla="*/ 2147483647 h 351"/>
              <a:gd name="T30" fmla="*/ 2147483647 w 289"/>
              <a:gd name="T31" fmla="*/ 2147483647 h 351"/>
              <a:gd name="T32" fmla="*/ 2147483647 w 289"/>
              <a:gd name="T33" fmla="*/ 2147483647 h 351"/>
              <a:gd name="T34" fmla="*/ 2147483647 w 289"/>
              <a:gd name="T35" fmla="*/ 2147483647 h 351"/>
              <a:gd name="T36" fmla="*/ 2147483647 w 289"/>
              <a:gd name="T37" fmla="*/ 2147483647 h 351"/>
              <a:gd name="T38" fmla="*/ 2147483647 w 289"/>
              <a:gd name="T39" fmla="*/ 2147483647 h 351"/>
              <a:gd name="T40" fmla="*/ 2147483647 w 289"/>
              <a:gd name="T41" fmla="*/ 2147483647 h 351"/>
              <a:gd name="T42" fmla="*/ 2147483647 w 289"/>
              <a:gd name="T43" fmla="*/ 2147483647 h 351"/>
              <a:gd name="T44" fmla="*/ 2147483647 w 289"/>
              <a:gd name="T45" fmla="*/ 2147483647 h 351"/>
              <a:gd name="T46" fmla="*/ 2147483647 w 289"/>
              <a:gd name="T47" fmla="*/ 2147483647 h 351"/>
              <a:gd name="T48" fmla="*/ 2147483647 w 289"/>
              <a:gd name="T49" fmla="*/ 2147483647 h 351"/>
              <a:gd name="T50" fmla="*/ 2147483647 w 289"/>
              <a:gd name="T51" fmla="*/ 2147483647 h 351"/>
              <a:gd name="T52" fmla="*/ 2147483647 w 289"/>
              <a:gd name="T53" fmla="*/ 2147483647 h 351"/>
              <a:gd name="T54" fmla="*/ 2147483647 w 289"/>
              <a:gd name="T55" fmla="*/ 2147483647 h 351"/>
              <a:gd name="T56" fmla="*/ 2147483647 w 289"/>
              <a:gd name="T57" fmla="*/ 2147483647 h 351"/>
              <a:gd name="T58" fmla="*/ 2147483647 w 289"/>
              <a:gd name="T59" fmla="*/ 2147483647 h 351"/>
              <a:gd name="T60" fmla="*/ 2147483647 w 289"/>
              <a:gd name="T61" fmla="*/ 2147483647 h 351"/>
              <a:gd name="T62" fmla="*/ 2147483647 w 289"/>
              <a:gd name="T63" fmla="*/ 2147483647 h 351"/>
              <a:gd name="T64" fmla="*/ 2147483647 w 289"/>
              <a:gd name="T65" fmla="*/ 2147483647 h 351"/>
              <a:gd name="T66" fmla="*/ 2147483647 w 289"/>
              <a:gd name="T67" fmla="*/ 2147483647 h 351"/>
              <a:gd name="T68" fmla="*/ 2147483647 w 289"/>
              <a:gd name="T69" fmla="*/ 2147483647 h 351"/>
              <a:gd name="T70" fmla="*/ 2147483647 w 289"/>
              <a:gd name="T71" fmla="*/ 2147483647 h 351"/>
              <a:gd name="T72" fmla="*/ 2147483647 w 289"/>
              <a:gd name="T73" fmla="*/ 2147483647 h 351"/>
              <a:gd name="T74" fmla="*/ 2147483647 w 289"/>
              <a:gd name="T75" fmla="*/ 2147483647 h 351"/>
              <a:gd name="T76" fmla="*/ 2147483647 w 289"/>
              <a:gd name="T77" fmla="*/ 2147483647 h 351"/>
              <a:gd name="T78" fmla="*/ 2147483647 w 289"/>
              <a:gd name="T79" fmla="*/ 2147483647 h 351"/>
              <a:gd name="T80" fmla="*/ 2147483647 w 289"/>
              <a:gd name="T81" fmla="*/ 0 h 351"/>
              <a:gd name="T82" fmla="*/ 2147483647 w 289"/>
              <a:gd name="T83" fmla="*/ 2147483647 h 351"/>
              <a:gd name="T84" fmla="*/ 2147483647 w 289"/>
              <a:gd name="T85" fmla="*/ 2147483647 h 351"/>
              <a:gd name="T86" fmla="*/ 2147483647 w 289"/>
              <a:gd name="T87" fmla="*/ 2147483647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24" name="Freeform 1048"/>
          <p:cNvSpPr>
            <a:spLocks/>
          </p:cNvSpPr>
          <p:nvPr/>
        </p:nvSpPr>
        <p:spPr bwMode="auto">
          <a:xfrm>
            <a:off x="7215188" y="5311775"/>
            <a:ext cx="50800" cy="53975"/>
          </a:xfrm>
          <a:custGeom>
            <a:avLst/>
            <a:gdLst>
              <a:gd name="T0" fmla="*/ 2147483647 w 254"/>
              <a:gd name="T1" fmla="*/ 2147483647 h 234"/>
              <a:gd name="T2" fmla="*/ 2147483647 w 254"/>
              <a:gd name="T3" fmla="*/ 2147483647 h 234"/>
              <a:gd name="T4" fmla="*/ 2147483647 w 254"/>
              <a:gd name="T5" fmla="*/ 2147483647 h 234"/>
              <a:gd name="T6" fmla="*/ 2147483647 w 254"/>
              <a:gd name="T7" fmla="*/ 2147483647 h 234"/>
              <a:gd name="T8" fmla="*/ 2147483647 w 254"/>
              <a:gd name="T9" fmla="*/ 2147483647 h 234"/>
              <a:gd name="T10" fmla="*/ 2147483647 w 254"/>
              <a:gd name="T11" fmla="*/ 2147483647 h 234"/>
              <a:gd name="T12" fmla="*/ 2147483647 w 254"/>
              <a:gd name="T13" fmla="*/ 2147483647 h 234"/>
              <a:gd name="T14" fmla="*/ 2147483647 w 254"/>
              <a:gd name="T15" fmla="*/ 2147483647 h 234"/>
              <a:gd name="T16" fmla="*/ 2147483647 w 254"/>
              <a:gd name="T17" fmla="*/ 2147483647 h 234"/>
              <a:gd name="T18" fmla="*/ 2147483647 w 254"/>
              <a:gd name="T19" fmla="*/ 2147483647 h 234"/>
              <a:gd name="T20" fmla="*/ 2147483647 w 254"/>
              <a:gd name="T21" fmla="*/ 2147483647 h 234"/>
              <a:gd name="T22" fmla="*/ 2147483647 w 254"/>
              <a:gd name="T23" fmla="*/ 2147483647 h 234"/>
              <a:gd name="T24" fmla="*/ 2147483647 w 254"/>
              <a:gd name="T25" fmla="*/ 2147483647 h 234"/>
              <a:gd name="T26" fmla="*/ 2147483647 w 254"/>
              <a:gd name="T27" fmla="*/ 2147483647 h 234"/>
              <a:gd name="T28" fmla="*/ 2147483647 w 254"/>
              <a:gd name="T29" fmla="*/ 2147483647 h 234"/>
              <a:gd name="T30" fmla="*/ 2147483647 w 254"/>
              <a:gd name="T31" fmla="*/ 2147483647 h 234"/>
              <a:gd name="T32" fmla="*/ 2147483647 w 254"/>
              <a:gd name="T33" fmla="*/ 2147483647 h 234"/>
              <a:gd name="T34" fmla="*/ 2147483647 w 254"/>
              <a:gd name="T35" fmla="*/ 2147483647 h 234"/>
              <a:gd name="T36" fmla="*/ 2147483647 w 254"/>
              <a:gd name="T37" fmla="*/ 2147483647 h 234"/>
              <a:gd name="T38" fmla="*/ 2147483647 w 254"/>
              <a:gd name="T39" fmla="*/ 2147483647 h 234"/>
              <a:gd name="T40" fmla="*/ 2147483647 w 254"/>
              <a:gd name="T41" fmla="*/ 2147483647 h 234"/>
              <a:gd name="T42" fmla="*/ 2147483647 w 254"/>
              <a:gd name="T43" fmla="*/ 2147483647 h 234"/>
              <a:gd name="T44" fmla="*/ 2147483647 w 254"/>
              <a:gd name="T45" fmla="*/ 2147483647 h 234"/>
              <a:gd name="T46" fmla="*/ 2147483647 w 254"/>
              <a:gd name="T47" fmla="*/ 2147483647 h 234"/>
              <a:gd name="T48" fmla="*/ 2147483647 w 254"/>
              <a:gd name="T49" fmla="*/ 2147483647 h 234"/>
              <a:gd name="T50" fmla="*/ 2147483647 w 254"/>
              <a:gd name="T51" fmla="*/ 2147483647 h 234"/>
              <a:gd name="T52" fmla="*/ 2147483647 w 254"/>
              <a:gd name="T53" fmla="*/ 2147483647 h 234"/>
              <a:gd name="T54" fmla="*/ 2147483647 w 254"/>
              <a:gd name="T55" fmla="*/ 2147483647 h 234"/>
              <a:gd name="T56" fmla="*/ 2147483647 w 254"/>
              <a:gd name="T57" fmla="*/ 2147483647 h 234"/>
              <a:gd name="T58" fmla="*/ 2147483647 w 254"/>
              <a:gd name="T59" fmla="*/ 2147483647 h 234"/>
              <a:gd name="T60" fmla="*/ 2147483647 w 254"/>
              <a:gd name="T61" fmla="*/ 2147483647 h 234"/>
              <a:gd name="T62" fmla="*/ 2147483647 w 254"/>
              <a:gd name="T63" fmla="*/ 2147483647 h 234"/>
              <a:gd name="T64" fmla="*/ 2147483647 w 254"/>
              <a:gd name="T65" fmla="*/ 2147483647 h 234"/>
              <a:gd name="T66" fmla="*/ 2147483647 w 254"/>
              <a:gd name="T67" fmla="*/ 2147483647 h 234"/>
              <a:gd name="T68" fmla="*/ 2147483647 w 254"/>
              <a:gd name="T69" fmla="*/ 2147483647 h 234"/>
              <a:gd name="T70" fmla="*/ 2147483647 w 254"/>
              <a:gd name="T71" fmla="*/ 2147483647 h 234"/>
              <a:gd name="T72" fmla="*/ 2147483647 w 254"/>
              <a:gd name="T73" fmla="*/ 2147483647 h 234"/>
              <a:gd name="T74" fmla="*/ 2147483647 w 254"/>
              <a:gd name="T75" fmla="*/ 2147483647 h 234"/>
              <a:gd name="T76" fmla="*/ 2147483647 w 254"/>
              <a:gd name="T77" fmla="*/ 2147483647 h 234"/>
              <a:gd name="T78" fmla="*/ 2147483647 w 254"/>
              <a:gd name="T79" fmla="*/ 0 h 234"/>
              <a:gd name="T80" fmla="*/ 2147483647 w 254"/>
              <a:gd name="T81" fmla="*/ 0 h 234"/>
              <a:gd name="T82" fmla="*/ 2147483647 w 254"/>
              <a:gd name="T83" fmla="*/ 0 h 234"/>
              <a:gd name="T84" fmla="*/ 2147483647 w 254"/>
              <a:gd name="T85" fmla="*/ 0 h 234"/>
              <a:gd name="T86" fmla="*/ 2147483647 w 254"/>
              <a:gd name="T87" fmla="*/ 2147483647 h 234"/>
              <a:gd name="T88" fmla="*/ 0 w 254"/>
              <a:gd name="T89" fmla="*/ 2147483647 h 234"/>
              <a:gd name="T90" fmla="*/ 2147483647 w 254"/>
              <a:gd name="T91" fmla="*/ 2147483647 h 234"/>
              <a:gd name="T92" fmla="*/ 2147483647 w 254"/>
              <a:gd name="T93" fmla="*/ 2147483647 h 234"/>
              <a:gd name="T94" fmla="*/ 2147483647 w 254"/>
              <a:gd name="T95" fmla="*/ 2147483647 h 234"/>
              <a:gd name="T96" fmla="*/ 2147483647 w 254"/>
              <a:gd name="T97" fmla="*/ 2147483647 h 234"/>
              <a:gd name="T98" fmla="*/ 2147483647 w 254"/>
              <a:gd name="T99" fmla="*/ 2147483647 h 234"/>
              <a:gd name="T100" fmla="*/ 2147483647 w 254"/>
              <a:gd name="T101" fmla="*/ 2147483647 h 234"/>
              <a:gd name="T102" fmla="*/ 2147483647 w 254"/>
              <a:gd name="T103" fmla="*/ 2147483647 h 234"/>
              <a:gd name="T104" fmla="*/ 2147483647 w 254"/>
              <a:gd name="T105" fmla="*/ 2147483647 h 234"/>
              <a:gd name="T106" fmla="*/ 2147483647 w 254"/>
              <a:gd name="T107" fmla="*/ 2147483647 h 234"/>
              <a:gd name="T108" fmla="*/ 2147483647 w 254"/>
              <a:gd name="T109" fmla="*/ 2147483647 h 234"/>
              <a:gd name="T110" fmla="*/ 2147483647 w 254"/>
              <a:gd name="T111" fmla="*/ 2147483647 h 234"/>
              <a:gd name="T112" fmla="*/ 2147483647 w 254"/>
              <a:gd name="T113" fmla="*/ 2147483647 h 234"/>
              <a:gd name="T114" fmla="*/ 2147483647 w 254"/>
              <a:gd name="T115" fmla="*/ 2147483647 h 234"/>
              <a:gd name="T116" fmla="*/ 2147483647 w 254"/>
              <a:gd name="T117" fmla="*/ 2147483647 h 234"/>
              <a:gd name="T118" fmla="*/ 2147483647 w 254"/>
              <a:gd name="T119" fmla="*/ 2147483647 h 234"/>
              <a:gd name="T120" fmla="*/ 2147483647 w 254"/>
              <a:gd name="T121" fmla="*/ 2147483647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25" name="Freeform 1049"/>
          <p:cNvSpPr>
            <a:spLocks/>
          </p:cNvSpPr>
          <p:nvPr/>
        </p:nvSpPr>
        <p:spPr bwMode="auto">
          <a:xfrm>
            <a:off x="7113588" y="5337175"/>
            <a:ext cx="20637" cy="49213"/>
          </a:xfrm>
          <a:custGeom>
            <a:avLst/>
            <a:gdLst>
              <a:gd name="T0" fmla="*/ 0 w 103"/>
              <a:gd name="T1" fmla="*/ 2147483647 h 221"/>
              <a:gd name="T2" fmla="*/ 0 w 103"/>
              <a:gd name="T3" fmla="*/ 2147483647 h 221"/>
              <a:gd name="T4" fmla="*/ 2147483647 w 103"/>
              <a:gd name="T5" fmla="*/ 2147483647 h 221"/>
              <a:gd name="T6" fmla="*/ 2147483647 w 103"/>
              <a:gd name="T7" fmla="*/ 2147483647 h 221"/>
              <a:gd name="T8" fmla="*/ 2147483647 w 103"/>
              <a:gd name="T9" fmla="*/ 2147483647 h 221"/>
              <a:gd name="T10" fmla="*/ 2147483647 w 103"/>
              <a:gd name="T11" fmla="*/ 2147483647 h 221"/>
              <a:gd name="T12" fmla="*/ 2147483647 w 103"/>
              <a:gd name="T13" fmla="*/ 2147483647 h 221"/>
              <a:gd name="T14" fmla="*/ 2147483647 w 103"/>
              <a:gd name="T15" fmla="*/ 2147483647 h 221"/>
              <a:gd name="T16" fmla="*/ 2147483647 w 103"/>
              <a:gd name="T17" fmla="*/ 2147483647 h 221"/>
              <a:gd name="T18" fmla="*/ 2147483647 w 103"/>
              <a:gd name="T19" fmla="*/ 2147483647 h 221"/>
              <a:gd name="T20" fmla="*/ 2147483647 w 103"/>
              <a:gd name="T21" fmla="*/ 2147483647 h 221"/>
              <a:gd name="T22" fmla="*/ 2147483647 w 103"/>
              <a:gd name="T23" fmla="*/ 2147483647 h 221"/>
              <a:gd name="T24" fmla="*/ 2147483647 w 103"/>
              <a:gd name="T25" fmla="*/ 2147483647 h 221"/>
              <a:gd name="T26" fmla="*/ 2147483647 w 103"/>
              <a:gd name="T27" fmla="*/ 2147483647 h 221"/>
              <a:gd name="T28" fmla="*/ 2147483647 w 103"/>
              <a:gd name="T29" fmla="*/ 2147483647 h 221"/>
              <a:gd name="T30" fmla="*/ 2147483647 w 103"/>
              <a:gd name="T31" fmla="*/ 2147483647 h 221"/>
              <a:gd name="T32" fmla="*/ 2147483647 w 103"/>
              <a:gd name="T33" fmla="*/ 2147483647 h 221"/>
              <a:gd name="T34" fmla="*/ 2147483647 w 103"/>
              <a:gd name="T35" fmla="*/ 2147483647 h 221"/>
              <a:gd name="T36" fmla="*/ 2147483647 w 103"/>
              <a:gd name="T37" fmla="*/ 2147483647 h 221"/>
              <a:gd name="T38" fmla="*/ 2147483647 w 103"/>
              <a:gd name="T39" fmla="*/ 2147483647 h 221"/>
              <a:gd name="T40" fmla="*/ 2147483647 w 103"/>
              <a:gd name="T41" fmla="*/ 2147483647 h 221"/>
              <a:gd name="T42" fmla="*/ 2147483647 w 103"/>
              <a:gd name="T43" fmla="*/ 2147483647 h 221"/>
              <a:gd name="T44" fmla="*/ 2147483647 w 103"/>
              <a:gd name="T45" fmla="*/ 2147483647 h 221"/>
              <a:gd name="T46" fmla="*/ 2147483647 w 103"/>
              <a:gd name="T47" fmla="*/ 2147483647 h 221"/>
              <a:gd name="T48" fmla="*/ 2147483647 w 103"/>
              <a:gd name="T49" fmla="*/ 2147483647 h 221"/>
              <a:gd name="T50" fmla="*/ 2147483647 w 103"/>
              <a:gd name="T51" fmla="*/ 2147483647 h 221"/>
              <a:gd name="T52" fmla="*/ 2147483647 w 103"/>
              <a:gd name="T53" fmla="*/ 2147483647 h 221"/>
              <a:gd name="T54" fmla="*/ 2147483647 w 103"/>
              <a:gd name="T55" fmla="*/ 2147483647 h 221"/>
              <a:gd name="T56" fmla="*/ 2147483647 w 103"/>
              <a:gd name="T57" fmla="*/ 2147483647 h 221"/>
              <a:gd name="T58" fmla="*/ 2147483647 w 103"/>
              <a:gd name="T59" fmla="*/ 2147483647 h 221"/>
              <a:gd name="T60" fmla="*/ 2147483647 w 103"/>
              <a:gd name="T61" fmla="*/ 2147483647 h 221"/>
              <a:gd name="T62" fmla="*/ 2147483647 w 103"/>
              <a:gd name="T63" fmla="*/ 2147483647 h 221"/>
              <a:gd name="T64" fmla="*/ 2147483647 w 103"/>
              <a:gd name="T65" fmla="*/ 2147483647 h 221"/>
              <a:gd name="T66" fmla="*/ 2147483647 w 103"/>
              <a:gd name="T67" fmla="*/ 0 h 221"/>
              <a:gd name="T68" fmla="*/ 2147483647 w 103"/>
              <a:gd name="T69" fmla="*/ 2147483647 h 221"/>
              <a:gd name="T70" fmla="*/ 2147483647 w 103"/>
              <a:gd name="T71" fmla="*/ 2147483647 h 221"/>
              <a:gd name="T72" fmla="*/ 2147483647 w 103"/>
              <a:gd name="T73" fmla="*/ 2147483647 h 221"/>
              <a:gd name="T74" fmla="*/ 2147483647 w 103"/>
              <a:gd name="T75" fmla="*/ 2147483647 h 221"/>
              <a:gd name="T76" fmla="*/ 2147483647 w 103"/>
              <a:gd name="T77" fmla="*/ 2147483647 h 221"/>
              <a:gd name="T78" fmla="*/ 2147483647 w 103"/>
              <a:gd name="T79" fmla="*/ 2147483647 h 221"/>
              <a:gd name="T80" fmla="*/ 0 w 103"/>
              <a:gd name="T81" fmla="*/ 2147483647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26" name="Freeform 1050"/>
          <p:cNvSpPr>
            <a:spLocks/>
          </p:cNvSpPr>
          <p:nvPr/>
        </p:nvSpPr>
        <p:spPr bwMode="auto">
          <a:xfrm>
            <a:off x="7256463" y="5308600"/>
            <a:ext cx="44450" cy="65088"/>
          </a:xfrm>
          <a:custGeom>
            <a:avLst/>
            <a:gdLst>
              <a:gd name="T0" fmla="*/ 2147483647 w 221"/>
              <a:gd name="T1" fmla="*/ 2147483647 h 288"/>
              <a:gd name="T2" fmla="*/ 2147483647 w 221"/>
              <a:gd name="T3" fmla="*/ 2147483647 h 288"/>
              <a:gd name="T4" fmla="*/ 2147483647 w 221"/>
              <a:gd name="T5" fmla="*/ 2147483647 h 288"/>
              <a:gd name="T6" fmla="*/ 2147483647 w 221"/>
              <a:gd name="T7" fmla="*/ 2147483647 h 288"/>
              <a:gd name="T8" fmla="*/ 2147483647 w 221"/>
              <a:gd name="T9" fmla="*/ 2147483647 h 288"/>
              <a:gd name="T10" fmla="*/ 2147483647 w 221"/>
              <a:gd name="T11" fmla="*/ 2147483647 h 288"/>
              <a:gd name="T12" fmla="*/ 2147483647 w 221"/>
              <a:gd name="T13" fmla="*/ 2147483647 h 288"/>
              <a:gd name="T14" fmla="*/ 2147483647 w 221"/>
              <a:gd name="T15" fmla="*/ 2147483647 h 288"/>
              <a:gd name="T16" fmla="*/ 2147483647 w 221"/>
              <a:gd name="T17" fmla="*/ 2147483647 h 288"/>
              <a:gd name="T18" fmla="*/ 2147483647 w 221"/>
              <a:gd name="T19" fmla="*/ 2147483647 h 288"/>
              <a:gd name="T20" fmla="*/ 2147483647 w 221"/>
              <a:gd name="T21" fmla="*/ 2147483647 h 288"/>
              <a:gd name="T22" fmla="*/ 2147483647 w 221"/>
              <a:gd name="T23" fmla="*/ 2147483647 h 288"/>
              <a:gd name="T24" fmla="*/ 2147483647 w 221"/>
              <a:gd name="T25" fmla="*/ 2147483647 h 288"/>
              <a:gd name="T26" fmla="*/ 2147483647 w 221"/>
              <a:gd name="T27" fmla="*/ 2147483647 h 288"/>
              <a:gd name="T28" fmla="*/ 2147483647 w 221"/>
              <a:gd name="T29" fmla="*/ 2147483647 h 288"/>
              <a:gd name="T30" fmla="*/ 2147483647 w 221"/>
              <a:gd name="T31" fmla="*/ 2147483647 h 288"/>
              <a:gd name="T32" fmla="*/ 2147483647 w 221"/>
              <a:gd name="T33" fmla="*/ 2147483647 h 288"/>
              <a:gd name="T34" fmla="*/ 2147483647 w 221"/>
              <a:gd name="T35" fmla="*/ 2147483647 h 288"/>
              <a:gd name="T36" fmla="*/ 2147483647 w 221"/>
              <a:gd name="T37" fmla="*/ 2147483647 h 288"/>
              <a:gd name="T38" fmla="*/ 2147483647 w 221"/>
              <a:gd name="T39" fmla="*/ 2147483647 h 288"/>
              <a:gd name="T40" fmla="*/ 2147483647 w 221"/>
              <a:gd name="T41" fmla="*/ 2147483647 h 288"/>
              <a:gd name="T42" fmla="*/ 2147483647 w 221"/>
              <a:gd name="T43" fmla="*/ 2147483647 h 288"/>
              <a:gd name="T44" fmla="*/ 2147483647 w 221"/>
              <a:gd name="T45" fmla="*/ 2147483647 h 288"/>
              <a:gd name="T46" fmla="*/ 2147483647 w 221"/>
              <a:gd name="T47" fmla="*/ 2147483647 h 288"/>
              <a:gd name="T48" fmla="*/ 2147483647 w 221"/>
              <a:gd name="T49" fmla="*/ 2147483647 h 288"/>
              <a:gd name="T50" fmla="*/ 2147483647 w 221"/>
              <a:gd name="T51" fmla="*/ 2147483647 h 288"/>
              <a:gd name="T52" fmla="*/ 2147483647 w 221"/>
              <a:gd name="T53" fmla="*/ 2147483647 h 288"/>
              <a:gd name="T54" fmla="*/ 2147483647 w 221"/>
              <a:gd name="T55" fmla="*/ 2147483647 h 288"/>
              <a:gd name="T56" fmla="*/ 2147483647 w 221"/>
              <a:gd name="T57" fmla="*/ 2147483647 h 288"/>
              <a:gd name="T58" fmla="*/ 2147483647 w 221"/>
              <a:gd name="T59" fmla="*/ 2147483647 h 288"/>
              <a:gd name="T60" fmla="*/ 2147483647 w 221"/>
              <a:gd name="T61" fmla="*/ 2147483647 h 288"/>
              <a:gd name="T62" fmla="*/ 2147483647 w 221"/>
              <a:gd name="T63" fmla="*/ 2147483647 h 288"/>
              <a:gd name="T64" fmla="*/ 2147483647 w 221"/>
              <a:gd name="T65" fmla="*/ 2147483647 h 288"/>
              <a:gd name="T66" fmla="*/ 2147483647 w 221"/>
              <a:gd name="T67" fmla="*/ 2147483647 h 288"/>
              <a:gd name="T68" fmla="*/ 2147483647 w 221"/>
              <a:gd name="T69" fmla="*/ 2147483647 h 288"/>
              <a:gd name="T70" fmla="*/ 2147483647 w 221"/>
              <a:gd name="T71" fmla="*/ 2147483647 h 288"/>
              <a:gd name="T72" fmla="*/ 2147483647 w 221"/>
              <a:gd name="T73" fmla="*/ 2147483647 h 288"/>
              <a:gd name="T74" fmla="*/ 2147483647 w 221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27" name="Freeform 1051"/>
          <p:cNvSpPr>
            <a:spLocks/>
          </p:cNvSpPr>
          <p:nvPr/>
        </p:nvSpPr>
        <p:spPr bwMode="auto">
          <a:xfrm>
            <a:off x="7208838" y="5384800"/>
            <a:ext cx="14287" cy="39688"/>
          </a:xfrm>
          <a:custGeom>
            <a:avLst/>
            <a:gdLst>
              <a:gd name="T0" fmla="*/ 2147483647 w 74"/>
              <a:gd name="T1" fmla="*/ 2147483647 h 174"/>
              <a:gd name="T2" fmla="*/ 2147483647 w 74"/>
              <a:gd name="T3" fmla="*/ 2147483647 h 174"/>
              <a:gd name="T4" fmla="*/ 2147483647 w 74"/>
              <a:gd name="T5" fmla="*/ 2147483647 h 174"/>
              <a:gd name="T6" fmla="*/ 2147483647 w 74"/>
              <a:gd name="T7" fmla="*/ 2147483647 h 174"/>
              <a:gd name="T8" fmla="*/ 2147483647 w 74"/>
              <a:gd name="T9" fmla="*/ 0 h 174"/>
              <a:gd name="T10" fmla="*/ 2147483647 w 74"/>
              <a:gd name="T11" fmla="*/ 2147483647 h 174"/>
              <a:gd name="T12" fmla="*/ 2147483647 w 74"/>
              <a:gd name="T13" fmla="*/ 2147483647 h 174"/>
              <a:gd name="T14" fmla="*/ 0 w 74"/>
              <a:gd name="T15" fmla="*/ 2147483647 h 174"/>
              <a:gd name="T16" fmla="*/ 0 w 74"/>
              <a:gd name="T17" fmla="*/ 2147483647 h 174"/>
              <a:gd name="T18" fmla="*/ 2147483647 w 74"/>
              <a:gd name="T19" fmla="*/ 2147483647 h 174"/>
              <a:gd name="T20" fmla="*/ 2147483647 w 74"/>
              <a:gd name="T21" fmla="*/ 2147483647 h 174"/>
              <a:gd name="T22" fmla="*/ 2147483647 w 74"/>
              <a:gd name="T23" fmla="*/ 2147483647 h 174"/>
              <a:gd name="T24" fmla="*/ 2147483647 w 74"/>
              <a:gd name="T25" fmla="*/ 2147483647 h 174"/>
              <a:gd name="T26" fmla="*/ 2147483647 w 74"/>
              <a:gd name="T27" fmla="*/ 2147483647 h 174"/>
              <a:gd name="T28" fmla="*/ 2147483647 w 74"/>
              <a:gd name="T29" fmla="*/ 2147483647 h 174"/>
              <a:gd name="T30" fmla="*/ 2147483647 w 74"/>
              <a:gd name="T31" fmla="*/ 2147483647 h 174"/>
              <a:gd name="T32" fmla="*/ 2147483647 w 74"/>
              <a:gd name="T33" fmla="*/ 2147483647 h 174"/>
              <a:gd name="T34" fmla="*/ 2147483647 w 74"/>
              <a:gd name="T35" fmla="*/ 2147483647 h 174"/>
              <a:gd name="T36" fmla="*/ 2147483647 w 74"/>
              <a:gd name="T37" fmla="*/ 2147483647 h 174"/>
              <a:gd name="T38" fmla="*/ 2147483647 w 74"/>
              <a:gd name="T39" fmla="*/ 2147483647 h 174"/>
              <a:gd name="T40" fmla="*/ 2147483647 w 74"/>
              <a:gd name="T41" fmla="*/ 2147483647 h 174"/>
              <a:gd name="T42" fmla="*/ 2147483647 w 74"/>
              <a:gd name="T43" fmla="*/ 2147483647 h 174"/>
              <a:gd name="T44" fmla="*/ 2147483647 w 74"/>
              <a:gd name="T45" fmla="*/ 2147483647 h 174"/>
              <a:gd name="T46" fmla="*/ 2147483647 w 74"/>
              <a:gd name="T47" fmla="*/ 2147483647 h 174"/>
              <a:gd name="T48" fmla="*/ 2147483647 w 74"/>
              <a:gd name="T49" fmla="*/ 2147483647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28" name="Freeform 1052"/>
          <p:cNvSpPr>
            <a:spLocks/>
          </p:cNvSpPr>
          <p:nvPr/>
        </p:nvSpPr>
        <p:spPr bwMode="auto">
          <a:xfrm>
            <a:off x="7202488" y="5364163"/>
            <a:ext cx="7937" cy="19050"/>
          </a:xfrm>
          <a:custGeom>
            <a:avLst/>
            <a:gdLst>
              <a:gd name="T0" fmla="*/ 2147483647 w 39"/>
              <a:gd name="T1" fmla="*/ 2147483647 h 87"/>
              <a:gd name="T2" fmla="*/ 2147483647 w 39"/>
              <a:gd name="T3" fmla="*/ 2147483647 h 87"/>
              <a:gd name="T4" fmla="*/ 2147483647 w 39"/>
              <a:gd name="T5" fmla="*/ 2147483647 h 87"/>
              <a:gd name="T6" fmla="*/ 2147483647 w 39"/>
              <a:gd name="T7" fmla="*/ 0 h 87"/>
              <a:gd name="T8" fmla="*/ 2147483647 w 39"/>
              <a:gd name="T9" fmla="*/ 0 h 87"/>
              <a:gd name="T10" fmla="*/ 2147483647 w 39"/>
              <a:gd name="T11" fmla="*/ 2147483647 h 87"/>
              <a:gd name="T12" fmla="*/ 2147483647 w 39"/>
              <a:gd name="T13" fmla="*/ 2147483647 h 87"/>
              <a:gd name="T14" fmla="*/ 0 w 39"/>
              <a:gd name="T15" fmla="*/ 2147483647 h 87"/>
              <a:gd name="T16" fmla="*/ 0 w 39"/>
              <a:gd name="T17" fmla="*/ 2147483647 h 87"/>
              <a:gd name="T18" fmla="*/ 0 w 39"/>
              <a:gd name="T19" fmla="*/ 2147483647 h 87"/>
              <a:gd name="T20" fmla="*/ 2147483647 w 39"/>
              <a:gd name="T21" fmla="*/ 2147483647 h 87"/>
              <a:gd name="T22" fmla="*/ 2147483647 w 39"/>
              <a:gd name="T23" fmla="*/ 2147483647 h 87"/>
              <a:gd name="T24" fmla="*/ 2147483647 w 39"/>
              <a:gd name="T25" fmla="*/ 2147483647 h 87"/>
              <a:gd name="T26" fmla="*/ 2147483647 w 39"/>
              <a:gd name="T27" fmla="*/ 2147483647 h 87"/>
              <a:gd name="T28" fmla="*/ 2147483647 w 39"/>
              <a:gd name="T29" fmla="*/ 2147483647 h 87"/>
              <a:gd name="T30" fmla="*/ 2147483647 w 39"/>
              <a:gd name="T31" fmla="*/ 2147483647 h 87"/>
              <a:gd name="T32" fmla="*/ 2147483647 w 39"/>
              <a:gd name="T33" fmla="*/ 2147483647 h 87"/>
              <a:gd name="T34" fmla="*/ 2147483647 w 39"/>
              <a:gd name="T35" fmla="*/ 2147483647 h 87"/>
              <a:gd name="T36" fmla="*/ 2147483647 w 39"/>
              <a:gd name="T37" fmla="*/ 2147483647 h 87"/>
              <a:gd name="T38" fmla="*/ 2147483647 w 39"/>
              <a:gd name="T39" fmla="*/ 2147483647 h 87"/>
              <a:gd name="T40" fmla="*/ 2147483647 w 39"/>
              <a:gd name="T41" fmla="*/ 2147483647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29" name="Freeform 1053"/>
          <p:cNvSpPr>
            <a:spLocks/>
          </p:cNvSpPr>
          <p:nvPr/>
        </p:nvSpPr>
        <p:spPr bwMode="auto">
          <a:xfrm>
            <a:off x="7196138" y="5349875"/>
            <a:ext cx="6350" cy="11113"/>
          </a:xfrm>
          <a:custGeom>
            <a:avLst/>
            <a:gdLst>
              <a:gd name="T0" fmla="*/ 2147483647 w 34"/>
              <a:gd name="T1" fmla="*/ 2147483647 h 51"/>
              <a:gd name="T2" fmla="*/ 2147483647 w 34"/>
              <a:gd name="T3" fmla="*/ 2147483647 h 51"/>
              <a:gd name="T4" fmla="*/ 2147483647 w 34"/>
              <a:gd name="T5" fmla="*/ 2147483647 h 51"/>
              <a:gd name="T6" fmla="*/ 2147483647 w 34"/>
              <a:gd name="T7" fmla="*/ 2147483647 h 51"/>
              <a:gd name="T8" fmla="*/ 2147483647 w 34"/>
              <a:gd name="T9" fmla="*/ 2147483647 h 51"/>
              <a:gd name="T10" fmla="*/ 2147483647 w 34"/>
              <a:gd name="T11" fmla="*/ 2147483647 h 51"/>
              <a:gd name="T12" fmla="*/ 2147483647 w 34"/>
              <a:gd name="T13" fmla="*/ 2147483647 h 51"/>
              <a:gd name="T14" fmla="*/ 2147483647 w 34"/>
              <a:gd name="T15" fmla="*/ 0 h 51"/>
              <a:gd name="T16" fmla="*/ 2147483647 w 34"/>
              <a:gd name="T17" fmla="*/ 0 h 51"/>
              <a:gd name="T18" fmla="*/ 2147483647 w 34"/>
              <a:gd name="T19" fmla="*/ 2147483647 h 51"/>
              <a:gd name="T20" fmla="*/ 2147483647 w 34"/>
              <a:gd name="T21" fmla="*/ 2147483647 h 51"/>
              <a:gd name="T22" fmla="*/ 0 w 34"/>
              <a:gd name="T23" fmla="*/ 2147483647 h 51"/>
              <a:gd name="T24" fmla="*/ 0 w 34"/>
              <a:gd name="T25" fmla="*/ 2147483647 h 51"/>
              <a:gd name="T26" fmla="*/ 2147483647 w 34"/>
              <a:gd name="T27" fmla="*/ 2147483647 h 51"/>
              <a:gd name="T28" fmla="*/ 2147483647 w 34"/>
              <a:gd name="T29" fmla="*/ 2147483647 h 51"/>
              <a:gd name="T30" fmla="*/ 2147483647 w 34"/>
              <a:gd name="T31" fmla="*/ 2147483647 h 51"/>
              <a:gd name="T32" fmla="*/ 2147483647 w 34"/>
              <a:gd name="T33" fmla="*/ 2147483647 h 51"/>
              <a:gd name="T34" fmla="*/ 2147483647 w 34"/>
              <a:gd name="T35" fmla="*/ 2147483647 h 51"/>
              <a:gd name="T36" fmla="*/ 2147483647 w 34"/>
              <a:gd name="T37" fmla="*/ 2147483647 h 51"/>
              <a:gd name="T38" fmla="*/ 2147483647 w 34"/>
              <a:gd name="T39" fmla="*/ 2147483647 h 51"/>
              <a:gd name="T40" fmla="*/ 2147483647 w 34"/>
              <a:gd name="T41" fmla="*/ 2147483647 h 51"/>
              <a:gd name="T42" fmla="*/ 2147483647 w 34"/>
              <a:gd name="T43" fmla="*/ 2147483647 h 51"/>
              <a:gd name="T44" fmla="*/ 2147483647 w 34"/>
              <a:gd name="T45" fmla="*/ 2147483647 h 51"/>
              <a:gd name="T46" fmla="*/ 2147483647 w 34"/>
              <a:gd name="T47" fmla="*/ 2147483647 h 51"/>
              <a:gd name="T48" fmla="*/ 2147483647 w 34"/>
              <a:gd name="T49" fmla="*/ 2147483647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30" name="Freeform 1054"/>
          <p:cNvSpPr>
            <a:spLocks/>
          </p:cNvSpPr>
          <p:nvPr/>
        </p:nvSpPr>
        <p:spPr bwMode="auto">
          <a:xfrm>
            <a:off x="7189788" y="5340350"/>
            <a:ext cx="9525" cy="6350"/>
          </a:xfrm>
          <a:custGeom>
            <a:avLst/>
            <a:gdLst>
              <a:gd name="T0" fmla="*/ 2147483647 w 46"/>
              <a:gd name="T1" fmla="*/ 2147483647 h 33"/>
              <a:gd name="T2" fmla="*/ 2147483647 w 46"/>
              <a:gd name="T3" fmla="*/ 2147483647 h 33"/>
              <a:gd name="T4" fmla="*/ 2147483647 w 46"/>
              <a:gd name="T5" fmla="*/ 2147483647 h 33"/>
              <a:gd name="T6" fmla="*/ 2147483647 w 46"/>
              <a:gd name="T7" fmla="*/ 2147483647 h 33"/>
              <a:gd name="T8" fmla="*/ 2147483647 w 46"/>
              <a:gd name="T9" fmla="*/ 2147483647 h 33"/>
              <a:gd name="T10" fmla="*/ 2147483647 w 46"/>
              <a:gd name="T11" fmla="*/ 2147483647 h 33"/>
              <a:gd name="T12" fmla="*/ 2147483647 w 46"/>
              <a:gd name="T13" fmla="*/ 2147483647 h 33"/>
              <a:gd name="T14" fmla="*/ 2147483647 w 46"/>
              <a:gd name="T15" fmla="*/ 0 h 33"/>
              <a:gd name="T16" fmla="*/ 2147483647 w 46"/>
              <a:gd name="T17" fmla="*/ 0 h 33"/>
              <a:gd name="T18" fmla="*/ 2147483647 w 46"/>
              <a:gd name="T19" fmla="*/ 0 h 33"/>
              <a:gd name="T20" fmla="*/ 2147483647 w 46"/>
              <a:gd name="T21" fmla="*/ 2147483647 h 33"/>
              <a:gd name="T22" fmla="*/ 2147483647 w 46"/>
              <a:gd name="T23" fmla="*/ 2147483647 h 33"/>
              <a:gd name="T24" fmla="*/ 2147483647 w 46"/>
              <a:gd name="T25" fmla="*/ 2147483647 h 33"/>
              <a:gd name="T26" fmla="*/ 2147483647 w 46"/>
              <a:gd name="T27" fmla="*/ 2147483647 h 33"/>
              <a:gd name="T28" fmla="*/ 2147483647 w 46"/>
              <a:gd name="T29" fmla="*/ 2147483647 h 33"/>
              <a:gd name="T30" fmla="*/ 0 w 46"/>
              <a:gd name="T31" fmla="*/ 2147483647 h 33"/>
              <a:gd name="T32" fmla="*/ 0 w 46"/>
              <a:gd name="T33" fmla="*/ 2147483647 h 33"/>
              <a:gd name="T34" fmla="*/ 2147483647 w 46"/>
              <a:gd name="T35" fmla="*/ 2147483647 h 33"/>
              <a:gd name="T36" fmla="*/ 2147483647 w 46"/>
              <a:gd name="T37" fmla="*/ 2147483647 h 33"/>
              <a:gd name="T38" fmla="*/ 2147483647 w 46"/>
              <a:gd name="T39" fmla="*/ 2147483647 h 33"/>
              <a:gd name="T40" fmla="*/ 2147483647 w 46"/>
              <a:gd name="T41" fmla="*/ 2147483647 h 33"/>
              <a:gd name="T42" fmla="*/ 2147483647 w 46"/>
              <a:gd name="T43" fmla="*/ 2147483647 h 33"/>
              <a:gd name="T44" fmla="*/ 2147483647 w 46"/>
              <a:gd name="T45" fmla="*/ 2147483647 h 33"/>
              <a:gd name="T46" fmla="*/ 2147483647 w 46"/>
              <a:gd name="T47" fmla="*/ 2147483647 h 33"/>
              <a:gd name="T48" fmla="*/ 2147483647 w 46"/>
              <a:gd name="T49" fmla="*/ 2147483647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31" name="Freeform 1055"/>
          <p:cNvSpPr>
            <a:spLocks/>
          </p:cNvSpPr>
          <p:nvPr/>
        </p:nvSpPr>
        <p:spPr bwMode="auto">
          <a:xfrm>
            <a:off x="7146925" y="5327650"/>
            <a:ext cx="36513" cy="49213"/>
          </a:xfrm>
          <a:custGeom>
            <a:avLst/>
            <a:gdLst>
              <a:gd name="T0" fmla="*/ 2147483647 w 177"/>
              <a:gd name="T1" fmla="*/ 2147483647 h 219"/>
              <a:gd name="T2" fmla="*/ 2147483647 w 177"/>
              <a:gd name="T3" fmla="*/ 2147483647 h 219"/>
              <a:gd name="T4" fmla="*/ 2147483647 w 177"/>
              <a:gd name="T5" fmla="*/ 2147483647 h 219"/>
              <a:gd name="T6" fmla="*/ 2147483647 w 177"/>
              <a:gd name="T7" fmla="*/ 2147483647 h 219"/>
              <a:gd name="T8" fmla="*/ 2147483647 w 177"/>
              <a:gd name="T9" fmla="*/ 2147483647 h 219"/>
              <a:gd name="T10" fmla="*/ 2147483647 w 177"/>
              <a:gd name="T11" fmla="*/ 2147483647 h 219"/>
              <a:gd name="T12" fmla="*/ 2147483647 w 177"/>
              <a:gd name="T13" fmla="*/ 2147483647 h 219"/>
              <a:gd name="T14" fmla="*/ 2147483647 w 177"/>
              <a:gd name="T15" fmla="*/ 2147483647 h 219"/>
              <a:gd name="T16" fmla="*/ 0 w 177"/>
              <a:gd name="T17" fmla="*/ 2147483647 h 219"/>
              <a:gd name="T18" fmla="*/ 2147483647 w 177"/>
              <a:gd name="T19" fmla="*/ 2147483647 h 219"/>
              <a:gd name="T20" fmla="*/ 2147483647 w 177"/>
              <a:gd name="T21" fmla="*/ 2147483647 h 219"/>
              <a:gd name="T22" fmla="*/ 2147483647 w 177"/>
              <a:gd name="T23" fmla="*/ 2147483647 h 219"/>
              <a:gd name="T24" fmla="*/ 2147483647 w 177"/>
              <a:gd name="T25" fmla="*/ 2147483647 h 219"/>
              <a:gd name="T26" fmla="*/ 2147483647 w 177"/>
              <a:gd name="T27" fmla="*/ 2147483647 h 219"/>
              <a:gd name="T28" fmla="*/ 2147483647 w 177"/>
              <a:gd name="T29" fmla="*/ 2147483647 h 219"/>
              <a:gd name="T30" fmla="*/ 2147483647 w 177"/>
              <a:gd name="T31" fmla="*/ 2147483647 h 219"/>
              <a:gd name="T32" fmla="*/ 2147483647 w 177"/>
              <a:gd name="T33" fmla="*/ 2147483647 h 219"/>
              <a:gd name="T34" fmla="*/ 2147483647 w 177"/>
              <a:gd name="T35" fmla="*/ 2147483647 h 219"/>
              <a:gd name="T36" fmla="*/ 2147483647 w 177"/>
              <a:gd name="T37" fmla="*/ 2147483647 h 219"/>
              <a:gd name="T38" fmla="*/ 2147483647 w 177"/>
              <a:gd name="T39" fmla="*/ 2147483647 h 219"/>
              <a:gd name="T40" fmla="*/ 2147483647 w 177"/>
              <a:gd name="T41" fmla="*/ 2147483647 h 219"/>
              <a:gd name="T42" fmla="*/ 2147483647 w 177"/>
              <a:gd name="T43" fmla="*/ 2147483647 h 219"/>
              <a:gd name="T44" fmla="*/ 2147483647 w 177"/>
              <a:gd name="T45" fmla="*/ 2147483647 h 219"/>
              <a:gd name="T46" fmla="*/ 2147483647 w 177"/>
              <a:gd name="T47" fmla="*/ 2147483647 h 219"/>
              <a:gd name="T48" fmla="*/ 2147483647 w 177"/>
              <a:gd name="T49" fmla="*/ 2147483647 h 219"/>
              <a:gd name="T50" fmla="*/ 2147483647 w 177"/>
              <a:gd name="T51" fmla="*/ 2147483647 h 219"/>
              <a:gd name="T52" fmla="*/ 2147483647 w 177"/>
              <a:gd name="T53" fmla="*/ 2147483647 h 219"/>
              <a:gd name="T54" fmla="*/ 2147483647 w 177"/>
              <a:gd name="T55" fmla="*/ 2147483647 h 219"/>
              <a:gd name="T56" fmla="*/ 2147483647 w 177"/>
              <a:gd name="T57" fmla="*/ 2147483647 h 219"/>
              <a:gd name="T58" fmla="*/ 2147483647 w 177"/>
              <a:gd name="T59" fmla="*/ 2147483647 h 219"/>
              <a:gd name="T60" fmla="*/ 2147483647 w 177"/>
              <a:gd name="T61" fmla="*/ 2147483647 h 219"/>
              <a:gd name="T62" fmla="*/ 2147483647 w 177"/>
              <a:gd name="T63" fmla="*/ 2147483647 h 219"/>
              <a:gd name="T64" fmla="*/ 2147483647 w 177"/>
              <a:gd name="T65" fmla="*/ 2147483647 h 219"/>
              <a:gd name="T66" fmla="*/ 2147483647 w 177"/>
              <a:gd name="T67" fmla="*/ 2147483647 h 219"/>
              <a:gd name="T68" fmla="*/ 2147483647 w 177"/>
              <a:gd name="T69" fmla="*/ 2147483647 h 219"/>
              <a:gd name="T70" fmla="*/ 2147483647 w 177"/>
              <a:gd name="T71" fmla="*/ 2147483647 h 219"/>
              <a:gd name="T72" fmla="*/ 2147483647 w 177"/>
              <a:gd name="T73" fmla="*/ 2147483647 h 219"/>
              <a:gd name="T74" fmla="*/ 2147483647 w 177"/>
              <a:gd name="T75" fmla="*/ 2147483647 h 219"/>
              <a:gd name="T76" fmla="*/ 2147483647 w 177"/>
              <a:gd name="T77" fmla="*/ 2147483647 h 219"/>
              <a:gd name="T78" fmla="*/ 2147483647 w 177"/>
              <a:gd name="T79" fmla="*/ 2147483647 h 219"/>
              <a:gd name="T80" fmla="*/ 2147483647 w 177"/>
              <a:gd name="T81" fmla="*/ 2147483647 h 219"/>
              <a:gd name="T82" fmla="*/ 2147483647 w 177"/>
              <a:gd name="T83" fmla="*/ 2147483647 h 219"/>
              <a:gd name="T84" fmla="*/ 2147483647 w 177"/>
              <a:gd name="T85" fmla="*/ 2147483647 h 219"/>
              <a:gd name="T86" fmla="*/ 2147483647 w 177"/>
              <a:gd name="T87" fmla="*/ 2147483647 h 219"/>
              <a:gd name="T88" fmla="*/ 2147483647 w 177"/>
              <a:gd name="T89" fmla="*/ 2147483647 h 219"/>
              <a:gd name="T90" fmla="*/ 2147483647 w 177"/>
              <a:gd name="T91" fmla="*/ 2147483647 h 219"/>
              <a:gd name="T92" fmla="*/ 2147483647 w 177"/>
              <a:gd name="T93" fmla="*/ 2147483647 h 219"/>
              <a:gd name="T94" fmla="*/ 2147483647 w 177"/>
              <a:gd name="T95" fmla="*/ 2147483647 h 219"/>
              <a:gd name="T96" fmla="*/ 2147483647 w 177"/>
              <a:gd name="T97" fmla="*/ 2147483647 h 219"/>
              <a:gd name="T98" fmla="*/ 2147483647 w 177"/>
              <a:gd name="T99" fmla="*/ 2147483647 h 219"/>
              <a:gd name="T100" fmla="*/ 2147483647 w 177"/>
              <a:gd name="T101" fmla="*/ 2147483647 h 219"/>
              <a:gd name="T102" fmla="*/ 2147483647 w 177"/>
              <a:gd name="T103" fmla="*/ 2147483647 h 219"/>
              <a:gd name="T104" fmla="*/ 2147483647 w 177"/>
              <a:gd name="T105" fmla="*/ 2147483647 h 219"/>
              <a:gd name="T106" fmla="*/ 2147483647 w 177"/>
              <a:gd name="T107" fmla="*/ 2147483647 h 219"/>
              <a:gd name="T108" fmla="*/ 2147483647 w 177"/>
              <a:gd name="T109" fmla="*/ 0 h 219"/>
              <a:gd name="T110" fmla="*/ 2147483647 w 177"/>
              <a:gd name="T111" fmla="*/ 2147483647 h 219"/>
              <a:gd name="T112" fmla="*/ 2147483647 w 177"/>
              <a:gd name="T113" fmla="*/ 2147483647 h 219"/>
              <a:gd name="T114" fmla="*/ 2147483647 w 177"/>
              <a:gd name="T115" fmla="*/ 2147483647 h 219"/>
              <a:gd name="T116" fmla="*/ 2147483647 w 177"/>
              <a:gd name="T117" fmla="*/ 2147483647 h 219"/>
              <a:gd name="T118" fmla="*/ 2147483647 w 177"/>
              <a:gd name="T119" fmla="*/ 2147483647 h 219"/>
              <a:gd name="T120" fmla="*/ 2147483647 w 177"/>
              <a:gd name="T121" fmla="*/ 2147483647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32" name="Freeform 1056"/>
          <p:cNvSpPr>
            <a:spLocks/>
          </p:cNvSpPr>
          <p:nvPr/>
        </p:nvSpPr>
        <p:spPr bwMode="auto">
          <a:xfrm>
            <a:off x="7207250" y="5326063"/>
            <a:ext cx="23813" cy="39687"/>
          </a:xfrm>
          <a:custGeom>
            <a:avLst/>
            <a:gdLst>
              <a:gd name="T0" fmla="*/ 2147483647 w 115"/>
              <a:gd name="T1" fmla="*/ 2147483647 h 170"/>
              <a:gd name="T2" fmla="*/ 2147483647 w 115"/>
              <a:gd name="T3" fmla="*/ 2147483647 h 170"/>
              <a:gd name="T4" fmla="*/ 2147483647 w 115"/>
              <a:gd name="T5" fmla="*/ 2147483647 h 170"/>
              <a:gd name="T6" fmla="*/ 2147483647 w 115"/>
              <a:gd name="T7" fmla="*/ 2147483647 h 170"/>
              <a:gd name="T8" fmla="*/ 2147483647 w 115"/>
              <a:gd name="T9" fmla="*/ 2147483647 h 170"/>
              <a:gd name="T10" fmla="*/ 2147483647 w 115"/>
              <a:gd name="T11" fmla="*/ 2147483647 h 170"/>
              <a:gd name="T12" fmla="*/ 2147483647 w 115"/>
              <a:gd name="T13" fmla="*/ 2147483647 h 170"/>
              <a:gd name="T14" fmla="*/ 2147483647 w 115"/>
              <a:gd name="T15" fmla="*/ 2147483647 h 170"/>
              <a:gd name="T16" fmla="*/ 2147483647 w 115"/>
              <a:gd name="T17" fmla="*/ 2147483647 h 170"/>
              <a:gd name="T18" fmla="*/ 2147483647 w 115"/>
              <a:gd name="T19" fmla="*/ 2147483647 h 170"/>
              <a:gd name="T20" fmla="*/ 2147483647 w 115"/>
              <a:gd name="T21" fmla="*/ 2147483647 h 170"/>
              <a:gd name="T22" fmla="*/ 2147483647 w 115"/>
              <a:gd name="T23" fmla="*/ 2147483647 h 170"/>
              <a:gd name="T24" fmla="*/ 2147483647 w 115"/>
              <a:gd name="T25" fmla="*/ 2147483647 h 170"/>
              <a:gd name="T26" fmla="*/ 2147483647 w 115"/>
              <a:gd name="T27" fmla="*/ 2147483647 h 170"/>
              <a:gd name="T28" fmla="*/ 2147483647 w 115"/>
              <a:gd name="T29" fmla="*/ 2147483647 h 170"/>
              <a:gd name="T30" fmla="*/ 2147483647 w 115"/>
              <a:gd name="T31" fmla="*/ 2147483647 h 170"/>
              <a:gd name="T32" fmla="*/ 2147483647 w 115"/>
              <a:gd name="T33" fmla="*/ 2147483647 h 170"/>
              <a:gd name="T34" fmla="*/ 2147483647 w 115"/>
              <a:gd name="T35" fmla="*/ 2147483647 h 170"/>
              <a:gd name="T36" fmla="*/ 2147483647 w 115"/>
              <a:gd name="T37" fmla="*/ 2147483647 h 170"/>
              <a:gd name="T38" fmla="*/ 2147483647 w 115"/>
              <a:gd name="T39" fmla="*/ 2147483647 h 170"/>
              <a:gd name="T40" fmla="*/ 2147483647 w 115"/>
              <a:gd name="T41" fmla="*/ 2147483647 h 170"/>
              <a:gd name="T42" fmla="*/ 2147483647 w 115"/>
              <a:gd name="T43" fmla="*/ 2147483647 h 170"/>
              <a:gd name="T44" fmla="*/ 2147483647 w 115"/>
              <a:gd name="T45" fmla="*/ 2147483647 h 170"/>
              <a:gd name="T46" fmla="*/ 2147483647 w 115"/>
              <a:gd name="T47" fmla="*/ 2147483647 h 170"/>
              <a:gd name="T48" fmla="*/ 2147483647 w 115"/>
              <a:gd name="T49" fmla="*/ 2147483647 h 170"/>
              <a:gd name="T50" fmla="*/ 2147483647 w 115"/>
              <a:gd name="T51" fmla="*/ 2147483647 h 170"/>
              <a:gd name="T52" fmla="*/ 2147483647 w 115"/>
              <a:gd name="T53" fmla="*/ 2147483647 h 170"/>
              <a:gd name="T54" fmla="*/ 2147483647 w 115"/>
              <a:gd name="T55" fmla="*/ 2147483647 h 170"/>
              <a:gd name="T56" fmla="*/ 2147483647 w 115"/>
              <a:gd name="T57" fmla="*/ 2147483647 h 170"/>
              <a:gd name="T58" fmla="*/ 2147483647 w 115"/>
              <a:gd name="T59" fmla="*/ 2147483647 h 170"/>
              <a:gd name="T60" fmla="*/ 2147483647 w 115"/>
              <a:gd name="T61" fmla="*/ 0 h 170"/>
              <a:gd name="T62" fmla="*/ 2147483647 w 115"/>
              <a:gd name="T63" fmla="*/ 2147483647 h 170"/>
              <a:gd name="T64" fmla="*/ 0 w 115"/>
              <a:gd name="T65" fmla="*/ 2147483647 h 170"/>
              <a:gd name="T66" fmla="*/ 2147483647 w 115"/>
              <a:gd name="T67" fmla="*/ 2147483647 h 170"/>
              <a:gd name="T68" fmla="*/ 2147483647 w 115"/>
              <a:gd name="T69" fmla="*/ 2147483647 h 170"/>
              <a:gd name="T70" fmla="*/ 2147483647 w 115"/>
              <a:gd name="T71" fmla="*/ 2147483647 h 170"/>
              <a:gd name="T72" fmla="*/ 2147483647 w 115"/>
              <a:gd name="T73" fmla="*/ 2147483647 h 170"/>
              <a:gd name="T74" fmla="*/ 2147483647 w 115"/>
              <a:gd name="T75" fmla="*/ 2147483647 h 170"/>
              <a:gd name="T76" fmla="*/ 2147483647 w 115"/>
              <a:gd name="T77" fmla="*/ 2147483647 h 170"/>
              <a:gd name="T78" fmla="*/ 2147483647 w 115"/>
              <a:gd name="T79" fmla="*/ 2147483647 h 170"/>
              <a:gd name="T80" fmla="*/ 2147483647 w 115"/>
              <a:gd name="T81" fmla="*/ 2147483647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33" name="Freeform 1057"/>
          <p:cNvSpPr>
            <a:spLocks/>
          </p:cNvSpPr>
          <p:nvPr/>
        </p:nvSpPr>
        <p:spPr bwMode="auto">
          <a:xfrm>
            <a:off x="7124700" y="5318125"/>
            <a:ext cx="57150" cy="79375"/>
          </a:xfrm>
          <a:custGeom>
            <a:avLst/>
            <a:gdLst>
              <a:gd name="T0" fmla="*/ 2147483647 w 289"/>
              <a:gd name="T1" fmla="*/ 2147483647 h 352"/>
              <a:gd name="T2" fmla="*/ 2147483647 w 289"/>
              <a:gd name="T3" fmla="*/ 2147483647 h 352"/>
              <a:gd name="T4" fmla="*/ 2147483647 w 289"/>
              <a:gd name="T5" fmla="*/ 2147483647 h 352"/>
              <a:gd name="T6" fmla="*/ 0 w 289"/>
              <a:gd name="T7" fmla="*/ 2147483647 h 352"/>
              <a:gd name="T8" fmla="*/ 2147483647 w 289"/>
              <a:gd name="T9" fmla="*/ 2147483647 h 352"/>
              <a:gd name="T10" fmla="*/ 2147483647 w 289"/>
              <a:gd name="T11" fmla="*/ 2147483647 h 352"/>
              <a:gd name="T12" fmla="*/ 2147483647 w 289"/>
              <a:gd name="T13" fmla="*/ 2147483647 h 352"/>
              <a:gd name="T14" fmla="*/ 2147483647 w 289"/>
              <a:gd name="T15" fmla="*/ 2147483647 h 352"/>
              <a:gd name="T16" fmla="*/ 2147483647 w 289"/>
              <a:gd name="T17" fmla="*/ 2147483647 h 352"/>
              <a:gd name="T18" fmla="*/ 2147483647 w 289"/>
              <a:gd name="T19" fmla="*/ 2147483647 h 352"/>
              <a:gd name="T20" fmla="*/ 2147483647 w 289"/>
              <a:gd name="T21" fmla="*/ 2147483647 h 352"/>
              <a:gd name="T22" fmla="*/ 2147483647 w 289"/>
              <a:gd name="T23" fmla="*/ 2147483647 h 352"/>
              <a:gd name="T24" fmla="*/ 2147483647 w 289"/>
              <a:gd name="T25" fmla="*/ 2147483647 h 352"/>
              <a:gd name="T26" fmla="*/ 2147483647 w 289"/>
              <a:gd name="T27" fmla="*/ 2147483647 h 352"/>
              <a:gd name="T28" fmla="*/ 2147483647 w 289"/>
              <a:gd name="T29" fmla="*/ 2147483647 h 352"/>
              <a:gd name="T30" fmla="*/ 2147483647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147483647 w 289"/>
              <a:gd name="T41" fmla="*/ 2147483647 h 352"/>
              <a:gd name="T42" fmla="*/ 2147483647 w 289"/>
              <a:gd name="T43" fmla="*/ 2147483647 h 352"/>
              <a:gd name="T44" fmla="*/ 2147483647 w 289"/>
              <a:gd name="T45" fmla="*/ 2147483647 h 352"/>
              <a:gd name="T46" fmla="*/ 2147483647 w 289"/>
              <a:gd name="T47" fmla="*/ 2147483647 h 352"/>
              <a:gd name="T48" fmla="*/ 2147483647 w 289"/>
              <a:gd name="T49" fmla="*/ 2147483647 h 352"/>
              <a:gd name="T50" fmla="*/ 2147483647 w 289"/>
              <a:gd name="T51" fmla="*/ 2147483647 h 352"/>
              <a:gd name="T52" fmla="*/ 2147483647 w 289"/>
              <a:gd name="T53" fmla="*/ 2147483647 h 352"/>
              <a:gd name="T54" fmla="*/ 2147483647 w 289"/>
              <a:gd name="T55" fmla="*/ 2147483647 h 352"/>
              <a:gd name="T56" fmla="*/ 2147483647 w 289"/>
              <a:gd name="T57" fmla="*/ 2147483647 h 352"/>
              <a:gd name="T58" fmla="*/ 2147483647 w 289"/>
              <a:gd name="T59" fmla="*/ 2147483647 h 352"/>
              <a:gd name="T60" fmla="*/ 2147483647 w 289"/>
              <a:gd name="T61" fmla="*/ 2147483647 h 352"/>
              <a:gd name="T62" fmla="*/ 2147483647 w 289"/>
              <a:gd name="T63" fmla="*/ 2147483647 h 352"/>
              <a:gd name="T64" fmla="*/ 2147483647 w 289"/>
              <a:gd name="T65" fmla="*/ 2147483647 h 352"/>
              <a:gd name="T66" fmla="*/ 2147483647 w 289"/>
              <a:gd name="T67" fmla="*/ 2147483647 h 352"/>
              <a:gd name="T68" fmla="*/ 2147483647 w 289"/>
              <a:gd name="T69" fmla="*/ 2147483647 h 352"/>
              <a:gd name="T70" fmla="*/ 2147483647 w 289"/>
              <a:gd name="T71" fmla="*/ 2147483647 h 352"/>
              <a:gd name="T72" fmla="*/ 2147483647 w 289"/>
              <a:gd name="T73" fmla="*/ 2147483647 h 352"/>
              <a:gd name="T74" fmla="*/ 2147483647 w 289"/>
              <a:gd name="T75" fmla="*/ 2147483647 h 352"/>
              <a:gd name="T76" fmla="*/ 2147483647 w 289"/>
              <a:gd name="T77" fmla="*/ 2147483647 h 352"/>
              <a:gd name="T78" fmla="*/ 2147483647 w 289"/>
              <a:gd name="T79" fmla="*/ 2147483647 h 352"/>
              <a:gd name="T80" fmla="*/ 2147483647 w 289"/>
              <a:gd name="T81" fmla="*/ 0 h 352"/>
              <a:gd name="T82" fmla="*/ 2147483647 w 289"/>
              <a:gd name="T83" fmla="*/ 2147483647 h 352"/>
              <a:gd name="T84" fmla="*/ 2147483647 w 289"/>
              <a:gd name="T85" fmla="*/ 2147483647 h 352"/>
              <a:gd name="T86" fmla="*/ 2147483647 w 289"/>
              <a:gd name="T87" fmla="*/ 2147483647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34" name="Freeform 1058"/>
          <p:cNvSpPr>
            <a:spLocks/>
          </p:cNvSpPr>
          <p:nvPr/>
        </p:nvSpPr>
        <p:spPr bwMode="auto">
          <a:xfrm>
            <a:off x="7205663" y="5314950"/>
            <a:ext cx="50800" cy="53975"/>
          </a:xfrm>
          <a:custGeom>
            <a:avLst/>
            <a:gdLst>
              <a:gd name="T0" fmla="*/ 2147483647 w 252"/>
              <a:gd name="T1" fmla="*/ 2147483647 h 235"/>
              <a:gd name="T2" fmla="*/ 2147483647 w 252"/>
              <a:gd name="T3" fmla="*/ 2147483647 h 235"/>
              <a:gd name="T4" fmla="*/ 2147483647 w 252"/>
              <a:gd name="T5" fmla="*/ 2147483647 h 235"/>
              <a:gd name="T6" fmla="*/ 2147483647 w 252"/>
              <a:gd name="T7" fmla="*/ 2147483647 h 235"/>
              <a:gd name="T8" fmla="*/ 2147483647 w 252"/>
              <a:gd name="T9" fmla="*/ 2147483647 h 235"/>
              <a:gd name="T10" fmla="*/ 2147483647 w 252"/>
              <a:gd name="T11" fmla="*/ 2147483647 h 235"/>
              <a:gd name="T12" fmla="*/ 2147483647 w 252"/>
              <a:gd name="T13" fmla="*/ 2147483647 h 235"/>
              <a:gd name="T14" fmla="*/ 2147483647 w 252"/>
              <a:gd name="T15" fmla="*/ 2147483647 h 235"/>
              <a:gd name="T16" fmla="*/ 2147483647 w 252"/>
              <a:gd name="T17" fmla="*/ 2147483647 h 235"/>
              <a:gd name="T18" fmla="*/ 2147483647 w 252"/>
              <a:gd name="T19" fmla="*/ 2147483647 h 235"/>
              <a:gd name="T20" fmla="*/ 2147483647 w 252"/>
              <a:gd name="T21" fmla="*/ 2147483647 h 235"/>
              <a:gd name="T22" fmla="*/ 2147483647 w 252"/>
              <a:gd name="T23" fmla="*/ 2147483647 h 235"/>
              <a:gd name="T24" fmla="*/ 2147483647 w 252"/>
              <a:gd name="T25" fmla="*/ 2147483647 h 235"/>
              <a:gd name="T26" fmla="*/ 2147483647 w 252"/>
              <a:gd name="T27" fmla="*/ 2147483647 h 235"/>
              <a:gd name="T28" fmla="*/ 2147483647 w 252"/>
              <a:gd name="T29" fmla="*/ 2147483647 h 235"/>
              <a:gd name="T30" fmla="*/ 2147483647 w 252"/>
              <a:gd name="T31" fmla="*/ 2147483647 h 235"/>
              <a:gd name="T32" fmla="*/ 2147483647 w 252"/>
              <a:gd name="T33" fmla="*/ 2147483647 h 235"/>
              <a:gd name="T34" fmla="*/ 2147483647 w 252"/>
              <a:gd name="T35" fmla="*/ 2147483647 h 235"/>
              <a:gd name="T36" fmla="*/ 2147483647 w 252"/>
              <a:gd name="T37" fmla="*/ 2147483647 h 235"/>
              <a:gd name="T38" fmla="*/ 2147483647 w 252"/>
              <a:gd name="T39" fmla="*/ 2147483647 h 235"/>
              <a:gd name="T40" fmla="*/ 2147483647 w 252"/>
              <a:gd name="T41" fmla="*/ 2147483647 h 235"/>
              <a:gd name="T42" fmla="*/ 2147483647 w 252"/>
              <a:gd name="T43" fmla="*/ 2147483647 h 235"/>
              <a:gd name="T44" fmla="*/ 2147483647 w 252"/>
              <a:gd name="T45" fmla="*/ 2147483647 h 235"/>
              <a:gd name="T46" fmla="*/ 2147483647 w 252"/>
              <a:gd name="T47" fmla="*/ 2147483647 h 235"/>
              <a:gd name="T48" fmla="*/ 2147483647 w 252"/>
              <a:gd name="T49" fmla="*/ 2147483647 h 235"/>
              <a:gd name="T50" fmla="*/ 2147483647 w 252"/>
              <a:gd name="T51" fmla="*/ 2147483647 h 235"/>
              <a:gd name="T52" fmla="*/ 2147483647 w 252"/>
              <a:gd name="T53" fmla="*/ 2147483647 h 235"/>
              <a:gd name="T54" fmla="*/ 2147483647 w 252"/>
              <a:gd name="T55" fmla="*/ 2147483647 h 235"/>
              <a:gd name="T56" fmla="*/ 2147483647 w 252"/>
              <a:gd name="T57" fmla="*/ 2147483647 h 235"/>
              <a:gd name="T58" fmla="*/ 2147483647 w 252"/>
              <a:gd name="T59" fmla="*/ 2147483647 h 235"/>
              <a:gd name="T60" fmla="*/ 2147483647 w 252"/>
              <a:gd name="T61" fmla="*/ 2147483647 h 235"/>
              <a:gd name="T62" fmla="*/ 2147483647 w 252"/>
              <a:gd name="T63" fmla="*/ 2147483647 h 235"/>
              <a:gd name="T64" fmla="*/ 2147483647 w 252"/>
              <a:gd name="T65" fmla="*/ 2147483647 h 235"/>
              <a:gd name="T66" fmla="*/ 2147483647 w 252"/>
              <a:gd name="T67" fmla="*/ 2147483647 h 235"/>
              <a:gd name="T68" fmla="*/ 2147483647 w 252"/>
              <a:gd name="T69" fmla="*/ 2147483647 h 235"/>
              <a:gd name="T70" fmla="*/ 2147483647 w 252"/>
              <a:gd name="T71" fmla="*/ 2147483647 h 235"/>
              <a:gd name="T72" fmla="*/ 2147483647 w 252"/>
              <a:gd name="T73" fmla="*/ 2147483647 h 235"/>
              <a:gd name="T74" fmla="*/ 2147483647 w 252"/>
              <a:gd name="T75" fmla="*/ 2147483647 h 235"/>
              <a:gd name="T76" fmla="*/ 2147483647 w 252"/>
              <a:gd name="T77" fmla="*/ 2147483647 h 235"/>
              <a:gd name="T78" fmla="*/ 2147483647 w 252"/>
              <a:gd name="T79" fmla="*/ 0 h 235"/>
              <a:gd name="T80" fmla="*/ 2147483647 w 252"/>
              <a:gd name="T81" fmla="*/ 0 h 235"/>
              <a:gd name="T82" fmla="*/ 2147483647 w 252"/>
              <a:gd name="T83" fmla="*/ 0 h 235"/>
              <a:gd name="T84" fmla="*/ 2147483647 w 252"/>
              <a:gd name="T85" fmla="*/ 2147483647 h 235"/>
              <a:gd name="T86" fmla="*/ 2147483647 w 252"/>
              <a:gd name="T87" fmla="*/ 2147483647 h 235"/>
              <a:gd name="T88" fmla="*/ 0 w 252"/>
              <a:gd name="T89" fmla="*/ 2147483647 h 235"/>
              <a:gd name="T90" fmla="*/ 2147483647 w 252"/>
              <a:gd name="T91" fmla="*/ 2147483647 h 235"/>
              <a:gd name="T92" fmla="*/ 2147483647 w 252"/>
              <a:gd name="T93" fmla="*/ 2147483647 h 235"/>
              <a:gd name="T94" fmla="*/ 2147483647 w 252"/>
              <a:gd name="T95" fmla="*/ 2147483647 h 235"/>
              <a:gd name="T96" fmla="*/ 2147483647 w 252"/>
              <a:gd name="T97" fmla="*/ 2147483647 h 235"/>
              <a:gd name="T98" fmla="*/ 2147483647 w 252"/>
              <a:gd name="T99" fmla="*/ 2147483647 h 235"/>
              <a:gd name="T100" fmla="*/ 2147483647 w 252"/>
              <a:gd name="T101" fmla="*/ 2147483647 h 235"/>
              <a:gd name="T102" fmla="*/ 2147483647 w 252"/>
              <a:gd name="T103" fmla="*/ 2147483647 h 235"/>
              <a:gd name="T104" fmla="*/ 2147483647 w 252"/>
              <a:gd name="T105" fmla="*/ 2147483647 h 235"/>
              <a:gd name="T106" fmla="*/ 2147483647 w 252"/>
              <a:gd name="T107" fmla="*/ 2147483647 h 235"/>
              <a:gd name="T108" fmla="*/ 2147483647 w 252"/>
              <a:gd name="T109" fmla="*/ 2147483647 h 235"/>
              <a:gd name="T110" fmla="*/ 2147483647 w 252"/>
              <a:gd name="T111" fmla="*/ 2147483647 h 235"/>
              <a:gd name="T112" fmla="*/ 2147483647 w 252"/>
              <a:gd name="T113" fmla="*/ 2147483647 h 235"/>
              <a:gd name="T114" fmla="*/ 2147483647 w 252"/>
              <a:gd name="T115" fmla="*/ 2147483647 h 235"/>
              <a:gd name="T116" fmla="*/ 2147483647 w 252"/>
              <a:gd name="T117" fmla="*/ 2147483647 h 235"/>
              <a:gd name="T118" fmla="*/ 2147483647 w 252"/>
              <a:gd name="T119" fmla="*/ 2147483647 h 235"/>
              <a:gd name="T120" fmla="*/ 2147483647 w 252"/>
              <a:gd name="T121" fmla="*/ 2147483647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35" name="Freeform 1059"/>
          <p:cNvSpPr>
            <a:spLocks/>
          </p:cNvSpPr>
          <p:nvPr/>
        </p:nvSpPr>
        <p:spPr bwMode="auto">
          <a:xfrm>
            <a:off x="7105650" y="5343525"/>
            <a:ext cx="20638" cy="50800"/>
          </a:xfrm>
          <a:custGeom>
            <a:avLst/>
            <a:gdLst>
              <a:gd name="T0" fmla="*/ 0 w 103"/>
              <a:gd name="T1" fmla="*/ 2147483647 h 220"/>
              <a:gd name="T2" fmla="*/ 0 w 103"/>
              <a:gd name="T3" fmla="*/ 2147483647 h 220"/>
              <a:gd name="T4" fmla="*/ 2147483647 w 103"/>
              <a:gd name="T5" fmla="*/ 2147483647 h 220"/>
              <a:gd name="T6" fmla="*/ 2147483647 w 103"/>
              <a:gd name="T7" fmla="*/ 2147483647 h 220"/>
              <a:gd name="T8" fmla="*/ 2147483647 w 103"/>
              <a:gd name="T9" fmla="*/ 2147483647 h 220"/>
              <a:gd name="T10" fmla="*/ 2147483647 w 103"/>
              <a:gd name="T11" fmla="*/ 2147483647 h 220"/>
              <a:gd name="T12" fmla="*/ 2147483647 w 103"/>
              <a:gd name="T13" fmla="*/ 2147483647 h 220"/>
              <a:gd name="T14" fmla="*/ 2147483647 w 103"/>
              <a:gd name="T15" fmla="*/ 2147483647 h 220"/>
              <a:gd name="T16" fmla="*/ 2147483647 w 103"/>
              <a:gd name="T17" fmla="*/ 2147483647 h 220"/>
              <a:gd name="T18" fmla="*/ 2147483647 w 103"/>
              <a:gd name="T19" fmla="*/ 2147483647 h 220"/>
              <a:gd name="T20" fmla="*/ 2147483647 w 103"/>
              <a:gd name="T21" fmla="*/ 2147483647 h 220"/>
              <a:gd name="T22" fmla="*/ 2147483647 w 103"/>
              <a:gd name="T23" fmla="*/ 2147483647 h 220"/>
              <a:gd name="T24" fmla="*/ 2147483647 w 103"/>
              <a:gd name="T25" fmla="*/ 2147483647 h 220"/>
              <a:gd name="T26" fmla="*/ 2147483647 w 103"/>
              <a:gd name="T27" fmla="*/ 2147483647 h 220"/>
              <a:gd name="T28" fmla="*/ 2147483647 w 103"/>
              <a:gd name="T29" fmla="*/ 2147483647 h 220"/>
              <a:gd name="T30" fmla="*/ 2147483647 w 103"/>
              <a:gd name="T31" fmla="*/ 2147483647 h 220"/>
              <a:gd name="T32" fmla="*/ 2147483647 w 103"/>
              <a:gd name="T33" fmla="*/ 2147483647 h 220"/>
              <a:gd name="T34" fmla="*/ 2147483647 w 103"/>
              <a:gd name="T35" fmla="*/ 2147483647 h 220"/>
              <a:gd name="T36" fmla="*/ 2147483647 w 103"/>
              <a:gd name="T37" fmla="*/ 2147483647 h 220"/>
              <a:gd name="T38" fmla="*/ 2147483647 w 103"/>
              <a:gd name="T39" fmla="*/ 2147483647 h 220"/>
              <a:gd name="T40" fmla="*/ 2147483647 w 103"/>
              <a:gd name="T41" fmla="*/ 2147483647 h 220"/>
              <a:gd name="T42" fmla="*/ 2147483647 w 103"/>
              <a:gd name="T43" fmla="*/ 2147483647 h 220"/>
              <a:gd name="T44" fmla="*/ 2147483647 w 103"/>
              <a:gd name="T45" fmla="*/ 2147483647 h 220"/>
              <a:gd name="T46" fmla="*/ 2147483647 w 103"/>
              <a:gd name="T47" fmla="*/ 2147483647 h 220"/>
              <a:gd name="T48" fmla="*/ 2147483647 w 103"/>
              <a:gd name="T49" fmla="*/ 2147483647 h 220"/>
              <a:gd name="T50" fmla="*/ 2147483647 w 103"/>
              <a:gd name="T51" fmla="*/ 2147483647 h 220"/>
              <a:gd name="T52" fmla="*/ 2147483647 w 103"/>
              <a:gd name="T53" fmla="*/ 2147483647 h 220"/>
              <a:gd name="T54" fmla="*/ 2147483647 w 103"/>
              <a:gd name="T55" fmla="*/ 2147483647 h 220"/>
              <a:gd name="T56" fmla="*/ 2147483647 w 103"/>
              <a:gd name="T57" fmla="*/ 2147483647 h 220"/>
              <a:gd name="T58" fmla="*/ 2147483647 w 103"/>
              <a:gd name="T59" fmla="*/ 2147483647 h 220"/>
              <a:gd name="T60" fmla="*/ 2147483647 w 103"/>
              <a:gd name="T61" fmla="*/ 2147483647 h 220"/>
              <a:gd name="T62" fmla="*/ 2147483647 w 103"/>
              <a:gd name="T63" fmla="*/ 2147483647 h 220"/>
              <a:gd name="T64" fmla="*/ 2147483647 w 103"/>
              <a:gd name="T65" fmla="*/ 0 h 220"/>
              <a:gd name="T66" fmla="*/ 2147483647 w 103"/>
              <a:gd name="T67" fmla="*/ 2147483647 h 220"/>
              <a:gd name="T68" fmla="*/ 2147483647 w 103"/>
              <a:gd name="T69" fmla="*/ 2147483647 h 220"/>
              <a:gd name="T70" fmla="*/ 2147483647 w 103"/>
              <a:gd name="T71" fmla="*/ 2147483647 h 220"/>
              <a:gd name="T72" fmla="*/ 2147483647 w 103"/>
              <a:gd name="T73" fmla="*/ 2147483647 h 220"/>
              <a:gd name="T74" fmla="*/ 2147483647 w 103"/>
              <a:gd name="T75" fmla="*/ 2147483647 h 220"/>
              <a:gd name="T76" fmla="*/ 2147483647 w 103"/>
              <a:gd name="T77" fmla="*/ 2147483647 h 220"/>
              <a:gd name="T78" fmla="*/ 2147483647 w 103"/>
              <a:gd name="T79" fmla="*/ 2147483647 h 220"/>
              <a:gd name="T80" fmla="*/ 0 w 103"/>
              <a:gd name="T81" fmla="*/ 2147483647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36" name="Freeform 1060"/>
          <p:cNvSpPr>
            <a:spLocks/>
          </p:cNvSpPr>
          <p:nvPr/>
        </p:nvSpPr>
        <p:spPr bwMode="auto">
          <a:xfrm>
            <a:off x="7246938" y="5311775"/>
            <a:ext cx="44450" cy="65088"/>
          </a:xfrm>
          <a:custGeom>
            <a:avLst/>
            <a:gdLst>
              <a:gd name="T0" fmla="*/ 2147483647 w 220"/>
              <a:gd name="T1" fmla="*/ 2147483647 h 288"/>
              <a:gd name="T2" fmla="*/ 2147483647 w 220"/>
              <a:gd name="T3" fmla="*/ 2147483647 h 288"/>
              <a:gd name="T4" fmla="*/ 2147483647 w 220"/>
              <a:gd name="T5" fmla="*/ 2147483647 h 288"/>
              <a:gd name="T6" fmla="*/ 2147483647 w 220"/>
              <a:gd name="T7" fmla="*/ 2147483647 h 288"/>
              <a:gd name="T8" fmla="*/ 2147483647 w 220"/>
              <a:gd name="T9" fmla="*/ 2147483647 h 288"/>
              <a:gd name="T10" fmla="*/ 2147483647 w 220"/>
              <a:gd name="T11" fmla="*/ 2147483647 h 288"/>
              <a:gd name="T12" fmla="*/ 2147483647 w 220"/>
              <a:gd name="T13" fmla="*/ 2147483647 h 288"/>
              <a:gd name="T14" fmla="*/ 2147483647 w 220"/>
              <a:gd name="T15" fmla="*/ 2147483647 h 288"/>
              <a:gd name="T16" fmla="*/ 2147483647 w 220"/>
              <a:gd name="T17" fmla="*/ 2147483647 h 288"/>
              <a:gd name="T18" fmla="*/ 2147483647 w 220"/>
              <a:gd name="T19" fmla="*/ 2147483647 h 288"/>
              <a:gd name="T20" fmla="*/ 2147483647 w 220"/>
              <a:gd name="T21" fmla="*/ 2147483647 h 288"/>
              <a:gd name="T22" fmla="*/ 2147483647 w 220"/>
              <a:gd name="T23" fmla="*/ 2147483647 h 288"/>
              <a:gd name="T24" fmla="*/ 2147483647 w 220"/>
              <a:gd name="T25" fmla="*/ 2147483647 h 288"/>
              <a:gd name="T26" fmla="*/ 2147483647 w 220"/>
              <a:gd name="T27" fmla="*/ 2147483647 h 288"/>
              <a:gd name="T28" fmla="*/ 2147483647 w 220"/>
              <a:gd name="T29" fmla="*/ 2147483647 h 288"/>
              <a:gd name="T30" fmla="*/ 2147483647 w 220"/>
              <a:gd name="T31" fmla="*/ 2147483647 h 288"/>
              <a:gd name="T32" fmla="*/ 2147483647 w 220"/>
              <a:gd name="T33" fmla="*/ 2147483647 h 288"/>
              <a:gd name="T34" fmla="*/ 2147483647 w 220"/>
              <a:gd name="T35" fmla="*/ 2147483647 h 288"/>
              <a:gd name="T36" fmla="*/ 2147483647 w 220"/>
              <a:gd name="T37" fmla="*/ 2147483647 h 288"/>
              <a:gd name="T38" fmla="*/ 2147483647 w 220"/>
              <a:gd name="T39" fmla="*/ 2147483647 h 288"/>
              <a:gd name="T40" fmla="*/ 2147483647 w 220"/>
              <a:gd name="T41" fmla="*/ 2147483647 h 288"/>
              <a:gd name="T42" fmla="*/ 2147483647 w 220"/>
              <a:gd name="T43" fmla="*/ 2147483647 h 288"/>
              <a:gd name="T44" fmla="*/ 2147483647 w 220"/>
              <a:gd name="T45" fmla="*/ 2147483647 h 288"/>
              <a:gd name="T46" fmla="*/ 2147483647 w 220"/>
              <a:gd name="T47" fmla="*/ 2147483647 h 288"/>
              <a:gd name="T48" fmla="*/ 2147483647 w 220"/>
              <a:gd name="T49" fmla="*/ 2147483647 h 288"/>
              <a:gd name="T50" fmla="*/ 2147483647 w 220"/>
              <a:gd name="T51" fmla="*/ 2147483647 h 288"/>
              <a:gd name="T52" fmla="*/ 2147483647 w 220"/>
              <a:gd name="T53" fmla="*/ 2147483647 h 288"/>
              <a:gd name="T54" fmla="*/ 2147483647 w 220"/>
              <a:gd name="T55" fmla="*/ 2147483647 h 288"/>
              <a:gd name="T56" fmla="*/ 2147483647 w 220"/>
              <a:gd name="T57" fmla="*/ 2147483647 h 288"/>
              <a:gd name="T58" fmla="*/ 2147483647 w 220"/>
              <a:gd name="T59" fmla="*/ 0 h 288"/>
              <a:gd name="T60" fmla="*/ 2147483647 w 220"/>
              <a:gd name="T61" fmla="*/ 2147483647 h 288"/>
              <a:gd name="T62" fmla="*/ 2147483647 w 220"/>
              <a:gd name="T63" fmla="*/ 2147483647 h 288"/>
              <a:gd name="T64" fmla="*/ 2147483647 w 220"/>
              <a:gd name="T65" fmla="*/ 2147483647 h 288"/>
              <a:gd name="T66" fmla="*/ 2147483647 w 220"/>
              <a:gd name="T67" fmla="*/ 2147483647 h 288"/>
              <a:gd name="T68" fmla="*/ 2147483647 w 220"/>
              <a:gd name="T69" fmla="*/ 2147483647 h 288"/>
              <a:gd name="T70" fmla="*/ 2147483647 w 220"/>
              <a:gd name="T71" fmla="*/ 2147483647 h 288"/>
              <a:gd name="T72" fmla="*/ 2147483647 w 220"/>
              <a:gd name="T73" fmla="*/ 2147483647 h 288"/>
              <a:gd name="T74" fmla="*/ 2147483647 w 220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37" name="Freeform 1061"/>
          <p:cNvSpPr>
            <a:spLocks/>
          </p:cNvSpPr>
          <p:nvPr/>
        </p:nvSpPr>
        <p:spPr bwMode="auto">
          <a:xfrm>
            <a:off x="7204075" y="5411788"/>
            <a:ext cx="169863" cy="112712"/>
          </a:xfrm>
          <a:custGeom>
            <a:avLst/>
            <a:gdLst>
              <a:gd name="T0" fmla="*/ 2147483647 w 1070"/>
              <a:gd name="T1" fmla="*/ 0 h 844"/>
              <a:gd name="T2" fmla="*/ 2147483647 w 1070"/>
              <a:gd name="T3" fmla="*/ 2147483647 h 844"/>
              <a:gd name="T4" fmla="*/ 2147483647 w 1070"/>
              <a:gd name="T5" fmla="*/ 2147483647 h 844"/>
              <a:gd name="T6" fmla="*/ 0 w 1070"/>
              <a:gd name="T7" fmla="*/ 2147483647 h 844"/>
              <a:gd name="T8" fmla="*/ 2147483647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38" name="Freeform 1062"/>
          <p:cNvSpPr>
            <a:spLocks/>
          </p:cNvSpPr>
          <p:nvPr/>
        </p:nvSpPr>
        <p:spPr bwMode="auto">
          <a:xfrm>
            <a:off x="7218363" y="5414963"/>
            <a:ext cx="130175" cy="44450"/>
          </a:xfrm>
          <a:custGeom>
            <a:avLst/>
            <a:gdLst>
              <a:gd name="T0" fmla="*/ 2147483647 w 819"/>
              <a:gd name="T1" fmla="*/ 0 h 333"/>
              <a:gd name="T2" fmla="*/ 2147483647 w 819"/>
              <a:gd name="T3" fmla="*/ 2147483647 h 333"/>
              <a:gd name="T4" fmla="*/ 2147483647 w 819"/>
              <a:gd name="T5" fmla="*/ 2147483647 h 333"/>
              <a:gd name="T6" fmla="*/ 0 w 819"/>
              <a:gd name="T7" fmla="*/ 2147483647 h 333"/>
              <a:gd name="T8" fmla="*/ 2147483647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39" name="Freeform 1063"/>
          <p:cNvSpPr>
            <a:spLocks/>
          </p:cNvSpPr>
          <p:nvPr/>
        </p:nvSpPr>
        <p:spPr bwMode="auto">
          <a:xfrm>
            <a:off x="7186613" y="5546725"/>
            <a:ext cx="171450" cy="41275"/>
          </a:xfrm>
          <a:custGeom>
            <a:avLst/>
            <a:gdLst>
              <a:gd name="T0" fmla="*/ 2147483647 w 1083"/>
              <a:gd name="T1" fmla="*/ 0 h 306"/>
              <a:gd name="T2" fmla="*/ 2147483647 w 1083"/>
              <a:gd name="T3" fmla="*/ 2147483647 h 306"/>
              <a:gd name="T4" fmla="*/ 2147483647 w 1083"/>
              <a:gd name="T5" fmla="*/ 2147483647 h 306"/>
              <a:gd name="T6" fmla="*/ 0 w 1083"/>
              <a:gd name="T7" fmla="*/ 2147483647 h 306"/>
              <a:gd name="T8" fmla="*/ 2147483647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40" name="Freeform 1064"/>
          <p:cNvSpPr>
            <a:spLocks/>
          </p:cNvSpPr>
          <p:nvPr/>
        </p:nvSpPr>
        <p:spPr bwMode="auto">
          <a:xfrm>
            <a:off x="7170738" y="5559425"/>
            <a:ext cx="173037" cy="41275"/>
          </a:xfrm>
          <a:custGeom>
            <a:avLst/>
            <a:gdLst>
              <a:gd name="T0" fmla="*/ 2147483647 w 1088"/>
              <a:gd name="T1" fmla="*/ 0 h 311"/>
              <a:gd name="T2" fmla="*/ 2147483647 w 1088"/>
              <a:gd name="T3" fmla="*/ 2147483647 h 311"/>
              <a:gd name="T4" fmla="*/ 2147483647 w 1088"/>
              <a:gd name="T5" fmla="*/ 2147483647 h 311"/>
              <a:gd name="T6" fmla="*/ 0 w 1088"/>
              <a:gd name="T7" fmla="*/ 2147483647 h 311"/>
              <a:gd name="T8" fmla="*/ 2147483647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41" name="Freeform 1065"/>
          <p:cNvSpPr>
            <a:spLocks/>
          </p:cNvSpPr>
          <p:nvPr/>
        </p:nvSpPr>
        <p:spPr bwMode="auto">
          <a:xfrm>
            <a:off x="7197725" y="5597525"/>
            <a:ext cx="25400" cy="9525"/>
          </a:xfrm>
          <a:custGeom>
            <a:avLst/>
            <a:gdLst>
              <a:gd name="T0" fmla="*/ 2147483647 w 164"/>
              <a:gd name="T1" fmla="*/ 2147483647 h 72"/>
              <a:gd name="T2" fmla="*/ 2147483647 w 164"/>
              <a:gd name="T3" fmla="*/ 2147483647 h 72"/>
              <a:gd name="T4" fmla="*/ 2147483647 w 164"/>
              <a:gd name="T5" fmla="*/ 0 h 72"/>
              <a:gd name="T6" fmla="*/ 2147483647 w 164"/>
              <a:gd name="T7" fmla="*/ 0 h 72"/>
              <a:gd name="T8" fmla="*/ 2147483647 w 164"/>
              <a:gd name="T9" fmla="*/ 2147483647 h 72"/>
              <a:gd name="T10" fmla="*/ 2147483647 w 164"/>
              <a:gd name="T11" fmla="*/ 2147483647 h 72"/>
              <a:gd name="T12" fmla="*/ 2147483647 w 164"/>
              <a:gd name="T13" fmla="*/ 2147483647 h 72"/>
              <a:gd name="T14" fmla="*/ 2147483647 w 164"/>
              <a:gd name="T15" fmla="*/ 2147483647 h 72"/>
              <a:gd name="T16" fmla="*/ 2147483647 w 164"/>
              <a:gd name="T17" fmla="*/ 2147483647 h 72"/>
              <a:gd name="T18" fmla="*/ 2147483647 w 164"/>
              <a:gd name="T19" fmla="*/ 2147483647 h 72"/>
              <a:gd name="T20" fmla="*/ 2147483647 w 164"/>
              <a:gd name="T21" fmla="*/ 2147483647 h 72"/>
              <a:gd name="T22" fmla="*/ 2147483647 w 164"/>
              <a:gd name="T23" fmla="*/ 2147483647 h 72"/>
              <a:gd name="T24" fmla="*/ 2147483647 w 164"/>
              <a:gd name="T25" fmla="*/ 2147483647 h 72"/>
              <a:gd name="T26" fmla="*/ 2147483647 w 164"/>
              <a:gd name="T27" fmla="*/ 2147483647 h 72"/>
              <a:gd name="T28" fmla="*/ 2147483647 w 164"/>
              <a:gd name="T29" fmla="*/ 2147483647 h 72"/>
              <a:gd name="T30" fmla="*/ 2147483647 w 164"/>
              <a:gd name="T31" fmla="*/ 2147483647 h 72"/>
              <a:gd name="T32" fmla="*/ 2147483647 w 164"/>
              <a:gd name="T33" fmla="*/ 2147483647 h 72"/>
              <a:gd name="T34" fmla="*/ 2147483647 w 164"/>
              <a:gd name="T35" fmla="*/ 2147483647 h 72"/>
              <a:gd name="T36" fmla="*/ 2147483647 w 164"/>
              <a:gd name="T37" fmla="*/ 2147483647 h 72"/>
              <a:gd name="T38" fmla="*/ 2147483647 w 164"/>
              <a:gd name="T39" fmla="*/ 2147483647 h 72"/>
              <a:gd name="T40" fmla="*/ 2147483647 w 164"/>
              <a:gd name="T41" fmla="*/ 2147483647 h 72"/>
              <a:gd name="T42" fmla="*/ 2147483647 w 164"/>
              <a:gd name="T43" fmla="*/ 2147483647 h 72"/>
              <a:gd name="T44" fmla="*/ 2147483647 w 164"/>
              <a:gd name="T45" fmla="*/ 2147483647 h 72"/>
              <a:gd name="T46" fmla="*/ 2147483647 w 164"/>
              <a:gd name="T47" fmla="*/ 2147483647 h 72"/>
              <a:gd name="T48" fmla="*/ 2147483647 w 164"/>
              <a:gd name="T49" fmla="*/ 2147483647 h 72"/>
              <a:gd name="T50" fmla="*/ 2147483647 w 164"/>
              <a:gd name="T51" fmla="*/ 2147483647 h 72"/>
              <a:gd name="T52" fmla="*/ 2147483647 w 164"/>
              <a:gd name="T53" fmla="*/ 2147483647 h 72"/>
              <a:gd name="T54" fmla="*/ 2147483647 w 164"/>
              <a:gd name="T55" fmla="*/ 2147483647 h 72"/>
              <a:gd name="T56" fmla="*/ 2147483647 w 164"/>
              <a:gd name="T57" fmla="*/ 2147483647 h 72"/>
              <a:gd name="T58" fmla="*/ 0 w 164"/>
              <a:gd name="T59" fmla="*/ 2147483647 h 72"/>
              <a:gd name="T60" fmla="*/ 0 w 164"/>
              <a:gd name="T61" fmla="*/ 2147483647 h 72"/>
              <a:gd name="T62" fmla="*/ 2147483647 w 164"/>
              <a:gd name="T63" fmla="*/ 2147483647 h 72"/>
              <a:gd name="T64" fmla="*/ 2147483647 w 164"/>
              <a:gd name="T65" fmla="*/ 2147483647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42" name="Freeform 1066"/>
          <p:cNvSpPr>
            <a:spLocks/>
          </p:cNvSpPr>
          <p:nvPr/>
        </p:nvSpPr>
        <p:spPr bwMode="auto">
          <a:xfrm>
            <a:off x="7202488" y="5529263"/>
            <a:ext cx="23812" cy="14287"/>
          </a:xfrm>
          <a:custGeom>
            <a:avLst/>
            <a:gdLst>
              <a:gd name="T0" fmla="*/ 2147483647 w 146"/>
              <a:gd name="T1" fmla="*/ 0 h 109"/>
              <a:gd name="T2" fmla="*/ 2147483647 w 146"/>
              <a:gd name="T3" fmla="*/ 0 h 109"/>
              <a:gd name="T4" fmla="*/ 2147483647 w 146"/>
              <a:gd name="T5" fmla="*/ 2147483647 h 109"/>
              <a:gd name="T6" fmla="*/ 2147483647 w 146"/>
              <a:gd name="T7" fmla="*/ 2147483647 h 109"/>
              <a:gd name="T8" fmla="*/ 2147483647 w 146"/>
              <a:gd name="T9" fmla="*/ 2147483647 h 109"/>
              <a:gd name="T10" fmla="*/ 2147483647 w 146"/>
              <a:gd name="T11" fmla="*/ 2147483647 h 109"/>
              <a:gd name="T12" fmla="*/ 2147483647 w 146"/>
              <a:gd name="T13" fmla="*/ 2147483647 h 109"/>
              <a:gd name="T14" fmla="*/ 0 w 146"/>
              <a:gd name="T15" fmla="*/ 2147483647 h 109"/>
              <a:gd name="T16" fmla="*/ 2147483647 w 146"/>
              <a:gd name="T17" fmla="*/ 2147483647 h 109"/>
              <a:gd name="T18" fmla="*/ 2147483647 w 146"/>
              <a:gd name="T19" fmla="*/ 2147483647 h 109"/>
              <a:gd name="T20" fmla="*/ 2147483647 w 146"/>
              <a:gd name="T21" fmla="*/ 2147483647 h 109"/>
              <a:gd name="T22" fmla="*/ 2147483647 w 146"/>
              <a:gd name="T23" fmla="*/ 2147483647 h 109"/>
              <a:gd name="T24" fmla="*/ 2147483647 w 146"/>
              <a:gd name="T25" fmla="*/ 2147483647 h 109"/>
              <a:gd name="T26" fmla="*/ 2147483647 w 146"/>
              <a:gd name="T27" fmla="*/ 2147483647 h 109"/>
              <a:gd name="T28" fmla="*/ 2147483647 w 146"/>
              <a:gd name="T29" fmla="*/ 2147483647 h 109"/>
              <a:gd name="T30" fmla="*/ 2147483647 w 146"/>
              <a:gd name="T31" fmla="*/ 2147483647 h 109"/>
              <a:gd name="T32" fmla="*/ 2147483647 w 146"/>
              <a:gd name="T33" fmla="*/ 2147483647 h 109"/>
              <a:gd name="T34" fmla="*/ 2147483647 w 146"/>
              <a:gd name="T35" fmla="*/ 2147483647 h 109"/>
              <a:gd name="T36" fmla="*/ 2147483647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43" name="Freeform 1067"/>
          <p:cNvSpPr>
            <a:spLocks/>
          </p:cNvSpPr>
          <p:nvPr/>
        </p:nvSpPr>
        <p:spPr bwMode="auto">
          <a:xfrm>
            <a:off x="7334250" y="5554663"/>
            <a:ext cx="23813" cy="14287"/>
          </a:xfrm>
          <a:custGeom>
            <a:avLst/>
            <a:gdLst>
              <a:gd name="T0" fmla="*/ 2147483647 w 146"/>
              <a:gd name="T1" fmla="*/ 0 h 107"/>
              <a:gd name="T2" fmla="*/ 2147483647 w 146"/>
              <a:gd name="T3" fmla="*/ 0 h 107"/>
              <a:gd name="T4" fmla="*/ 2147483647 w 146"/>
              <a:gd name="T5" fmla="*/ 2147483647 h 107"/>
              <a:gd name="T6" fmla="*/ 2147483647 w 146"/>
              <a:gd name="T7" fmla="*/ 2147483647 h 107"/>
              <a:gd name="T8" fmla="*/ 2147483647 w 146"/>
              <a:gd name="T9" fmla="*/ 2147483647 h 107"/>
              <a:gd name="T10" fmla="*/ 2147483647 w 146"/>
              <a:gd name="T11" fmla="*/ 2147483647 h 107"/>
              <a:gd name="T12" fmla="*/ 0 w 146"/>
              <a:gd name="T13" fmla="*/ 2147483647 h 107"/>
              <a:gd name="T14" fmla="*/ 0 w 146"/>
              <a:gd name="T15" fmla="*/ 2147483647 h 107"/>
              <a:gd name="T16" fmla="*/ 2147483647 w 146"/>
              <a:gd name="T17" fmla="*/ 2147483647 h 107"/>
              <a:gd name="T18" fmla="*/ 2147483647 w 146"/>
              <a:gd name="T19" fmla="*/ 2147483647 h 107"/>
              <a:gd name="T20" fmla="*/ 2147483647 w 146"/>
              <a:gd name="T21" fmla="*/ 2147483647 h 107"/>
              <a:gd name="T22" fmla="*/ 2147483647 w 146"/>
              <a:gd name="T23" fmla="*/ 2147483647 h 107"/>
              <a:gd name="T24" fmla="*/ 2147483647 w 146"/>
              <a:gd name="T25" fmla="*/ 2147483647 h 107"/>
              <a:gd name="T26" fmla="*/ 2147483647 w 146"/>
              <a:gd name="T27" fmla="*/ 2147483647 h 107"/>
              <a:gd name="T28" fmla="*/ 2147483647 w 146"/>
              <a:gd name="T29" fmla="*/ 2147483647 h 107"/>
              <a:gd name="T30" fmla="*/ 2147483647 w 146"/>
              <a:gd name="T31" fmla="*/ 2147483647 h 107"/>
              <a:gd name="T32" fmla="*/ 2147483647 w 146"/>
              <a:gd name="T33" fmla="*/ 2147483647 h 107"/>
              <a:gd name="T34" fmla="*/ 2147483647 w 146"/>
              <a:gd name="T35" fmla="*/ 2147483647 h 107"/>
              <a:gd name="T36" fmla="*/ 2147483647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44" name="Freeform 1068"/>
          <p:cNvSpPr>
            <a:spLocks/>
          </p:cNvSpPr>
          <p:nvPr/>
        </p:nvSpPr>
        <p:spPr bwMode="auto">
          <a:xfrm>
            <a:off x="7227888" y="5532438"/>
            <a:ext cx="100012" cy="25400"/>
          </a:xfrm>
          <a:custGeom>
            <a:avLst/>
            <a:gdLst>
              <a:gd name="T0" fmla="*/ 0 w 629"/>
              <a:gd name="T1" fmla="*/ 2147483647 h 182"/>
              <a:gd name="T2" fmla="*/ 2147483647 w 629"/>
              <a:gd name="T3" fmla="*/ 2147483647 h 182"/>
              <a:gd name="T4" fmla="*/ 2147483647 w 629"/>
              <a:gd name="T5" fmla="*/ 2147483647 h 182"/>
              <a:gd name="T6" fmla="*/ 2147483647 w 629"/>
              <a:gd name="T7" fmla="*/ 0 h 182"/>
              <a:gd name="T8" fmla="*/ 0 w 629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45" name="Freeform 1069"/>
          <p:cNvSpPr>
            <a:spLocks/>
          </p:cNvSpPr>
          <p:nvPr/>
        </p:nvSpPr>
        <p:spPr bwMode="auto">
          <a:xfrm>
            <a:off x="7227888" y="5543550"/>
            <a:ext cx="95250" cy="22225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46" name="Freeform 1070"/>
          <p:cNvSpPr>
            <a:spLocks/>
          </p:cNvSpPr>
          <p:nvPr/>
        </p:nvSpPr>
        <p:spPr bwMode="auto">
          <a:xfrm>
            <a:off x="7227888" y="5527675"/>
            <a:ext cx="95250" cy="22225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47" name="AutoShape 1072"/>
          <p:cNvSpPr>
            <a:spLocks noChangeAspect="1" noChangeArrowheads="1" noTextEdit="1"/>
          </p:cNvSpPr>
          <p:nvPr/>
        </p:nvSpPr>
        <p:spPr bwMode="auto">
          <a:xfrm>
            <a:off x="6686550" y="5411788"/>
            <a:ext cx="2333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48" name="Freeform 1073"/>
          <p:cNvSpPr>
            <a:spLocks/>
          </p:cNvSpPr>
          <p:nvPr/>
        </p:nvSpPr>
        <p:spPr bwMode="auto">
          <a:xfrm>
            <a:off x="6688138" y="5411788"/>
            <a:ext cx="231775" cy="252412"/>
          </a:xfrm>
          <a:custGeom>
            <a:avLst/>
            <a:gdLst>
              <a:gd name="T0" fmla="*/ 2147483647 w 1894"/>
              <a:gd name="T1" fmla="*/ 0 h 1904"/>
              <a:gd name="T2" fmla="*/ 2147483647 w 1894"/>
              <a:gd name="T3" fmla="*/ 0 h 1904"/>
              <a:gd name="T4" fmla="*/ 2147483647 w 1894"/>
              <a:gd name="T5" fmla="*/ 2147483647 h 1904"/>
              <a:gd name="T6" fmla="*/ 2147483647 w 1894"/>
              <a:gd name="T7" fmla="*/ 2147483647 h 1904"/>
              <a:gd name="T8" fmla="*/ 2147483647 w 1894"/>
              <a:gd name="T9" fmla="*/ 2147483647 h 1904"/>
              <a:gd name="T10" fmla="*/ 2147483647 w 1894"/>
              <a:gd name="T11" fmla="*/ 2147483647 h 1904"/>
              <a:gd name="T12" fmla="*/ 2147483647 w 1894"/>
              <a:gd name="T13" fmla="*/ 2147483647 h 1904"/>
              <a:gd name="T14" fmla="*/ 2147483647 w 1894"/>
              <a:gd name="T15" fmla="*/ 2147483647 h 1904"/>
              <a:gd name="T16" fmla="*/ 2147483647 w 1894"/>
              <a:gd name="T17" fmla="*/ 2147483647 h 1904"/>
              <a:gd name="T18" fmla="*/ 2147483647 w 1894"/>
              <a:gd name="T19" fmla="*/ 2147483647 h 1904"/>
              <a:gd name="T20" fmla="*/ 2147483647 w 1894"/>
              <a:gd name="T21" fmla="*/ 2147483647 h 1904"/>
              <a:gd name="T22" fmla="*/ 2147483647 w 1894"/>
              <a:gd name="T23" fmla="*/ 2147483647 h 1904"/>
              <a:gd name="T24" fmla="*/ 2147483647 w 1894"/>
              <a:gd name="T25" fmla="*/ 2147483647 h 1904"/>
              <a:gd name="T26" fmla="*/ 2147483647 w 1894"/>
              <a:gd name="T27" fmla="*/ 2147483647 h 1904"/>
              <a:gd name="T28" fmla="*/ 2147483647 w 1894"/>
              <a:gd name="T29" fmla="*/ 2147483647 h 1904"/>
              <a:gd name="T30" fmla="*/ 2147483647 w 1894"/>
              <a:gd name="T31" fmla="*/ 2147483647 h 1904"/>
              <a:gd name="T32" fmla="*/ 2147483647 w 1894"/>
              <a:gd name="T33" fmla="*/ 2147483647 h 1904"/>
              <a:gd name="T34" fmla="*/ 2147483647 w 1894"/>
              <a:gd name="T35" fmla="*/ 2147483647 h 1904"/>
              <a:gd name="T36" fmla="*/ 2147483647 w 1894"/>
              <a:gd name="T37" fmla="*/ 2147483647 h 1904"/>
              <a:gd name="T38" fmla="*/ 2147483647 w 1894"/>
              <a:gd name="T39" fmla="*/ 2147483647 h 1904"/>
              <a:gd name="T40" fmla="*/ 2147483647 w 1894"/>
              <a:gd name="T41" fmla="*/ 2147483647 h 1904"/>
              <a:gd name="T42" fmla="*/ 2147483647 w 1894"/>
              <a:gd name="T43" fmla="*/ 2147483647 h 1904"/>
              <a:gd name="T44" fmla="*/ 2147483647 w 1894"/>
              <a:gd name="T45" fmla="*/ 2147483647 h 1904"/>
              <a:gd name="T46" fmla="*/ 2147483647 w 1894"/>
              <a:gd name="T47" fmla="*/ 2147483647 h 1904"/>
              <a:gd name="T48" fmla="*/ 2147483647 w 1894"/>
              <a:gd name="T49" fmla="*/ 2147483647 h 1904"/>
              <a:gd name="T50" fmla="*/ 2147483647 w 1894"/>
              <a:gd name="T51" fmla="*/ 2147483647 h 1904"/>
              <a:gd name="T52" fmla="*/ 2147483647 w 1894"/>
              <a:gd name="T53" fmla="*/ 2147483647 h 1904"/>
              <a:gd name="T54" fmla="*/ 2147483647 w 1894"/>
              <a:gd name="T55" fmla="*/ 2147483647 h 1904"/>
              <a:gd name="T56" fmla="*/ 2147483647 w 1894"/>
              <a:gd name="T57" fmla="*/ 2147483647 h 1904"/>
              <a:gd name="T58" fmla="*/ 2147483647 w 1894"/>
              <a:gd name="T59" fmla="*/ 2147483647 h 1904"/>
              <a:gd name="T60" fmla="*/ 2147483647 w 1894"/>
              <a:gd name="T61" fmla="*/ 2147483647 h 1904"/>
              <a:gd name="T62" fmla="*/ 2147483647 w 1894"/>
              <a:gd name="T63" fmla="*/ 2147483647 h 1904"/>
              <a:gd name="T64" fmla="*/ 2147483647 w 1894"/>
              <a:gd name="T65" fmla="*/ 2147483647 h 1904"/>
              <a:gd name="T66" fmla="*/ 2147483647 w 1894"/>
              <a:gd name="T67" fmla="*/ 2147483647 h 1904"/>
              <a:gd name="T68" fmla="*/ 2147483647 w 1894"/>
              <a:gd name="T69" fmla="*/ 2147483647 h 1904"/>
              <a:gd name="T70" fmla="*/ 2147483647 w 1894"/>
              <a:gd name="T71" fmla="*/ 2147483647 h 1904"/>
              <a:gd name="T72" fmla="*/ 2147483647 w 1894"/>
              <a:gd name="T73" fmla="*/ 2147483647 h 1904"/>
              <a:gd name="T74" fmla="*/ 2147483647 w 1894"/>
              <a:gd name="T75" fmla="*/ 2147483647 h 1904"/>
              <a:gd name="T76" fmla="*/ 2147483647 w 1894"/>
              <a:gd name="T77" fmla="*/ 2147483647 h 1904"/>
              <a:gd name="T78" fmla="*/ 2147483647 w 1894"/>
              <a:gd name="T79" fmla="*/ 2147483647 h 1904"/>
              <a:gd name="T80" fmla="*/ 0 w 1894"/>
              <a:gd name="T81" fmla="*/ 2147483647 h 1904"/>
              <a:gd name="T82" fmla="*/ 2147483647 w 1894"/>
              <a:gd name="T83" fmla="*/ 2147483647 h 1904"/>
              <a:gd name="T84" fmla="*/ 2147483647 w 1894"/>
              <a:gd name="T85" fmla="*/ 2147483647 h 1904"/>
              <a:gd name="T86" fmla="*/ 2147483647 w 1894"/>
              <a:gd name="T87" fmla="*/ 2147483647 h 1904"/>
              <a:gd name="T88" fmla="*/ 2147483647 w 1894"/>
              <a:gd name="T89" fmla="*/ 2147483647 h 1904"/>
              <a:gd name="T90" fmla="*/ 2147483647 w 1894"/>
              <a:gd name="T91" fmla="*/ 2147483647 h 1904"/>
              <a:gd name="T92" fmla="*/ 2147483647 w 1894"/>
              <a:gd name="T93" fmla="*/ 2147483647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49" name="Freeform 1074"/>
          <p:cNvSpPr>
            <a:spLocks/>
          </p:cNvSpPr>
          <p:nvPr/>
        </p:nvSpPr>
        <p:spPr bwMode="auto">
          <a:xfrm>
            <a:off x="6716713" y="5572125"/>
            <a:ext cx="134937" cy="42863"/>
          </a:xfrm>
          <a:custGeom>
            <a:avLst/>
            <a:gdLst>
              <a:gd name="T0" fmla="*/ 2147483647 w 1106"/>
              <a:gd name="T1" fmla="*/ 0 h 331"/>
              <a:gd name="T2" fmla="*/ 2147483647 w 1106"/>
              <a:gd name="T3" fmla="*/ 2147483647 h 331"/>
              <a:gd name="T4" fmla="*/ 2147483647 w 1106"/>
              <a:gd name="T5" fmla="*/ 2147483647 h 331"/>
              <a:gd name="T6" fmla="*/ 0 w 1106"/>
              <a:gd name="T7" fmla="*/ 2147483647 h 331"/>
              <a:gd name="T8" fmla="*/ 2147483647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50" name="Freeform 1075"/>
          <p:cNvSpPr>
            <a:spLocks/>
          </p:cNvSpPr>
          <p:nvPr/>
        </p:nvSpPr>
        <p:spPr bwMode="auto">
          <a:xfrm>
            <a:off x="6694488" y="5591175"/>
            <a:ext cx="157162" cy="66675"/>
          </a:xfrm>
          <a:custGeom>
            <a:avLst/>
            <a:gdLst>
              <a:gd name="T0" fmla="*/ 2147483647 w 1285"/>
              <a:gd name="T1" fmla="*/ 2147483647 h 505"/>
              <a:gd name="T2" fmla="*/ 2147483647 w 1285"/>
              <a:gd name="T3" fmla="*/ 2147483647 h 505"/>
              <a:gd name="T4" fmla="*/ 2147483647 w 1285"/>
              <a:gd name="T5" fmla="*/ 2147483647 h 505"/>
              <a:gd name="T6" fmla="*/ 2147483647 w 1285"/>
              <a:gd name="T7" fmla="*/ 2147483647 h 505"/>
              <a:gd name="T8" fmla="*/ 2147483647 w 1285"/>
              <a:gd name="T9" fmla="*/ 2147483647 h 505"/>
              <a:gd name="T10" fmla="*/ 2147483647 w 1285"/>
              <a:gd name="T11" fmla="*/ 2147483647 h 505"/>
              <a:gd name="T12" fmla="*/ 2147483647 w 1285"/>
              <a:gd name="T13" fmla="*/ 2147483647 h 505"/>
              <a:gd name="T14" fmla="*/ 2147483647 w 1285"/>
              <a:gd name="T15" fmla="*/ 2147483647 h 505"/>
              <a:gd name="T16" fmla="*/ 2147483647 w 1285"/>
              <a:gd name="T17" fmla="*/ 2147483647 h 505"/>
              <a:gd name="T18" fmla="*/ 2147483647 w 1285"/>
              <a:gd name="T19" fmla="*/ 2147483647 h 505"/>
              <a:gd name="T20" fmla="*/ 2147483647 w 1285"/>
              <a:gd name="T21" fmla="*/ 2147483647 h 505"/>
              <a:gd name="T22" fmla="*/ 2147483647 w 1285"/>
              <a:gd name="T23" fmla="*/ 2147483647 h 505"/>
              <a:gd name="T24" fmla="*/ 2147483647 w 1285"/>
              <a:gd name="T25" fmla="*/ 2147483647 h 505"/>
              <a:gd name="T26" fmla="*/ 2147483647 w 1285"/>
              <a:gd name="T27" fmla="*/ 2147483647 h 505"/>
              <a:gd name="T28" fmla="*/ 2147483647 w 1285"/>
              <a:gd name="T29" fmla="*/ 2147483647 h 505"/>
              <a:gd name="T30" fmla="*/ 2147483647 w 1285"/>
              <a:gd name="T31" fmla="*/ 2147483647 h 505"/>
              <a:gd name="T32" fmla="*/ 2147483647 w 1285"/>
              <a:gd name="T33" fmla="*/ 2147483647 h 505"/>
              <a:gd name="T34" fmla="*/ 2147483647 w 1285"/>
              <a:gd name="T35" fmla="*/ 2147483647 h 505"/>
              <a:gd name="T36" fmla="*/ 0 w 1285"/>
              <a:gd name="T37" fmla="*/ 2147483647 h 505"/>
              <a:gd name="T38" fmla="*/ 2147483647 w 1285"/>
              <a:gd name="T39" fmla="*/ 2147483647 h 505"/>
              <a:gd name="T40" fmla="*/ 2147483647 w 1285"/>
              <a:gd name="T41" fmla="*/ 2147483647 h 505"/>
              <a:gd name="T42" fmla="*/ 2147483647 w 1285"/>
              <a:gd name="T43" fmla="*/ 2147483647 h 505"/>
              <a:gd name="T44" fmla="*/ 2147483647 w 1285"/>
              <a:gd name="T45" fmla="*/ 2147483647 h 505"/>
              <a:gd name="T46" fmla="*/ 2147483647 w 1285"/>
              <a:gd name="T47" fmla="*/ 2147483647 h 505"/>
              <a:gd name="T48" fmla="*/ 2147483647 w 1285"/>
              <a:gd name="T49" fmla="*/ 2147483647 h 505"/>
              <a:gd name="T50" fmla="*/ 2147483647 w 1285"/>
              <a:gd name="T51" fmla="*/ 2147483647 h 505"/>
              <a:gd name="T52" fmla="*/ 2147483647 w 1285"/>
              <a:gd name="T53" fmla="*/ 2147483647 h 505"/>
              <a:gd name="T54" fmla="*/ 2147483647 w 1285"/>
              <a:gd name="T55" fmla="*/ 2147483647 h 505"/>
              <a:gd name="T56" fmla="*/ 2147483647 w 1285"/>
              <a:gd name="T57" fmla="*/ 2147483647 h 505"/>
              <a:gd name="T58" fmla="*/ 2147483647 w 1285"/>
              <a:gd name="T59" fmla="*/ 2147483647 h 505"/>
              <a:gd name="T60" fmla="*/ 2147483647 w 1285"/>
              <a:gd name="T61" fmla="*/ 2147483647 h 505"/>
              <a:gd name="T62" fmla="*/ 2147483647 w 1285"/>
              <a:gd name="T63" fmla="*/ 2147483647 h 505"/>
              <a:gd name="T64" fmla="*/ 2147483647 w 1285"/>
              <a:gd name="T65" fmla="*/ 2147483647 h 505"/>
              <a:gd name="T66" fmla="*/ 2147483647 w 1285"/>
              <a:gd name="T67" fmla="*/ 2147483647 h 505"/>
              <a:gd name="T68" fmla="*/ 2147483647 w 1285"/>
              <a:gd name="T69" fmla="*/ 2147483647 h 505"/>
              <a:gd name="T70" fmla="*/ 2147483647 w 1285"/>
              <a:gd name="T71" fmla="*/ 2147483647 h 505"/>
              <a:gd name="T72" fmla="*/ 2147483647 w 1285"/>
              <a:gd name="T73" fmla="*/ 2147483647 h 505"/>
              <a:gd name="T74" fmla="*/ 2147483647 w 1285"/>
              <a:gd name="T75" fmla="*/ 2147483647 h 505"/>
              <a:gd name="T76" fmla="*/ 2147483647 w 1285"/>
              <a:gd name="T77" fmla="*/ 2147483647 h 505"/>
              <a:gd name="T78" fmla="*/ 2147483647 w 1285"/>
              <a:gd name="T79" fmla="*/ 2147483647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51" name="AutoShape 1076"/>
          <p:cNvSpPr>
            <a:spLocks noChangeAspect="1" noChangeArrowheads="1" noTextEdit="1"/>
          </p:cNvSpPr>
          <p:nvPr/>
        </p:nvSpPr>
        <p:spPr bwMode="auto">
          <a:xfrm>
            <a:off x="6646863" y="5322888"/>
            <a:ext cx="2540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52" name="Freeform 1077"/>
          <p:cNvSpPr>
            <a:spLocks/>
          </p:cNvSpPr>
          <p:nvPr/>
        </p:nvSpPr>
        <p:spPr bwMode="auto">
          <a:xfrm>
            <a:off x="6699250" y="5341938"/>
            <a:ext cx="36513" cy="49212"/>
          </a:xfrm>
          <a:custGeom>
            <a:avLst/>
            <a:gdLst>
              <a:gd name="T0" fmla="*/ 2147483647 w 179"/>
              <a:gd name="T1" fmla="*/ 2147483647 h 216"/>
              <a:gd name="T2" fmla="*/ 2147483647 w 179"/>
              <a:gd name="T3" fmla="*/ 2147483647 h 216"/>
              <a:gd name="T4" fmla="*/ 2147483647 w 179"/>
              <a:gd name="T5" fmla="*/ 2147483647 h 216"/>
              <a:gd name="T6" fmla="*/ 2147483647 w 179"/>
              <a:gd name="T7" fmla="*/ 2147483647 h 216"/>
              <a:gd name="T8" fmla="*/ 2147483647 w 179"/>
              <a:gd name="T9" fmla="*/ 2147483647 h 216"/>
              <a:gd name="T10" fmla="*/ 2147483647 w 179"/>
              <a:gd name="T11" fmla="*/ 2147483647 h 216"/>
              <a:gd name="T12" fmla="*/ 2147483647 w 179"/>
              <a:gd name="T13" fmla="*/ 2147483647 h 216"/>
              <a:gd name="T14" fmla="*/ 2147483647 w 179"/>
              <a:gd name="T15" fmla="*/ 2147483647 h 216"/>
              <a:gd name="T16" fmla="*/ 0 w 179"/>
              <a:gd name="T17" fmla="*/ 2147483647 h 216"/>
              <a:gd name="T18" fmla="*/ 2147483647 w 179"/>
              <a:gd name="T19" fmla="*/ 2147483647 h 216"/>
              <a:gd name="T20" fmla="*/ 2147483647 w 179"/>
              <a:gd name="T21" fmla="*/ 2147483647 h 216"/>
              <a:gd name="T22" fmla="*/ 2147483647 w 179"/>
              <a:gd name="T23" fmla="*/ 2147483647 h 216"/>
              <a:gd name="T24" fmla="*/ 2147483647 w 179"/>
              <a:gd name="T25" fmla="*/ 2147483647 h 216"/>
              <a:gd name="T26" fmla="*/ 2147483647 w 179"/>
              <a:gd name="T27" fmla="*/ 2147483647 h 216"/>
              <a:gd name="T28" fmla="*/ 2147483647 w 179"/>
              <a:gd name="T29" fmla="*/ 2147483647 h 216"/>
              <a:gd name="T30" fmla="*/ 2147483647 w 179"/>
              <a:gd name="T31" fmla="*/ 2147483647 h 216"/>
              <a:gd name="T32" fmla="*/ 2147483647 w 179"/>
              <a:gd name="T33" fmla="*/ 2147483647 h 216"/>
              <a:gd name="T34" fmla="*/ 2147483647 w 179"/>
              <a:gd name="T35" fmla="*/ 2147483647 h 216"/>
              <a:gd name="T36" fmla="*/ 2147483647 w 179"/>
              <a:gd name="T37" fmla="*/ 2147483647 h 216"/>
              <a:gd name="T38" fmla="*/ 2147483647 w 179"/>
              <a:gd name="T39" fmla="*/ 2147483647 h 216"/>
              <a:gd name="T40" fmla="*/ 2147483647 w 179"/>
              <a:gd name="T41" fmla="*/ 2147483647 h 216"/>
              <a:gd name="T42" fmla="*/ 2147483647 w 179"/>
              <a:gd name="T43" fmla="*/ 2147483647 h 216"/>
              <a:gd name="T44" fmla="*/ 2147483647 w 179"/>
              <a:gd name="T45" fmla="*/ 2147483647 h 216"/>
              <a:gd name="T46" fmla="*/ 2147483647 w 179"/>
              <a:gd name="T47" fmla="*/ 2147483647 h 216"/>
              <a:gd name="T48" fmla="*/ 2147483647 w 179"/>
              <a:gd name="T49" fmla="*/ 2147483647 h 216"/>
              <a:gd name="T50" fmla="*/ 2147483647 w 179"/>
              <a:gd name="T51" fmla="*/ 2147483647 h 216"/>
              <a:gd name="T52" fmla="*/ 2147483647 w 179"/>
              <a:gd name="T53" fmla="*/ 2147483647 h 216"/>
              <a:gd name="T54" fmla="*/ 2147483647 w 179"/>
              <a:gd name="T55" fmla="*/ 2147483647 h 216"/>
              <a:gd name="T56" fmla="*/ 2147483647 w 179"/>
              <a:gd name="T57" fmla="*/ 2147483647 h 216"/>
              <a:gd name="T58" fmla="*/ 2147483647 w 179"/>
              <a:gd name="T59" fmla="*/ 2147483647 h 216"/>
              <a:gd name="T60" fmla="*/ 2147483647 w 179"/>
              <a:gd name="T61" fmla="*/ 2147483647 h 216"/>
              <a:gd name="T62" fmla="*/ 2147483647 w 179"/>
              <a:gd name="T63" fmla="*/ 2147483647 h 216"/>
              <a:gd name="T64" fmla="*/ 2147483647 w 179"/>
              <a:gd name="T65" fmla="*/ 2147483647 h 216"/>
              <a:gd name="T66" fmla="*/ 2147483647 w 179"/>
              <a:gd name="T67" fmla="*/ 2147483647 h 216"/>
              <a:gd name="T68" fmla="*/ 2147483647 w 179"/>
              <a:gd name="T69" fmla="*/ 2147483647 h 216"/>
              <a:gd name="T70" fmla="*/ 2147483647 w 179"/>
              <a:gd name="T71" fmla="*/ 2147483647 h 216"/>
              <a:gd name="T72" fmla="*/ 2147483647 w 179"/>
              <a:gd name="T73" fmla="*/ 2147483647 h 216"/>
              <a:gd name="T74" fmla="*/ 2147483647 w 179"/>
              <a:gd name="T75" fmla="*/ 2147483647 h 216"/>
              <a:gd name="T76" fmla="*/ 2147483647 w 179"/>
              <a:gd name="T77" fmla="*/ 2147483647 h 216"/>
              <a:gd name="T78" fmla="*/ 2147483647 w 179"/>
              <a:gd name="T79" fmla="*/ 2147483647 h 216"/>
              <a:gd name="T80" fmla="*/ 2147483647 w 179"/>
              <a:gd name="T81" fmla="*/ 2147483647 h 216"/>
              <a:gd name="T82" fmla="*/ 2147483647 w 179"/>
              <a:gd name="T83" fmla="*/ 2147483647 h 216"/>
              <a:gd name="T84" fmla="*/ 2147483647 w 179"/>
              <a:gd name="T85" fmla="*/ 0 h 216"/>
              <a:gd name="T86" fmla="*/ 2147483647 w 179"/>
              <a:gd name="T87" fmla="*/ 2147483647 h 216"/>
              <a:gd name="T88" fmla="*/ 2147483647 w 179"/>
              <a:gd name="T89" fmla="*/ 2147483647 h 216"/>
              <a:gd name="T90" fmla="*/ 2147483647 w 179"/>
              <a:gd name="T91" fmla="*/ 2147483647 h 216"/>
              <a:gd name="T92" fmla="*/ 2147483647 w 179"/>
              <a:gd name="T93" fmla="*/ 2147483647 h 216"/>
              <a:gd name="T94" fmla="*/ 2147483647 w 179"/>
              <a:gd name="T95" fmla="*/ 2147483647 h 216"/>
              <a:gd name="T96" fmla="*/ 2147483647 w 179"/>
              <a:gd name="T97" fmla="*/ 2147483647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53" name="Freeform 1078"/>
          <p:cNvSpPr>
            <a:spLocks/>
          </p:cNvSpPr>
          <p:nvPr/>
        </p:nvSpPr>
        <p:spPr bwMode="auto">
          <a:xfrm>
            <a:off x="6761163" y="5340350"/>
            <a:ext cx="22225" cy="38100"/>
          </a:xfrm>
          <a:custGeom>
            <a:avLst/>
            <a:gdLst>
              <a:gd name="T0" fmla="*/ 2147483647 w 114"/>
              <a:gd name="T1" fmla="*/ 2147483647 h 168"/>
              <a:gd name="T2" fmla="*/ 2147483647 w 114"/>
              <a:gd name="T3" fmla="*/ 2147483647 h 168"/>
              <a:gd name="T4" fmla="*/ 2147483647 w 114"/>
              <a:gd name="T5" fmla="*/ 2147483647 h 168"/>
              <a:gd name="T6" fmla="*/ 2147483647 w 114"/>
              <a:gd name="T7" fmla="*/ 2147483647 h 168"/>
              <a:gd name="T8" fmla="*/ 2147483647 w 114"/>
              <a:gd name="T9" fmla="*/ 2147483647 h 168"/>
              <a:gd name="T10" fmla="*/ 2147483647 w 114"/>
              <a:gd name="T11" fmla="*/ 2147483647 h 168"/>
              <a:gd name="T12" fmla="*/ 2147483647 w 114"/>
              <a:gd name="T13" fmla="*/ 2147483647 h 168"/>
              <a:gd name="T14" fmla="*/ 2147483647 w 114"/>
              <a:gd name="T15" fmla="*/ 2147483647 h 168"/>
              <a:gd name="T16" fmla="*/ 2147483647 w 114"/>
              <a:gd name="T17" fmla="*/ 2147483647 h 168"/>
              <a:gd name="T18" fmla="*/ 2147483647 w 114"/>
              <a:gd name="T19" fmla="*/ 2147483647 h 168"/>
              <a:gd name="T20" fmla="*/ 2147483647 w 114"/>
              <a:gd name="T21" fmla="*/ 2147483647 h 168"/>
              <a:gd name="T22" fmla="*/ 2147483647 w 114"/>
              <a:gd name="T23" fmla="*/ 2147483647 h 168"/>
              <a:gd name="T24" fmla="*/ 2147483647 w 114"/>
              <a:gd name="T25" fmla="*/ 2147483647 h 168"/>
              <a:gd name="T26" fmla="*/ 2147483647 w 114"/>
              <a:gd name="T27" fmla="*/ 2147483647 h 168"/>
              <a:gd name="T28" fmla="*/ 2147483647 w 114"/>
              <a:gd name="T29" fmla="*/ 2147483647 h 168"/>
              <a:gd name="T30" fmla="*/ 2147483647 w 114"/>
              <a:gd name="T31" fmla="*/ 2147483647 h 168"/>
              <a:gd name="T32" fmla="*/ 2147483647 w 114"/>
              <a:gd name="T33" fmla="*/ 2147483647 h 168"/>
              <a:gd name="T34" fmla="*/ 2147483647 w 114"/>
              <a:gd name="T35" fmla="*/ 2147483647 h 168"/>
              <a:gd name="T36" fmla="*/ 2147483647 w 114"/>
              <a:gd name="T37" fmla="*/ 2147483647 h 168"/>
              <a:gd name="T38" fmla="*/ 2147483647 w 114"/>
              <a:gd name="T39" fmla="*/ 2147483647 h 168"/>
              <a:gd name="T40" fmla="*/ 2147483647 w 114"/>
              <a:gd name="T41" fmla="*/ 2147483647 h 168"/>
              <a:gd name="T42" fmla="*/ 2147483647 w 114"/>
              <a:gd name="T43" fmla="*/ 2147483647 h 168"/>
              <a:gd name="T44" fmla="*/ 2147483647 w 114"/>
              <a:gd name="T45" fmla="*/ 2147483647 h 168"/>
              <a:gd name="T46" fmla="*/ 2147483647 w 114"/>
              <a:gd name="T47" fmla="*/ 2147483647 h 168"/>
              <a:gd name="T48" fmla="*/ 2147483647 w 114"/>
              <a:gd name="T49" fmla="*/ 2147483647 h 168"/>
              <a:gd name="T50" fmla="*/ 2147483647 w 114"/>
              <a:gd name="T51" fmla="*/ 2147483647 h 168"/>
              <a:gd name="T52" fmla="*/ 2147483647 w 114"/>
              <a:gd name="T53" fmla="*/ 2147483647 h 168"/>
              <a:gd name="T54" fmla="*/ 2147483647 w 114"/>
              <a:gd name="T55" fmla="*/ 2147483647 h 168"/>
              <a:gd name="T56" fmla="*/ 2147483647 w 114"/>
              <a:gd name="T57" fmla="*/ 2147483647 h 168"/>
              <a:gd name="T58" fmla="*/ 2147483647 w 114"/>
              <a:gd name="T59" fmla="*/ 2147483647 h 168"/>
              <a:gd name="T60" fmla="*/ 2147483647 w 114"/>
              <a:gd name="T61" fmla="*/ 0 h 168"/>
              <a:gd name="T62" fmla="*/ 2147483647 w 114"/>
              <a:gd name="T63" fmla="*/ 0 h 168"/>
              <a:gd name="T64" fmla="*/ 0 w 114"/>
              <a:gd name="T65" fmla="*/ 2147483647 h 168"/>
              <a:gd name="T66" fmla="*/ 2147483647 w 114"/>
              <a:gd name="T67" fmla="*/ 2147483647 h 168"/>
              <a:gd name="T68" fmla="*/ 2147483647 w 114"/>
              <a:gd name="T69" fmla="*/ 2147483647 h 168"/>
              <a:gd name="T70" fmla="*/ 2147483647 w 114"/>
              <a:gd name="T71" fmla="*/ 2147483647 h 168"/>
              <a:gd name="T72" fmla="*/ 2147483647 w 114"/>
              <a:gd name="T73" fmla="*/ 2147483647 h 168"/>
              <a:gd name="T74" fmla="*/ 2147483647 w 114"/>
              <a:gd name="T75" fmla="*/ 2147483647 h 168"/>
              <a:gd name="T76" fmla="*/ 2147483647 w 114"/>
              <a:gd name="T77" fmla="*/ 2147483647 h 168"/>
              <a:gd name="T78" fmla="*/ 2147483647 w 114"/>
              <a:gd name="T79" fmla="*/ 2147483647 h 168"/>
              <a:gd name="T80" fmla="*/ 2147483647 w 114"/>
              <a:gd name="T81" fmla="*/ 2147483647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54" name="Freeform 1079"/>
          <p:cNvSpPr>
            <a:spLocks/>
          </p:cNvSpPr>
          <p:nvPr/>
        </p:nvSpPr>
        <p:spPr bwMode="auto">
          <a:xfrm>
            <a:off x="6677025" y="5332413"/>
            <a:ext cx="58738" cy="79375"/>
          </a:xfrm>
          <a:custGeom>
            <a:avLst/>
            <a:gdLst>
              <a:gd name="T0" fmla="*/ 2147483647 w 289"/>
              <a:gd name="T1" fmla="*/ 2147483647 h 351"/>
              <a:gd name="T2" fmla="*/ 2147483647 w 289"/>
              <a:gd name="T3" fmla="*/ 2147483647 h 351"/>
              <a:gd name="T4" fmla="*/ 2147483647 w 289"/>
              <a:gd name="T5" fmla="*/ 2147483647 h 351"/>
              <a:gd name="T6" fmla="*/ 0 w 289"/>
              <a:gd name="T7" fmla="*/ 2147483647 h 351"/>
              <a:gd name="T8" fmla="*/ 2147483647 w 289"/>
              <a:gd name="T9" fmla="*/ 2147483647 h 351"/>
              <a:gd name="T10" fmla="*/ 2147483647 w 289"/>
              <a:gd name="T11" fmla="*/ 2147483647 h 351"/>
              <a:gd name="T12" fmla="*/ 2147483647 w 289"/>
              <a:gd name="T13" fmla="*/ 2147483647 h 351"/>
              <a:gd name="T14" fmla="*/ 2147483647 w 289"/>
              <a:gd name="T15" fmla="*/ 2147483647 h 351"/>
              <a:gd name="T16" fmla="*/ 2147483647 w 289"/>
              <a:gd name="T17" fmla="*/ 2147483647 h 351"/>
              <a:gd name="T18" fmla="*/ 2147483647 w 289"/>
              <a:gd name="T19" fmla="*/ 2147483647 h 351"/>
              <a:gd name="T20" fmla="*/ 2147483647 w 289"/>
              <a:gd name="T21" fmla="*/ 2147483647 h 351"/>
              <a:gd name="T22" fmla="*/ 2147483647 w 289"/>
              <a:gd name="T23" fmla="*/ 2147483647 h 351"/>
              <a:gd name="T24" fmla="*/ 2147483647 w 289"/>
              <a:gd name="T25" fmla="*/ 2147483647 h 351"/>
              <a:gd name="T26" fmla="*/ 2147483647 w 289"/>
              <a:gd name="T27" fmla="*/ 2147483647 h 351"/>
              <a:gd name="T28" fmla="*/ 2147483647 w 289"/>
              <a:gd name="T29" fmla="*/ 2147483647 h 351"/>
              <a:gd name="T30" fmla="*/ 2147483647 w 289"/>
              <a:gd name="T31" fmla="*/ 2147483647 h 351"/>
              <a:gd name="T32" fmla="*/ 2147483647 w 289"/>
              <a:gd name="T33" fmla="*/ 2147483647 h 351"/>
              <a:gd name="T34" fmla="*/ 2147483647 w 289"/>
              <a:gd name="T35" fmla="*/ 2147483647 h 351"/>
              <a:gd name="T36" fmla="*/ 2147483647 w 289"/>
              <a:gd name="T37" fmla="*/ 2147483647 h 351"/>
              <a:gd name="T38" fmla="*/ 2147483647 w 289"/>
              <a:gd name="T39" fmla="*/ 2147483647 h 351"/>
              <a:gd name="T40" fmla="*/ 2147483647 w 289"/>
              <a:gd name="T41" fmla="*/ 2147483647 h 351"/>
              <a:gd name="T42" fmla="*/ 2147483647 w 289"/>
              <a:gd name="T43" fmla="*/ 2147483647 h 351"/>
              <a:gd name="T44" fmla="*/ 2147483647 w 289"/>
              <a:gd name="T45" fmla="*/ 2147483647 h 351"/>
              <a:gd name="T46" fmla="*/ 2147483647 w 289"/>
              <a:gd name="T47" fmla="*/ 2147483647 h 351"/>
              <a:gd name="T48" fmla="*/ 2147483647 w 289"/>
              <a:gd name="T49" fmla="*/ 2147483647 h 351"/>
              <a:gd name="T50" fmla="*/ 2147483647 w 289"/>
              <a:gd name="T51" fmla="*/ 2147483647 h 351"/>
              <a:gd name="T52" fmla="*/ 2147483647 w 289"/>
              <a:gd name="T53" fmla="*/ 2147483647 h 351"/>
              <a:gd name="T54" fmla="*/ 2147483647 w 289"/>
              <a:gd name="T55" fmla="*/ 2147483647 h 351"/>
              <a:gd name="T56" fmla="*/ 2147483647 w 289"/>
              <a:gd name="T57" fmla="*/ 2147483647 h 351"/>
              <a:gd name="T58" fmla="*/ 2147483647 w 289"/>
              <a:gd name="T59" fmla="*/ 2147483647 h 351"/>
              <a:gd name="T60" fmla="*/ 2147483647 w 289"/>
              <a:gd name="T61" fmla="*/ 2147483647 h 351"/>
              <a:gd name="T62" fmla="*/ 2147483647 w 289"/>
              <a:gd name="T63" fmla="*/ 2147483647 h 351"/>
              <a:gd name="T64" fmla="*/ 2147483647 w 289"/>
              <a:gd name="T65" fmla="*/ 2147483647 h 351"/>
              <a:gd name="T66" fmla="*/ 2147483647 w 289"/>
              <a:gd name="T67" fmla="*/ 2147483647 h 351"/>
              <a:gd name="T68" fmla="*/ 2147483647 w 289"/>
              <a:gd name="T69" fmla="*/ 2147483647 h 351"/>
              <a:gd name="T70" fmla="*/ 2147483647 w 289"/>
              <a:gd name="T71" fmla="*/ 2147483647 h 351"/>
              <a:gd name="T72" fmla="*/ 2147483647 w 289"/>
              <a:gd name="T73" fmla="*/ 2147483647 h 351"/>
              <a:gd name="T74" fmla="*/ 2147483647 w 289"/>
              <a:gd name="T75" fmla="*/ 2147483647 h 351"/>
              <a:gd name="T76" fmla="*/ 2147483647 w 289"/>
              <a:gd name="T77" fmla="*/ 2147483647 h 351"/>
              <a:gd name="T78" fmla="*/ 2147483647 w 289"/>
              <a:gd name="T79" fmla="*/ 2147483647 h 351"/>
              <a:gd name="T80" fmla="*/ 2147483647 w 289"/>
              <a:gd name="T81" fmla="*/ 0 h 351"/>
              <a:gd name="T82" fmla="*/ 2147483647 w 289"/>
              <a:gd name="T83" fmla="*/ 2147483647 h 351"/>
              <a:gd name="T84" fmla="*/ 2147483647 w 289"/>
              <a:gd name="T85" fmla="*/ 2147483647 h 351"/>
              <a:gd name="T86" fmla="*/ 2147483647 w 289"/>
              <a:gd name="T87" fmla="*/ 2147483647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55" name="Freeform 1080"/>
          <p:cNvSpPr>
            <a:spLocks/>
          </p:cNvSpPr>
          <p:nvPr/>
        </p:nvSpPr>
        <p:spPr bwMode="auto">
          <a:xfrm>
            <a:off x="6757988" y="5329238"/>
            <a:ext cx="50800" cy="53975"/>
          </a:xfrm>
          <a:custGeom>
            <a:avLst/>
            <a:gdLst>
              <a:gd name="T0" fmla="*/ 2147483647 w 254"/>
              <a:gd name="T1" fmla="*/ 2147483647 h 234"/>
              <a:gd name="T2" fmla="*/ 2147483647 w 254"/>
              <a:gd name="T3" fmla="*/ 2147483647 h 234"/>
              <a:gd name="T4" fmla="*/ 2147483647 w 254"/>
              <a:gd name="T5" fmla="*/ 2147483647 h 234"/>
              <a:gd name="T6" fmla="*/ 2147483647 w 254"/>
              <a:gd name="T7" fmla="*/ 2147483647 h 234"/>
              <a:gd name="T8" fmla="*/ 2147483647 w 254"/>
              <a:gd name="T9" fmla="*/ 2147483647 h 234"/>
              <a:gd name="T10" fmla="*/ 2147483647 w 254"/>
              <a:gd name="T11" fmla="*/ 2147483647 h 234"/>
              <a:gd name="T12" fmla="*/ 2147483647 w 254"/>
              <a:gd name="T13" fmla="*/ 2147483647 h 234"/>
              <a:gd name="T14" fmla="*/ 2147483647 w 254"/>
              <a:gd name="T15" fmla="*/ 2147483647 h 234"/>
              <a:gd name="T16" fmla="*/ 2147483647 w 254"/>
              <a:gd name="T17" fmla="*/ 2147483647 h 234"/>
              <a:gd name="T18" fmla="*/ 2147483647 w 254"/>
              <a:gd name="T19" fmla="*/ 2147483647 h 234"/>
              <a:gd name="T20" fmla="*/ 2147483647 w 254"/>
              <a:gd name="T21" fmla="*/ 2147483647 h 234"/>
              <a:gd name="T22" fmla="*/ 2147483647 w 254"/>
              <a:gd name="T23" fmla="*/ 2147483647 h 234"/>
              <a:gd name="T24" fmla="*/ 2147483647 w 254"/>
              <a:gd name="T25" fmla="*/ 2147483647 h 234"/>
              <a:gd name="T26" fmla="*/ 2147483647 w 254"/>
              <a:gd name="T27" fmla="*/ 2147483647 h 234"/>
              <a:gd name="T28" fmla="*/ 2147483647 w 254"/>
              <a:gd name="T29" fmla="*/ 2147483647 h 234"/>
              <a:gd name="T30" fmla="*/ 2147483647 w 254"/>
              <a:gd name="T31" fmla="*/ 2147483647 h 234"/>
              <a:gd name="T32" fmla="*/ 2147483647 w 254"/>
              <a:gd name="T33" fmla="*/ 2147483647 h 234"/>
              <a:gd name="T34" fmla="*/ 2147483647 w 254"/>
              <a:gd name="T35" fmla="*/ 2147483647 h 234"/>
              <a:gd name="T36" fmla="*/ 2147483647 w 254"/>
              <a:gd name="T37" fmla="*/ 2147483647 h 234"/>
              <a:gd name="T38" fmla="*/ 2147483647 w 254"/>
              <a:gd name="T39" fmla="*/ 2147483647 h 234"/>
              <a:gd name="T40" fmla="*/ 2147483647 w 254"/>
              <a:gd name="T41" fmla="*/ 2147483647 h 234"/>
              <a:gd name="T42" fmla="*/ 2147483647 w 254"/>
              <a:gd name="T43" fmla="*/ 2147483647 h 234"/>
              <a:gd name="T44" fmla="*/ 2147483647 w 254"/>
              <a:gd name="T45" fmla="*/ 2147483647 h 234"/>
              <a:gd name="T46" fmla="*/ 2147483647 w 254"/>
              <a:gd name="T47" fmla="*/ 2147483647 h 234"/>
              <a:gd name="T48" fmla="*/ 2147483647 w 254"/>
              <a:gd name="T49" fmla="*/ 2147483647 h 234"/>
              <a:gd name="T50" fmla="*/ 2147483647 w 254"/>
              <a:gd name="T51" fmla="*/ 2147483647 h 234"/>
              <a:gd name="T52" fmla="*/ 2147483647 w 254"/>
              <a:gd name="T53" fmla="*/ 2147483647 h 234"/>
              <a:gd name="T54" fmla="*/ 2147483647 w 254"/>
              <a:gd name="T55" fmla="*/ 2147483647 h 234"/>
              <a:gd name="T56" fmla="*/ 2147483647 w 254"/>
              <a:gd name="T57" fmla="*/ 2147483647 h 234"/>
              <a:gd name="T58" fmla="*/ 2147483647 w 254"/>
              <a:gd name="T59" fmla="*/ 2147483647 h 234"/>
              <a:gd name="T60" fmla="*/ 2147483647 w 254"/>
              <a:gd name="T61" fmla="*/ 2147483647 h 234"/>
              <a:gd name="T62" fmla="*/ 2147483647 w 254"/>
              <a:gd name="T63" fmla="*/ 2147483647 h 234"/>
              <a:gd name="T64" fmla="*/ 2147483647 w 254"/>
              <a:gd name="T65" fmla="*/ 2147483647 h 234"/>
              <a:gd name="T66" fmla="*/ 2147483647 w 254"/>
              <a:gd name="T67" fmla="*/ 2147483647 h 234"/>
              <a:gd name="T68" fmla="*/ 2147483647 w 254"/>
              <a:gd name="T69" fmla="*/ 2147483647 h 234"/>
              <a:gd name="T70" fmla="*/ 2147483647 w 254"/>
              <a:gd name="T71" fmla="*/ 2147483647 h 234"/>
              <a:gd name="T72" fmla="*/ 2147483647 w 254"/>
              <a:gd name="T73" fmla="*/ 2147483647 h 234"/>
              <a:gd name="T74" fmla="*/ 2147483647 w 254"/>
              <a:gd name="T75" fmla="*/ 2147483647 h 234"/>
              <a:gd name="T76" fmla="*/ 2147483647 w 254"/>
              <a:gd name="T77" fmla="*/ 2147483647 h 234"/>
              <a:gd name="T78" fmla="*/ 2147483647 w 254"/>
              <a:gd name="T79" fmla="*/ 0 h 234"/>
              <a:gd name="T80" fmla="*/ 2147483647 w 254"/>
              <a:gd name="T81" fmla="*/ 0 h 234"/>
              <a:gd name="T82" fmla="*/ 2147483647 w 254"/>
              <a:gd name="T83" fmla="*/ 0 h 234"/>
              <a:gd name="T84" fmla="*/ 2147483647 w 254"/>
              <a:gd name="T85" fmla="*/ 0 h 234"/>
              <a:gd name="T86" fmla="*/ 2147483647 w 254"/>
              <a:gd name="T87" fmla="*/ 2147483647 h 234"/>
              <a:gd name="T88" fmla="*/ 0 w 254"/>
              <a:gd name="T89" fmla="*/ 2147483647 h 234"/>
              <a:gd name="T90" fmla="*/ 2147483647 w 254"/>
              <a:gd name="T91" fmla="*/ 2147483647 h 234"/>
              <a:gd name="T92" fmla="*/ 2147483647 w 254"/>
              <a:gd name="T93" fmla="*/ 2147483647 h 234"/>
              <a:gd name="T94" fmla="*/ 2147483647 w 254"/>
              <a:gd name="T95" fmla="*/ 2147483647 h 234"/>
              <a:gd name="T96" fmla="*/ 2147483647 w 254"/>
              <a:gd name="T97" fmla="*/ 2147483647 h 234"/>
              <a:gd name="T98" fmla="*/ 2147483647 w 254"/>
              <a:gd name="T99" fmla="*/ 2147483647 h 234"/>
              <a:gd name="T100" fmla="*/ 2147483647 w 254"/>
              <a:gd name="T101" fmla="*/ 2147483647 h 234"/>
              <a:gd name="T102" fmla="*/ 2147483647 w 254"/>
              <a:gd name="T103" fmla="*/ 2147483647 h 234"/>
              <a:gd name="T104" fmla="*/ 2147483647 w 254"/>
              <a:gd name="T105" fmla="*/ 2147483647 h 234"/>
              <a:gd name="T106" fmla="*/ 2147483647 w 254"/>
              <a:gd name="T107" fmla="*/ 2147483647 h 234"/>
              <a:gd name="T108" fmla="*/ 2147483647 w 254"/>
              <a:gd name="T109" fmla="*/ 2147483647 h 234"/>
              <a:gd name="T110" fmla="*/ 2147483647 w 254"/>
              <a:gd name="T111" fmla="*/ 2147483647 h 234"/>
              <a:gd name="T112" fmla="*/ 2147483647 w 254"/>
              <a:gd name="T113" fmla="*/ 2147483647 h 234"/>
              <a:gd name="T114" fmla="*/ 2147483647 w 254"/>
              <a:gd name="T115" fmla="*/ 2147483647 h 234"/>
              <a:gd name="T116" fmla="*/ 2147483647 w 254"/>
              <a:gd name="T117" fmla="*/ 2147483647 h 234"/>
              <a:gd name="T118" fmla="*/ 2147483647 w 254"/>
              <a:gd name="T119" fmla="*/ 2147483647 h 234"/>
              <a:gd name="T120" fmla="*/ 2147483647 w 254"/>
              <a:gd name="T121" fmla="*/ 2147483647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56" name="Freeform 1081"/>
          <p:cNvSpPr>
            <a:spLocks/>
          </p:cNvSpPr>
          <p:nvPr/>
        </p:nvSpPr>
        <p:spPr bwMode="auto">
          <a:xfrm>
            <a:off x="6656388" y="5354638"/>
            <a:ext cx="20637" cy="49212"/>
          </a:xfrm>
          <a:custGeom>
            <a:avLst/>
            <a:gdLst>
              <a:gd name="T0" fmla="*/ 0 w 103"/>
              <a:gd name="T1" fmla="*/ 2147483647 h 221"/>
              <a:gd name="T2" fmla="*/ 0 w 103"/>
              <a:gd name="T3" fmla="*/ 2147483647 h 221"/>
              <a:gd name="T4" fmla="*/ 2147483647 w 103"/>
              <a:gd name="T5" fmla="*/ 2147483647 h 221"/>
              <a:gd name="T6" fmla="*/ 2147483647 w 103"/>
              <a:gd name="T7" fmla="*/ 2147483647 h 221"/>
              <a:gd name="T8" fmla="*/ 2147483647 w 103"/>
              <a:gd name="T9" fmla="*/ 2147483647 h 221"/>
              <a:gd name="T10" fmla="*/ 2147483647 w 103"/>
              <a:gd name="T11" fmla="*/ 2147483647 h 221"/>
              <a:gd name="T12" fmla="*/ 2147483647 w 103"/>
              <a:gd name="T13" fmla="*/ 2147483647 h 221"/>
              <a:gd name="T14" fmla="*/ 2147483647 w 103"/>
              <a:gd name="T15" fmla="*/ 2147483647 h 221"/>
              <a:gd name="T16" fmla="*/ 2147483647 w 103"/>
              <a:gd name="T17" fmla="*/ 2147483647 h 221"/>
              <a:gd name="T18" fmla="*/ 2147483647 w 103"/>
              <a:gd name="T19" fmla="*/ 2147483647 h 221"/>
              <a:gd name="T20" fmla="*/ 2147483647 w 103"/>
              <a:gd name="T21" fmla="*/ 2147483647 h 221"/>
              <a:gd name="T22" fmla="*/ 2147483647 w 103"/>
              <a:gd name="T23" fmla="*/ 2147483647 h 221"/>
              <a:gd name="T24" fmla="*/ 2147483647 w 103"/>
              <a:gd name="T25" fmla="*/ 2147483647 h 221"/>
              <a:gd name="T26" fmla="*/ 2147483647 w 103"/>
              <a:gd name="T27" fmla="*/ 2147483647 h 221"/>
              <a:gd name="T28" fmla="*/ 2147483647 w 103"/>
              <a:gd name="T29" fmla="*/ 2147483647 h 221"/>
              <a:gd name="T30" fmla="*/ 2147483647 w 103"/>
              <a:gd name="T31" fmla="*/ 2147483647 h 221"/>
              <a:gd name="T32" fmla="*/ 2147483647 w 103"/>
              <a:gd name="T33" fmla="*/ 2147483647 h 221"/>
              <a:gd name="T34" fmla="*/ 2147483647 w 103"/>
              <a:gd name="T35" fmla="*/ 2147483647 h 221"/>
              <a:gd name="T36" fmla="*/ 2147483647 w 103"/>
              <a:gd name="T37" fmla="*/ 2147483647 h 221"/>
              <a:gd name="T38" fmla="*/ 2147483647 w 103"/>
              <a:gd name="T39" fmla="*/ 2147483647 h 221"/>
              <a:gd name="T40" fmla="*/ 2147483647 w 103"/>
              <a:gd name="T41" fmla="*/ 2147483647 h 221"/>
              <a:gd name="T42" fmla="*/ 2147483647 w 103"/>
              <a:gd name="T43" fmla="*/ 2147483647 h 221"/>
              <a:gd name="T44" fmla="*/ 2147483647 w 103"/>
              <a:gd name="T45" fmla="*/ 2147483647 h 221"/>
              <a:gd name="T46" fmla="*/ 2147483647 w 103"/>
              <a:gd name="T47" fmla="*/ 2147483647 h 221"/>
              <a:gd name="T48" fmla="*/ 2147483647 w 103"/>
              <a:gd name="T49" fmla="*/ 2147483647 h 221"/>
              <a:gd name="T50" fmla="*/ 2147483647 w 103"/>
              <a:gd name="T51" fmla="*/ 2147483647 h 221"/>
              <a:gd name="T52" fmla="*/ 2147483647 w 103"/>
              <a:gd name="T53" fmla="*/ 2147483647 h 221"/>
              <a:gd name="T54" fmla="*/ 2147483647 w 103"/>
              <a:gd name="T55" fmla="*/ 2147483647 h 221"/>
              <a:gd name="T56" fmla="*/ 2147483647 w 103"/>
              <a:gd name="T57" fmla="*/ 2147483647 h 221"/>
              <a:gd name="T58" fmla="*/ 2147483647 w 103"/>
              <a:gd name="T59" fmla="*/ 2147483647 h 221"/>
              <a:gd name="T60" fmla="*/ 2147483647 w 103"/>
              <a:gd name="T61" fmla="*/ 2147483647 h 221"/>
              <a:gd name="T62" fmla="*/ 2147483647 w 103"/>
              <a:gd name="T63" fmla="*/ 2147483647 h 221"/>
              <a:gd name="T64" fmla="*/ 2147483647 w 103"/>
              <a:gd name="T65" fmla="*/ 2147483647 h 221"/>
              <a:gd name="T66" fmla="*/ 2147483647 w 103"/>
              <a:gd name="T67" fmla="*/ 0 h 221"/>
              <a:gd name="T68" fmla="*/ 2147483647 w 103"/>
              <a:gd name="T69" fmla="*/ 2147483647 h 221"/>
              <a:gd name="T70" fmla="*/ 2147483647 w 103"/>
              <a:gd name="T71" fmla="*/ 2147483647 h 221"/>
              <a:gd name="T72" fmla="*/ 2147483647 w 103"/>
              <a:gd name="T73" fmla="*/ 2147483647 h 221"/>
              <a:gd name="T74" fmla="*/ 2147483647 w 103"/>
              <a:gd name="T75" fmla="*/ 2147483647 h 221"/>
              <a:gd name="T76" fmla="*/ 2147483647 w 103"/>
              <a:gd name="T77" fmla="*/ 2147483647 h 221"/>
              <a:gd name="T78" fmla="*/ 2147483647 w 103"/>
              <a:gd name="T79" fmla="*/ 2147483647 h 221"/>
              <a:gd name="T80" fmla="*/ 0 w 103"/>
              <a:gd name="T81" fmla="*/ 2147483647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57" name="Freeform 1082"/>
          <p:cNvSpPr>
            <a:spLocks/>
          </p:cNvSpPr>
          <p:nvPr/>
        </p:nvSpPr>
        <p:spPr bwMode="auto">
          <a:xfrm>
            <a:off x="6799263" y="5326063"/>
            <a:ext cx="44450" cy="65087"/>
          </a:xfrm>
          <a:custGeom>
            <a:avLst/>
            <a:gdLst>
              <a:gd name="T0" fmla="*/ 2147483647 w 221"/>
              <a:gd name="T1" fmla="*/ 2147483647 h 288"/>
              <a:gd name="T2" fmla="*/ 2147483647 w 221"/>
              <a:gd name="T3" fmla="*/ 2147483647 h 288"/>
              <a:gd name="T4" fmla="*/ 2147483647 w 221"/>
              <a:gd name="T5" fmla="*/ 2147483647 h 288"/>
              <a:gd name="T6" fmla="*/ 2147483647 w 221"/>
              <a:gd name="T7" fmla="*/ 2147483647 h 288"/>
              <a:gd name="T8" fmla="*/ 2147483647 w 221"/>
              <a:gd name="T9" fmla="*/ 2147483647 h 288"/>
              <a:gd name="T10" fmla="*/ 2147483647 w 221"/>
              <a:gd name="T11" fmla="*/ 2147483647 h 288"/>
              <a:gd name="T12" fmla="*/ 2147483647 w 221"/>
              <a:gd name="T13" fmla="*/ 2147483647 h 288"/>
              <a:gd name="T14" fmla="*/ 2147483647 w 221"/>
              <a:gd name="T15" fmla="*/ 2147483647 h 288"/>
              <a:gd name="T16" fmla="*/ 2147483647 w 221"/>
              <a:gd name="T17" fmla="*/ 2147483647 h 288"/>
              <a:gd name="T18" fmla="*/ 2147483647 w 221"/>
              <a:gd name="T19" fmla="*/ 2147483647 h 288"/>
              <a:gd name="T20" fmla="*/ 2147483647 w 221"/>
              <a:gd name="T21" fmla="*/ 2147483647 h 288"/>
              <a:gd name="T22" fmla="*/ 2147483647 w 221"/>
              <a:gd name="T23" fmla="*/ 2147483647 h 288"/>
              <a:gd name="T24" fmla="*/ 2147483647 w 221"/>
              <a:gd name="T25" fmla="*/ 2147483647 h 288"/>
              <a:gd name="T26" fmla="*/ 2147483647 w 221"/>
              <a:gd name="T27" fmla="*/ 2147483647 h 288"/>
              <a:gd name="T28" fmla="*/ 2147483647 w 221"/>
              <a:gd name="T29" fmla="*/ 2147483647 h 288"/>
              <a:gd name="T30" fmla="*/ 2147483647 w 221"/>
              <a:gd name="T31" fmla="*/ 2147483647 h 288"/>
              <a:gd name="T32" fmla="*/ 2147483647 w 221"/>
              <a:gd name="T33" fmla="*/ 2147483647 h 288"/>
              <a:gd name="T34" fmla="*/ 2147483647 w 221"/>
              <a:gd name="T35" fmla="*/ 2147483647 h 288"/>
              <a:gd name="T36" fmla="*/ 2147483647 w 221"/>
              <a:gd name="T37" fmla="*/ 2147483647 h 288"/>
              <a:gd name="T38" fmla="*/ 2147483647 w 221"/>
              <a:gd name="T39" fmla="*/ 2147483647 h 288"/>
              <a:gd name="T40" fmla="*/ 2147483647 w 221"/>
              <a:gd name="T41" fmla="*/ 2147483647 h 288"/>
              <a:gd name="T42" fmla="*/ 2147483647 w 221"/>
              <a:gd name="T43" fmla="*/ 2147483647 h 288"/>
              <a:gd name="T44" fmla="*/ 2147483647 w 221"/>
              <a:gd name="T45" fmla="*/ 2147483647 h 288"/>
              <a:gd name="T46" fmla="*/ 2147483647 w 221"/>
              <a:gd name="T47" fmla="*/ 2147483647 h 288"/>
              <a:gd name="T48" fmla="*/ 2147483647 w 221"/>
              <a:gd name="T49" fmla="*/ 2147483647 h 288"/>
              <a:gd name="T50" fmla="*/ 2147483647 w 221"/>
              <a:gd name="T51" fmla="*/ 2147483647 h 288"/>
              <a:gd name="T52" fmla="*/ 2147483647 w 221"/>
              <a:gd name="T53" fmla="*/ 2147483647 h 288"/>
              <a:gd name="T54" fmla="*/ 2147483647 w 221"/>
              <a:gd name="T55" fmla="*/ 2147483647 h 288"/>
              <a:gd name="T56" fmla="*/ 2147483647 w 221"/>
              <a:gd name="T57" fmla="*/ 2147483647 h 288"/>
              <a:gd name="T58" fmla="*/ 2147483647 w 221"/>
              <a:gd name="T59" fmla="*/ 2147483647 h 288"/>
              <a:gd name="T60" fmla="*/ 2147483647 w 221"/>
              <a:gd name="T61" fmla="*/ 2147483647 h 288"/>
              <a:gd name="T62" fmla="*/ 2147483647 w 221"/>
              <a:gd name="T63" fmla="*/ 2147483647 h 288"/>
              <a:gd name="T64" fmla="*/ 2147483647 w 221"/>
              <a:gd name="T65" fmla="*/ 2147483647 h 288"/>
              <a:gd name="T66" fmla="*/ 2147483647 w 221"/>
              <a:gd name="T67" fmla="*/ 2147483647 h 288"/>
              <a:gd name="T68" fmla="*/ 2147483647 w 221"/>
              <a:gd name="T69" fmla="*/ 2147483647 h 288"/>
              <a:gd name="T70" fmla="*/ 2147483647 w 221"/>
              <a:gd name="T71" fmla="*/ 2147483647 h 288"/>
              <a:gd name="T72" fmla="*/ 2147483647 w 221"/>
              <a:gd name="T73" fmla="*/ 2147483647 h 288"/>
              <a:gd name="T74" fmla="*/ 2147483647 w 221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58" name="Freeform 1083"/>
          <p:cNvSpPr>
            <a:spLocks/>
          </p:cNvSpPr>
          <p:nvPr/>
        </p:nvSpPr>
        <p:spPr bwMode="auto">
          <a:xfrm>
            <a:off x="6751638" y="5402263"/>
            <a:ext cx="14287" cy="39687"/>
          </a:xfrm>
          <a:custGeom>
            <a:avLst/>
            <a:gdLst>
              <a:gd name="T0" fmla="*/ 2147483647 w 74"/>
              <a:gd name="T1" fmla="*/ 2147483647 h 174"/>
              <a:gd name="T2" fmla="*/ 2147483647 w 74"/>
              <a:gd name="T3" fmla="*/ 2147483647 h 174"/>
              <a:gd name="T4" fmla="*/ 2147483647 w 74"/>
              <a:gd name="T5" fmla="*/ 2147483647 h 174"/>
              <a:gd name="T6" fmla="*/ 2147483647 w 74"/>
              <a:gd name="T7" fmla="*/ 2147483647 h 174"/>
              <a:gd name="T8" fmla="*/ 2147483647 w 74"/>
              <a:gd name="T9" fmla="*/ 0 h 174"/>
              <a:gd name="T10" fmla="*/ 2147483647 w 74"/>
              <a:gd name="T11" fmla="*/ 2147483647 h 174"/>
              <a:gd name="T12" fmla="*/ 2147483647 w 74"/>
              <a:gd name="T13" fmla="*/ 2147483647 h 174"/>
              <a:gd name="T14" fmla="*/ 0 w 74"/>
              <a:gd name="T15" fmla="*/ 2147483647 h 174"/>
              <a:gd name="T16" fmla="*/ 0 w 74"/>
              <a:gd name="T17" fmla="*/ 2147483647 h 174"/>
              <a:gd name="T18" fmla="*/ 2147483647 w 74"/>
              <a:gd name="T19" fmla="*/ 2147483647 h 174"/>
              <a:gd name="T20" fmla="*/ 2147483647 w 74"/>
              <a:gd name="T21" fmla="*/ 2147483647 h 174"/>
              <a:gd name="T22" fmla="*/ 2147483647 w 74"/>
              <a:gd name="T23" fmla="*/ 2147483647 h 174"/>
              <a:gd name="T24" fmla="*/ 2147483647 w 74"/>
              <a:gd name="T25" fmla="*/ 2147483647 h 174"/>
              <a:gd name="T26" fmla="*/ 2147483647 w 74"/>
              <a:gd name="T27" fmla="*/ 2147483647 h 174"/>
              <a:gd name="T28" fmla="*/ 2147483647 w 74"/>
              <a:gd name="T29" fmla="*/ 2147483647 h 174"/>
              <a:gd name="T30" fmla="*/ 2147483647 w 74"/>
              <a:gd name="T31" fmla="*/ 2147483647 h 174"/>
              <a:gd name="T32" fmla="*/ 2147483647 w 74"/>
              <a:gd name="T33" fmla="*/ 2147483647 h 174"/>
              <a:gd name="T34" fmla="*/ 2147483647 w 74"/>
              <a:gd name="T35" fmla="*/ 2147483647 h 174"/>
              <a:gd name="T36" fmla="*/ 2147483647 w 74"/>
              <a:gd name="T37" fmla="*/ 2147483647 h 174"/>
              <a:gd name="T38" fmla="*/ 2147483647 w 74"/>
              <a:gd name="T39" fmla="*/ 2147483647 h 174"/>
              <a:gd name="T40" fmla="*/ 2147483647 w 74"/>
              <a:gd name="T41" fmla="*/ 2147483647 h 174"/>
              <a:gd name="T42" fmla="*/ 2147483647 w 74"/>
              <a:gd name="T43" fmla="*/ 2147483647 h 174"/>
              <a:gd name="T44" fmla="*/ 2147483647 w 74"/>
              <a:gd name="T45" fmla="*/ 2147483647 h 174"/>
              <a:gd name="T46" fmla="*/ 2147483647 w 74"/>
              <a:gd name="T47" fmla="*/ 2147483647 h 174"/>
              <a:gd name="T48" fmla="*/ 2147483647 w 74"/>
              <a:gd name="T49" fmla="*/ 2147483647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59" name="Freeform 1084"/>
          <p:cNvSpPr>
            <a:spLocks/>
          </p:cNvSpPr>
          <p:nvPr/>
        </p:nvSpPr>
        <p:spPr bwMode="auto">
          <a:xfrm>
            <a:off x="6745288" y="5381625"/>
            <a:ext cx="7937" cy="19050"/>
          </a:xfrm>
          <a:custGeom>
            <a:avLst/>
            <a:gdLst>
              <a:gd name="T0" fmla="*/ 2147483647 w 39"/>
              <a:gd name="T1" fmla="*/ 2147483647 h 87"/>
              <a:gd name="T2" fmla="*/ 2147483647 w 39"/>
              <a:gd name="T3" fmla="*/ 2147483647 h 87"/>
              <a:gd name="T4" fmla="*/ 2147483647 w 39"/>
              <a:gd name="T5" fmla="*/ 2147483647 h 87"/>
              <a:gd name="T6" fmla="*/ 2147483647 w 39"/>
              <a:gd name="T7" fmla="*/ 0 h 87"/>
              <a:gd name="T8" fmla="*/ 2147483647 w 39"/>
              <a:gd name="T9" fmla="*/ 0 h 87"/>
              <a:gd name="T10" fmla="*/ 2147483647 w 39"/>
              <a:gd name="T11" fmla="*/ 2147483647 h 87"/>
              <a:gd name="T12" fmla="*/ 2147483647 w 39"/>
              <a:gd name="T13" fmla="*/ 2147483647 h 87"/>
              <a:gd name="T14" fmla="*/ 0 w 39"/>
              <a:gd name="T15" fmla="*/ 2147483647 h 87"/>
              <a:gd name="T16" fmla="*/ 0 w 39"/>
              <a:gd name="T17" fmla="*/ 2147483647 h 87"/>
              <a:gd name="T18" fmla="*/ 0 w 39"/>
              <a:gd name="T19" fmla="*/ 2147483647 h 87"/>
              <a:gd name="T20" fmla="*/ 2147483647 w 39"/>
              <a:gd name="T21" fmla="*/ 2147483647 h 87"/>
              <a:gd name="T22" fmla="*/ 2147483647 w 39"/>
              <a:gd name="T23" fmla="*/ 2147483647 h 87"/>
              <a:gd name="T24" fmla="*/ 2147483647 w 39"/>
              <a:gd name="T25" fmla="*/ 2147483647 h 87"/>
              <a:gd name="T26" fmla="*/ 2147483647 w 39"/>
              <a:gd name="T27" fmla="*/ 2147483647 h 87"/>
              <a:gd name="T28" fmla="*/ 2147483647 w 39"/>
              <a:gd name="T29" fmla="*/ 2147483647 h 87"/>
              <a:gd name="T30" fmla="*/ 2147483647 w 39"/>
              <a:gd name="T31" fmla="*/ 2147483647 h 87"/>
              <a:gd name="T32" fmla="*/ 2147483647 w 39"/>
              <a:gd name="T33" fmla="*/ 2147483647 h 87"/>
              <a:gd name="T34" fmla="*/ 2147483647 w 39"/>
              <a:gd name="T35" fmla="*/ 2147483647 h 87"/>
              <a:gd name="T36" fmla="*/ 2147483647 w 39"/>
              <a:gd name="T37" fmla="*/ 2147483647 h 87"/>
              <a:gd name="T38" fmla="*/ 2147483647 w 39"/>
              <a:gd name="T39" fmla="*/ 2147483647 h 87"/>
              <a:gd name="T40" fmla="*/ 2147483647 w 39"/>
              <a:gd name="T41" fmla="*/ 2147483647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60" name="Freeform 1085"/>
          <p:cNvSpPr>
            <a:spLocks/>
          </p:cNvSpPr>
          <p:nvPr/>
        </p:nvSpPr>
        <p:spPr bwMode="auto">
          <a:xfrm>
            <a:off x="6738938" y="5367338"/>
            <a:ext cx="6350" cy="11112"/>
          </a:xfrm>
          <a:custGeom>
            <a:avLst/>
            <a:gdLst>
              <a:gd name="T0" fmla="*/ 2147483647 w 34"/>
              <a:gd name="T1" fmla="*/ 2147483647 h 51"/>
              <a:gd name="T2" fmla="*/ 2147483647 w 34"/>
              <a:gd name="T3" fmla="*/ 2147483647 h 51"/>
              <a:gd name="T4" fmla="*/ 2147483647 w 34"/>
              <a:gd name="T5" fmla="*/ 2147483647 h 51"/>
              <a:gd name="T6" fmla="*/ 2147483647 w 34"/>
              <a:gd name="T7" fmla="*/ 2147483647 h 51"/>
              <a:gd name="T8" fmla="*/ 2147483647 w 34"/>
              <a:gd name="T9" fmla="*/ 2147483647 h 51"/>
              <a:gd name="T10" fmla="*/ 2147483647 w 34"/>
              <a:gd name="T11" fmla="*/ 2147483647 h 51"/>
              <a:gd name="T12" fmla="*/ 2147483647 w 34"/>
              <a:gd name="T13" fmla="*/ 2147483647 h 51"/>
              <a:gd name="T14" fmla="*/ 2147483647 w 34"/>
              <a:gd name="T15" fmla="*/ 0 h 51"/>
              <a:gd name="T16" fmla="*/ 2147483647 w 34"/>
              <a:gd name="T17" fmla="*/ 0 h 51"/>
              <a:gd name="T18" fmla="*/ 2147483647 w 34"/>
              <a:gd name="T19" fmla="*/ 2147483647 h 51"/>
              <a:gd name="T20" fmla="*/ 2147483647 w 34"/>
              <a:gd name="T21" fmla="*/ 2147483647 h 51"/>
              <a:gd name="T22" fmla="*/ 0 w 34"/>
              <a:gd name="T23" fmla="*/ 2147483647 h 51"/>
              <a:gd name="T24" fmla="*/ 0 w 34"/>
              <a:gd name="T25" fmla="*/ 2147483647 h 51"/>
              <a:gd name="T26" fmla="*/ 2147483647 w 34"/>
              <a:gd name="T27" fmla="*/ 2147483647 h 51"/>
              <a:gd name="T28" fmla="*/ 2147483647 w 34"/>
              <a:gd name="T29" fmla="*/ 2147483647 h 51"/>
              <a:gd name="T30" fmla="*/ 2147483647 w 34"/>
              <a:gd name="T31" fmla="*/ 2147483647 h 51"/>
              <a:gd name="T32" fmla="*/ 2147483647 w 34"/>
              <a:gd name="T33" fmla="*/ 2147483647 h 51"/>
              <a:gd name="T34" fmla="*/ 2147483647 w 34"/>
              <a:gd name="T35" fmla="*/ 2147483647 h 51"/>
              <a:gd name="T36" fmla="*/ 2147483647 w 34"/>
              <a:gd name="T37" fmla="*/ 2147483647 h 51"/>
              <a:gd name="T38" fmla="*/ 2147483647 w 34"/>
              <a:gd name="T39" fmla="*/ 2147483647 h 51"/>
              <a:gd name="T40" fmla="*/ 2147483647 w 34"/>
              <a:gd name="T41" fmla="*/ 2147483647 h 51"/>
              <a:gd name="T42" fmla="*/ 2147483647 w 34"/>
              <a:gd name="T43" fmla="*/ 2147483647 h 51"/>
              <a:gd name="T44" fmla="*/ 2147483647 w 34"/>
              <a:gd name="T45" fmla="*/ 2147483647 h 51"/>
              <a:gd name="T46" fmla="*/ 2147483647 w 34"/>
              <a:gd name="T47" fmla="*/ 2147483647 h 51"/>
              <a:gd name="T48" fmla="*/ 2147483647 w 34"/>
              <a:gd name="T49" fmla="*/ 2147483647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61" name="Freeform 1086"/>
          <p:cNvSpPr>
            <a:spLocks/>
          </p:cNvSpPr>
          <p:nvPr/>
        </p:nvSpPr>
        <p:spPr bwMode="auto">
          <a:xfrm>
            <a:off x="6732588" y="5357813"/>
            <a:ext cx="9525" cy="6350"/>
          </a:xfrm>
          <a:custGeom>
            <a:avLst/>
            <a:gdLst>
              <a:gd name="T0" fmla="*/ 2147483647 w 46"/>
              <a:gd name="T1" fmla="*/ 2147483647 h 33"/>
              <a:gd name="T2" fmla="*/ 2147483647 w 46"/>
              <a:gd name="T3" fmla="*/ 2147483647 h 33"/>
              <a:gd name="T4" fmla="*/ 2147483647 w 46"/>
              <a:gd name="T5" fmla="*/ 2147483647 h 33"/>
              <a:gd name="T6" fmla="*/ 2147483647 w 46"/>
              <a:gd name="T7" fmla="*/ 2147483647 h 33"/>
              <a:gd name="T8" fmla="*/ 2147483647 w 46"/>
              <a:gd name="T9" fmla="*/ 2147483647 h 33"/>
              <a:gd name="T10" fmla="*/ 2147483647 w 46"/>
              <a:gd name="T11" fmla="*/ 2147483647 h 33"/>
              <a:gd name="T12" fmla="*/ 2147483647 w 46"/>
              <a:gd name="T13" fmla="*/ 2147483647 h 33"/>
              <a:gd name="T14" fmla="*/ 2147483647 w 46"/>
              <a:gd name="T15" fmla="*/ 0 h 33"/>
              <a:gd name="T16" fmla="*/ 2147483647 w 46"/>
              <a:gd name="T17" fmla="*/ 0 h 33"/>
              <a:gd name="T18" fmla="*/ 2147483647 w 46"/>
              <a:gd name="T19" fmla="*/ 0 h 33"/>
              <a:gd name="T20" fmla="*/ 2147483647 w 46"/>
              <a:gd name="T21" fmla="*/ 2147483647 h 33"/>
              <a:gd name="T22" fmla="*/ 2147483647 w 46"/>
              <a:gd name="T23" fmla="*/ 2147483647 h 33"/>
              <a:gd name="T24" fmla="*/ 2147483647 w 46"/>
              <a:gd name="T25" fmla="*/ 2147483647 h 33"/>
              <a:gd name="T26" fmla="*/ 2147483647 w 46"/>
              <a:gd name="T27" fmla="*/ 2147483647 h 33"/>
              <a:gd name="T28" fmla="*/ 2147483647 w 46"/>
              <a:gd name="T29" fmla="*/ 2147483647 h 33"/>
              <a:gd name="T30" fmla="*/ 0 w 46"/>
              <a:gd name="T31" fmla="*/ 2147483647 h 33"/>
              <a:gd name="T32" fmla="*/ 0 w 46"/>
              <a:gd name="T33" fmla="*/ 2147483647 h 33"/>
              <a:gd name="T34" fmla="*/ 2147483647 w 46"/>
              <a:gd name="T35" fmla="*/ 2147483647 h 33"/>
              <a:gd name="T36" fmla="*/ 2147483647 w 46"/>
              <a:gd name="T37" fmla="*/ 2147483647 h 33"/>
              <a:gd name="T38" fmla="*/ 2147483647 w 46"/>
              <a:gd name="T39" fmla="*/ 2147483647 h 33"/>
              <a:gd name="T40" fmla="*/ 2147483647 w 46"/>
              <a:gd name="T41" fmla="*/ 2147483647 h 33"/>
              <a:gd name="T42" fmla="*/ 2147483647 w 46"/>
              <a:gd name="T43" fmla="*/ 2147483647 h 33"/>
              <a:gd name="T44" fmla="*/ 2147483647 w 46"/>
              <a:gd name="T45" fmla="*/ 2147483647 h 33"/>
              <a:gd name="T46" fmla="*/ 2147483647 w 46"/>
              <a:gd name="T47" fmla="*/ 2147483647 h 33"/>
              <a:gd name="T48" fmla="*/ 2147483647 w 46"/>
              <a:gd name="T49" fmla="*/ 2147483647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62" name="Freeform 1087"/>
          <p:cNvSpPr>
            <a:spLocks/>
          </p:cNvSpPr>
          <p:nvPr/>
        </p:nvSpPr>
        <p:spPr bwMode="auto">
          <a:xfrm>
            <a:off x="6689725" y="5345113"/>
            <a:ext cx="36513" cy="49212"/>
          </a:xfrm>
          <a:custGeom>
            <a:avLst/>
            <a:gdLst>
              <a:gd name="T0" fmla="*/ 2147483647 w 177"/>
              <a:gd name="T1" fmla="*/ 2147483647 h 219"/>
              <a:gd name="T2" fmla="*/ 2147483647 w 177"/>
              <a:gd name="T3" fmla="*/ 2147483647 h 219"/>
              <a:gd name="T4" fmla="*/ 2147483647 w 177"/>
              <a:gd name="T5" fmla="*/ 2147483647 h 219"/>
              <a:gd name="T6" fmla="*/ 2147483647 w 177"/>
              <a:gd name="T7" fmla="*/ 2147483647 h 219"/>
              <a:gd name="T8" fmla="*/ 2147483647 w 177"/>
              <a:gd name="T9" fmla="*/ 2147483647 h 219"/>
              <a:gd name="T10" fmla="*/ 2147483647 w 177"/>
              <a:gd name="T11" fmla="*/ 2147483647 h 219"/>
              <a:gd name="T12" fmla="*/ 2147483647 w 177"/>
              <a:gd name="T13" fmla="*/ 2147483647 h 219"/>
              <a:gd name="T14" fmla="*/ 2147483647 w 177"/>
              <a:gd name="T15" fmla="*/ 2147483647 h 219"/>
              <a:gd name="T16" fmla="*/ 0 w 177"/>
              <a:gd name="T17" fmla="*/ 2147483647 h 219"/>
              <a:gd name="T18" fmla="*/ 2147483647 w 177"/>
              <a:gd name="T19" fmla="*/ 2147483647 h 219"/>
              <a:gd name="T20" fmla="*/ 2147483647 w 177"/>
              <a:gd name="T21" fmla="*/ 2147483647 h 219"/>
              <a:gd name="T22" fmla="*/ 2147483647 w 177"/>
              <a:gd name="T23" fmla="*/ 2147483647 h 219"/>
              <a:gd name="T24" fmla="*/ 2147483647 w 177"/>
              <a:gd name="T25" fmla="*/ 2147483647 h 219"/>
              <a:gd name="T26" fmla="*/ 2147483647 w 177"/>
              <a:gd name="T27" fmla="*/ 2147483647 h 219"/>
              <a:gd name="T28" fmla="*/ 2147483647 w 177"/>
              <a:gd name="T29" fmla="*/ 2147483647 h 219"/>
              <a:gd name="T30" fmla="*/ 2147483647 w 177"/>
              <a:gd name="T31" fmla="*/ 2147483647 h 219"/>
              <a:gd name="T32" fmla="*/ 2147483647 w 177"/>
              <a:gd name="T33" fmla="*/ 2147483647 h 219"/>
              <a:gd name="T34" fmla="*/ 2147483647 w 177"/>
              <a:gd name="T35" fmla="*/ 2147483647 h 219"/>
              <a:gd name="T36" fmla="*/ 2147483647 w 177"/>
              <a:gd name="T37" fmla="*/ 2147483647 h 219"/>
              <a:gd name="T38" fmla="*/ 2147483647 w 177"/>
              <a:gd name="T39" fmla="*/ 2147483647 h 219"/>
              <a:gd name="T40" fmla="*/ 2147483647 w 177"/>
              <a:gd name="T41" fmla="*/ 2147483647 h 219"/>
              <a:gd name="T42" fmla="*/ 2147483647 w 177"/>
              <a:gd name="T43" fmla="*/ 2147483647 h 219"/>
              <a:gd name="T44" fmla="*/ 2147483647 w 177"/>
              <a:gd name="T45" fmla="*/ 2147483647 h 219"/>
              <a:gd name="T46" fmla="*/ 2147483647 w 177"/>
              <a:gd name="T47" fmla="*/ 2147483647 h 219"/>
              <a:gd name="T48" fmla="*/ 2147483647 w 177"/>
              <a:gd name="T49" fmla="*/ 2147483647 h 219"/>
              <a:gd name="T50" fmla="*/ 2147483647 w 177"/>
              <a:gd name="T51" fmla="*/ 2147483647 h 219"/>
              <a:gd name="T52" fmla="*/ 2147483647 w 177"/>
              <a:gd name="T53" fmla="*/ 2147483647 h 219"/>
              <a:gd name="T54" fmla="*/ 2147483647 w 177"/>
              <a:gd name="T55" fmla="*/ 2147483647 h 219"/>
              <a:gd name="T56" fmla="*/ 2147483647 w 177"/>
              <a:gd name="T57" fmla="*/ 2147483647 h 219"/>
              <a:gd name="T58" fmla="*/ 2147483647 w 177"/>
              <a:gd name="T59" fmla="*/ 2147483647 h 219"/>
              <a:gd name="T60" fmla="*/ 2147483647 w 177"/>
              <a:gd name="T61" fmla="*/ 2147483647 h 219"/>
              <a:gd name="T62" fmla="*/ 2147483647 w 177"/>
              <a:gd name="T63" fmla="*/ 2147483647 h 219"/>
              <a:gd name="T64" fmla="*/ 2147483647 w 177"/>
              <a:gd name="T65" fmla="*/ 2147483647 h 219"/>
              <a:gd name="T66" fmla="*/ 2147483647 w 177"/>
              <a:gd name="T67" fmla="*/ 2147483647 h 219"/>
              <a:gd name="T68" fmla="*/ 2147483647 w 177"/>
              <a:gd name="T69" fmla="*/ 2147483647 h 219"/>
              <a:gd name="T70" fmla="*/ 2147483647 w 177"/>
              <a:gd name="T71" fmla="*/ 2147483647 h 219"/>
              <a:gd name="T72" fmla="*/ 2147483647 w 177"/>
              <a:gd name="T73" fmla="*/ 2147483647 h 219"/>
              <a:gd name="T74" fmla="*/ 2147483647 w 177"/>
              <a:gd name="T75" fmla="*/ 2147483647 h 219"/>
              <a:gd name="T76" fmla="*/ 2147483647 w 177"/>
              <a:gd name="T77" fmla="*/ 2147483647 h 219"/>
              <a:gd name="T78" fmla="*/ 2147483647 w 177"/>
              <a:gd name="T79" fmla="*/ 2147483647 h 219"/>
              <a:gd name="T80" fmla="*/ 2147483647 w 177"/>
              <a:gd name="T81" fmla="*/ 2147483647 h 219"/>
              <a:gd name="T82" fmla="*/ 2147483647 w 177"/>
              <a:gd name="T83" fmla="*/ 2147483647 h 219"/>
              <a:gd name="T84" fmla="*/ 2147483647 w 177"/>
              <a:gd name="T85" fmla="*/ 2147483647 h 219"/>
              <a:gd name="T86" fmla="*/ 2147483647 w 177"/>
              <a:gd name="T87" fmla="*/ 2147483647 h 219"/>
              <a:gd name="T88" fmla="*/ 2147483647 w 177"/>
              <a:gd name="T89" fmla="*/ 2147483647 h 219"/>
              <a:gd name="T90" fmla="*/ 2147483647 w 177"/>
              <a:gd name="T91" fmla="*/ 2147483647 h 219"/>
              <a:gd name="T92" fmla="*/ 2147483647 w 177"/>
              <a:gd name="T93" fmla="*/ 2147483647 h 219"/>
              <a:gd name="T94" fmla="*/ 2147483647 w 177"/>
              <a:gd name="T95" fmla="*/ 2147483647 h 219"/>
              <a:gd name="T96" fmla="*/ 2147483647 w 177"/>
              <a:gd name="T97" fmla="*/ 2147483647 h 219"/>
              <a:gd name="T98" fmla="*/ 2147483647 w 177"/>
              <a:gd name="T99" fmla="*/ 2147483647 h 219"/>
              <a:gd name="T100" fmla="*/ 2147483647 w 177"/>
              <a:gd name="T101" fmla="*/ 2147483647 h 219"/>
              <a:gd name="T102" fmla="*/ 2147483647 w 177"/>
              <a:gd name="T103" fmla="*/ 2147483647 h 219"/>
              <a:gd name="T104" fmla="*/ 2147483647 w 177"/>
              <a:gd name="T105" fmla="*/ 2147483647 h 219"/>
              <a:gd name="T106" fmla="*/ 2147483647 w 177"/>
              <a:gd name="T107" fmla="*/ 2147483647 h 219"/>
              <a:gd name="T108" fmla="*/ 2147483647 w 177"/>
              <a:gd name="T109" fmla="*/ 0 h 219"/>
              <a:gd name="T110" fmla="*/ 2147483647 w 177"/>
              <a:gd name="T111" fmla="*/ 2147483647 h 219"/>
              <a:gd name="T112" fmla="*/ 2147483647 w 177"/>
              <a:gd name="T113" fmla="*/ 2147483647 h 219"/>
              <a:gd name="T114" fmla="*/ 2147483647 w 177"/>
              <a:gd name="T115" fmla="*/ 2147483647 h 219"/>
              <a:gd name="T116" fmla="*/ 2147483647 w 177"/>
              <a:gd name="T117" fmla="*/ 2147483647 h 219"/>
              <a:gd name="T118" fmla="*/ 2147483647 w 177"/>
              <a:gd name="T119" fmla="*/ 2147483647 h 219"/>
              <a:gd name="T120" fmla="*/ 2147483647 w 177"/>
              <a:gd name="T121" fmla="*/ 2147483647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63" name="Freeform 1088"/>
          <p:cNvSpPr>
            <a:spLocks/>
          </p:cNvSpPr>
          <p:nvPr/>
        </p:nvSpPr>
        <p:spPr bwMode="auto">
          <a:xfrm>
            <a:off x="6750050" y="5343525"/>
            <a:ext cx="23813" cy="39688"/>
          </a:xfrm>
          <a:custGeom>
            <a:avLst/>
            <a:gdLst>
              <a:gd name="T0" fmla="*/ 2147483647 w 115"/>
              <a:gd name="T1" fmla="*/ 2147483647 h 170"/>
              <a:gd name="T2" fmla="*/ 2147483647 w 115"/>
              <a:gd name="T3" fmla="*/ 2147483647 h 170"/>
              <a:gd name="T4" fmla="*/ 2147483647 w 115"/>
              <a:gd name="T5" fmla="*/ 2147483647 h 170"/>
              <a:gd name="T6" fmla="*/ 2147483647 w 115"/>
              <a:gd name="T7" fmla="*/ 2147483647 h 170"/>
              <a:gd name="T8" fmla="*/ 2147483647 w 115"/>
              <a:gd name="T9" fmla="*/ 2147483647 h 170"/>
              <a:gd name="T10" fmla="*/ 2147483647 w 115"/>
              <a:gd name="T11" fmla="*/ 2147483647 h 170"/>
              <a:gd name="T12" fmla="*/ 2147483647 w 115"/>
              <a:gd name="T13" fmla="*/ 2147483647 h 170"/>
              <a:gd name="T14" fmla="*/ 2147483647 w 115"/>
              <a:gd name="T15" fmla="*/ 2147483647 h 170"/>
              <a:gd name="T16" fmla="*/ 2147483647 w 115"/>
              <a:gd name="T17" fmla="*/ 2147483647 h 170"/>
              <a:gd name="T18" fmla="*/ 2147483647 w 115"/>
              <a:gd name="T19" fmla="*/ 2147483647 h 170"/>
              <a:gd name="T20" fmla="*/ 2147483647 w 115"/>
              <a:gd name="T21" fmla="*/ 2147483647 h 170"/>
              <a:gd name="T22" fmla="*/ 2147483647 w 115"/>
              <a:gd name="T23" fmla="*/ 2147483647 h 170"/>
              <a:gd name="T24" fmla="*/ 2147483647 w 115"/>
              <a:gd name="T25" fmla="*/ 2147483647 h 170"/>
              <a:gd name="T26" fmla="*/ 2147483647 w 115"/>
              <a:gd name="T27" fmla="*/ 2147483647 h 170"/>
              <a:gd name="T28" fmla="*/ 2147483647 w 115"/>
              <a:gd name="T29" fmla="*/ 2147483647 h 170"/>
              <a:gd name="T30" fmla="*/ 2147483647 w 115"/>
              <a:gd name="T31" fmla="*/ 2147483647 h 170"/>
              <a:gd name="T32" fmla="*/ 2147483647 w 115"/>
              <a:gd name="T33" fmla="*/ 2147483647 h 170"/>
              <a:gd name="T34" fmla="*/ 2147483647 w 115"/>
              <a:gd name="T35" fmla="*/ 2147483647 h 170"/>
              <a:gd name="T36" fmla="*/ 2147483647 w 115"/>
              <a:gd name="T37" fmla="*/ 2147483647 h 170"/>
              <a:gd name="T38" fmla="*/ 2147483647 w 115"/>
              <a:gd name="T39" fmla="*/ 2147483647 h 170"/>
              <a:gd name="T40" fmla="*/ 2147483647 w 115"/>
              <a:gd name="T41" fmla="*/ 2147483647 h 170"/>
              <a:gd name="T42" fmla="*/ 2147483647 w 115"/>
              <a:gd name="T43" fmla="*/ 2147483647 h 170"/>
              <a:gd name="T44" fmla="*/ 2147483647 w 115"/>
              <a:gd name="T45" fmla="*/ 2147483647 h 170"/>
              <a:gd name="T46" fmla="*/ 2147483647 w 115"/>
              <a:gd name="T47" fmla="*/ 2147483647 h 170"/>
              <a:gd name="T48" fmla="*/ 2147483647 w 115"/>
              <a:gd name="T49" fmla="*/ 2147483647 h 170"/>
              <a:gd name="T50" fmla="*/ 2147483647 w 115"/>
              <a:gd name="T51" fmla="*/ 2147483647 h 170"/>
              <a:gd name="T52" fmla="*/ 2147483647 w 115"/>
              <a:gd name="T53" fmla="*/ 2147483647 h 170"/>
              <a:gd name="T54" fmla="*/ 2147483647 w 115"/>
              <a:gd name="T55" fmla="*/ 2147483647 h 170"/>
              <a:gd name="T56" fmla="*/ 2147483647 w 115"/>
              <a:gd name="T57" fmla="*/ 2147483647 h 170"/>
              <a:gd name="T58" fmla="*/ 2147483647 w 115"/>
              <a:gd name="T59" fmla="*/ 2147483647 h 170"/>
              <a:gd name="T60" fmla="*/ 2147483647 w 115"/>
              <a:gd name="T61" fmla="*/ 0 h 170"/>
              <a:gd name="T62" fmla="*/ 2147483647 w 115"/>
              <a:gd name="T63" fmla="*/ 2147483647 h 170"/>
              <a:gd name="T64" fmla="*/ 0 w 115"/>
              <a:gd name="T65" fmla="*/ 2147483647 h 170"/>
              <a:gd name="T66" fmla="*/ 2147483647 w 115"/>
              <a:gd name="T67" fmla="*/ 2147483647 h 170"/>
              <a:gd name="T68" fmla="*/ 2147483647 w 115"/>
              <a:gd name="T69" fmla="*/ 2147483647 h 170"/>
              <a:gd name="T70" fmla="*/ 2147483647 w 115"/>
              <a:gd name="T71" fmla="*/ 2147483647 h 170"/>
              <a:gd name="T72" fmla="*/ 2147483647 w 115"/>
              <a:gd name="T73" fmla="*/ 2147483647 h 170"/>
              <a:gd name="T74" fmla="*/ 2147483647 w 115"/>
              <a:gd name="T75" fmla="*/ 2147483647 h 170"/>
              <a:gd name="T76" fmla="*/ 2147483647 w 115"/>
              <a:gd name="T77" fmla="*/ 2147483647 h 170"/>
              <a:gd name="T78" fmla="*/ 2147483647 w 115"/>
              <a:gd name="T79" fmla="*/ 2147483647 h 170"/>
              <a:gd name="T80" fmla="*/ 2147483647 w 115"/>
              <a:gd name="T81" fmla="*/ 2147483647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64" name="Freeform 1089"/>
          <p:cNvSpPr>
            <a:spLocks/>
          </p:cNvSpPr>
          <p:nvPr/>
        </p:nvSpPr>
        <p:spPr bwMode="auto">
          <a:xfrm>
            <a:off x="6667500" y="5335588"/>
            <a:ext cx="57150" cy="79375"/>
          </a:xfrm>
          <a:custGeom>
            <a:avLst/>
            <a:gdLst>
              <a:gd name="T0" fmla="*/ 2147483647 w 289"/>
              <a:gd name="T1" fmla="*/ 2147483647 h 352"/>
              <a:gd name="T2" fmla="*/ 2147483647 w 289"/>
              <a:gd name="T3" fmla="*/ 2147483647 h 352"/>
              <a:gd name="T4" fmla="*/ 2147483647 w 289"/>
              <a:gd name="T5" fmla="*/ 2147483647 h 352"/>
              <a:gd name="T6" fmla="*/ 0 w 289"/>
              <a:gd name="T7" fmla="*/ 2147483647 h 352"/>
              <a:gd name="T8" fmla="*/ 2147483647 w 289"/>
              <a:gd name="T9" fmla="*/ 2147483647 h 352"/>
              <a:gd name="T10" fmla="*/ 2147483647 w 289"/>
              <a:gd name="T11" fmla="*/ 2147483647 h 352"/>
              <a:gd name="T12" fmla="*/ 2147483647 w 289"/>
              <a:gd name="T13" fmla="*/ 2147483647 h 352"/>
              <a:gd name="T14" fmla="*/ 2147483647 w 289"/>
              <a:gd name="T15" fmla="*/ 2147483647 h 352"/>
              <a:gd name="T16" fmla="*/ 2147483647 w 289"/>
              <a:gd name="T17" fmla="*/ 2147483647 h 352"/>
              <a:gd name="T18" fmla="*/ 2147483647 w 289"/>
              <a:gd name="T19" fmla="*/ 2147483647 h 352"/>
              <a:gd name="T20" fmla="*/ 2147483647 w 289"/>
              <a:gd name="T21" fmla="*/ 2147483647 h 352"/>
              <a:gd name="T22" fmla="*/ 2147483647 w 289"/>
              <a:gd name="T23" fmla="*/ 2147483647 h 352"/>
              <a:gd name="T24" fmla="*/ 2147483647 w 289"/>
              <a:gd name="T25" fmla="*/ 2147483647 h 352"/>
              <a:gd name="T26" fmla="*/ 2147483647 w 289"/>
              <a:gd name="T27" fmla="*/ 2147483647 h 352"/>
              <a:gd name="T28" fmla="*/ 2147483647 w 289"/>
              <a:gd name="T29" fmla="*/ 2147483647 h 352"/>
              <a:gd name="T30" fmla="*/ 2147483647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147483647 w 289"/>
              <a:gd name="T41" fmla="*/ 2147483647 h 352"/>
              <a:gd name="T42" fmla="*/ 2147483647 w 289"/>
              <a:gd name="T43" fmla="*/ 2147483647 h 352"/>
              <a:gd name="T44" fmla="*/ 2147483647 w 289"/>
              <a:gd name="T45" fmla="*/ 2147483647 h 352"/>
              <a:gd name="T46" fmla="*/ 2147483647 w 289"/>
              <a:gd name="T47" fmla="*/ 2147483647 h 352"/>
              <a:gd name="T48" fmla="*/ 2147483647 w 289"/>
              <a:gd name="T49" fmla="*/ 2147483647 h 352"/>
              <a:gd name="T50" fmla="*/ 2147483647 w 289"/>
              <a:gd name="T51" fmla="*/ 2147483647 h 352"/>
              <a:gd name="T52" fmla="*/ 2147483647 w 289"/>
              <a:gd name="T53" fmla="*/ 2147483647 h 352"/>
              <a:gd name="T54" fmla="*/ 2147483647 w 289"/>
              <a:gd name="T55" fmla="*/ 2147483647 h 352"/>
              <a:gd name="T56" fmla="*/ 2147483647 w 289"/>
              <a:gd name="T57" fmla="*/ 2147483647 h 352"/>
              <a:gd name="T58" fmla="*/ 2147483647 w 289"/>
              <a:gd name="T59" fmla="*/ 2147483647 h 352"/>
              <a:gd name="T60" fmla="*/ 2147483647 w 289"/>
              <a:gd name="T61" fmla="*/ 2147483647 h 352"/>
              <a:gd name="T62" fmla="*/ 2147483647 w 289"/>
              <a:gd name="T63" fmla="*/ 2147483647 h 352"/>
              <a:gd name="T64" fmla="*/ 2147483647 w 289"/>
              <a:gd name="T65" fmla="*/ 2147483647 h 352"/>
              <a:gd name="T66" fmla="*/ 2147483647 w 289"/>
              <a:gd name="T67" fmla="*/ 2147483647 h 352"/>
              <a:gd name="T68" fmla="*/ 2147483647 w 289"/>
              <a:gd name="T69" fmla="*/ 2147483647 h 352"/>
              <a:gd name="T70" fmla="*/ 2147483647 w 289"/>
              <a:gd name="T71" fmla="*/ 2147483647 h 352"/>
              <a:gd name="T72" fmla="*/ 2147483647 w 289"/>
              <a:gd name="T73" fmla="*/ 2147483647 h 352"/>
              <a:gd name="T74" fmla="*/ 2147483647 w 289"/>
              <a:gd name="T75" fmla="*/ 2147483647 h 352"/>
              <a:gd name="T76" fmla="*/ 2147483647 w 289"/>
              <a:gd name="T77" fmla="*/ 2147483647 h 352"/>
              <a:gd name="T78" fmla="*/ 2147483647 w 289"/>
              <a:gd name="T79" fmla="*/ 2147483647 h 352"/>
              <a:gd name="T80" fmla="*/ 2147483647 w 289"/>
              <a:gd name="T81" fmla="*/ 0 h 352"/>
              <a:gd name="T82" fmla="*/ 2147483647 w 289"/>
              <a:gd name="T83" fmla="*/ 2147483647 h 352"/>
              <a:gd name="T84" fmla="*/ 2147483647 w 289"/>
              <a:gd name="T85" fmla="*/ 2147483647 h 352"/>
              <a:gd name="T86" fmla="*/ 2147483647 w 289"/>
              <a:gd name="T87" fmla="*/ 2147483647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65" name="Freeform 1090"/>
          <p:cNvSpPr>
            <a:spLocks/>
          </p:cNvSpPr>
          <p:nvPr/>
        </p:nvSpPr>
        <p:spPr bwMode="auto">
          <a:xfrm>
            <a:off x="6748463" y="5332413"/>
            <a:ext cx="50800" cy="53975"/>
          </a:xfrm>
          <a:custGeom>
            <a:avLst/>
            <a:gdLst>
              <a:gd name="T0" fmla="*/ 2147483647 w 252"/>
              <a:gd name="T1" fmla="*/ 2147483647 h 235"/>
              <a:gd name="T2" fmla="*/ 2147483647 w 252"/>
              <a:gd name="T3" fmla="*/ 2147483647 h 235"/>
              <a:gd name="T4" fmla="*/ 2147483647 w 252"/>
              <a:gd name="T5" fmla="*/ 2147483647 h 235"/>
              <a:gd name="T6" fmla="*/ 2147483647 w 252"/>
              <a:gd name="T7" fmla="*/ 2147483647 h 235"/>
              <a:gd name="T8" fmla="*/ 2147483647 w 252"/>
              <a:gd name="T9" fmla="*/ 2147483647 h 235"/>
              <a:gd name="T10" fmla="*/ 2147483647 w 252"/>
              <a:gd name="T11" fmla="*/ 2147483647 h 235"/>
              <a:gd name="T12" fmla="*/ 2147483647 w 252"/>
              <a:gd name="T13" fmla="*/ 2147483647 h 235"/>
              <a:gd name="T14" fmla="*/ 2147483647 w 252"/>
              <a:gd name="T15" fmla="*/ 2147483647 h 235"/>
              <a:gd name="T16" fmla="*/ 2147483647 w 252"/>
              <a:gd name="T17" fmla="*/ 2147483647 h 235"/>
              <a:gd name="T18" fmla="*/ 2147483647 w 252"/>
              <a:gd name="T19" fmla="*/ 2147483647 h 235"/>
              <a:gd name="T20" fmla="*/ 2147483647 w 252"/>
              <a:gd name="T21" fmla="*/ 2147483647 h 235"/>
              <a:gd name="T22" fmla="*/ 2147483647 w 252"/>
              <a:gd name="T23" fmla="*/ 2147483647 h 235"/>
              <a:gd name="T24" fmla="*/ 2147483647 w 252"/>
              <a:gd name="T25" fmla="*/ 2147483647 h 235"/>
              <a:gd name="T26" fmla="*/ 2147483647 w 252"/>
              <a:gd name="T27" fmla="*/ 2147483647 h 235"/>
              <a:gd name="T28" fmla="*/ 2147483647 w 252"/>
              <a:gd name="T29" fmla="*/ 2147483647 h 235"/>
              <a:gd name="T30" fmla="*/ 2147483647 w 252"/>
              <a:gd name="T31" fmla="*/ 2147483647 h 235"/>
              <a:gd name="T32" fmla="*/ 2147483647 w 252"/>
              <a:gd name="T33" fmla="*/ 2147483647 h 235"/>
              <a:gd name="T34" fmla="*/ 2147483647 w 252"/>
              <a:gd name="T35" fmla="*/ 2147483647 h 235"/>
              <a:gd name="T36" fmla="*/ 2147483647 w 252"/>
              <a:gd name="T37" fmla="*/ 2147483647 h 235"/>
              <a:gd name="T38" fmla="*/ 2147483647 w 252"/>
              <a:gd name="T39" fmla="*/ 2147483647 h 235"/>
              <a:gd name="T40" fmla="*/ 2147483647 w 252"/>
              <a:gd name="T41" fmla="*/ 2147483647 h 235"/>
              <a:gd name="T42" fmla="*/ 2147483647 w 252"/>
              <a:gd name="T43" fmla="*/ 2147483647 h 235"/>
              <a:gd name="T44" fmla="*/ 2147483647 w 252"/>
              <a:gd name="T45" fmla="*/ 2147483647 h 235"/>
              <a:gd name="T46" fmla="*/ 2147483647 w 252"/>
              <a:gd name="T47" fmla="*/ 2147483647 h 235"/>
              <a:gd name="T48" fmla="*/ 2147483647 w 252"/>
              <a:gd name="T49" fmla="*/ 2147483647 h 235"/>
              <a:gd name="T50" fmla="*/ 2147483647 w 252"/>
              <a:gd name="T51" fmla="*/ 2147483647 h 235"/>
              <a:gd name="T52" fmla="*/ 2147483647 w 252"/>
              <a:gd name="T53" fmla="*/ 2147483647 h 235"/>
              <a:gd name="T54" fmla="*/ 2147483647 w 252"/>
              <a:gd name="T55" fmla="*/ 2147483647 h 235"/>
              <a:gd name="T56" fmla="*/ 2147483647 w 252"/>
              <a:gd name="T57" fmla="*/ 2147483647 h 235"/>
              <a:gd name="T58" fmla="*/ 2147483647 w 252"/>
              <a:gd name="T59" fmla="*/ 2147483647 h 235"/>
              <a:gd name="T60" fmla="*/ 2147483647 w 252"/>
              <a:gd name="T61" fmla="*/ 2147483647 h 235"/>
              <a:gd name="T62" fmla="*/ 2147483647 w 252"/>
              <a:gd name="T63" fmla="*/ 2147483647 h 235"/>
              <a:gd name="T64" fmla="*/ 2147483647 w 252"/>
              <a:gd name="T65" fmla="*/ 2147483647 h 235"/>
              <a:gd name="T66" fmla="*/ 2147483647 w 252"/>
              <a:gd name="T67" fmla="*/ 2147483647 h 235"/>
              <a:gd name="T68" fmla="*/ 2147483647 w 252"/>
              <a:gd name="T69" fmla="*/ 2147483647 h 235"/>
              <a:gd name="T70" fmla="*/ 2147483647 w 252"/>
              <a:gd name="T71" fmla="*/ 2147483647 h 235"/>
              <a:gd name="T72" fmla="*/ 2147483647 w 252"/>
              <a:gd name="T73" fmla="*/ 2147483647 h 235"/>
              <a:gd name="T74" fmla="*/ 2147483647 w 252"/>
              <a:gd name="T75" fmla="*/ 2147483647 h 235"/>
              <a:gd name="T76" fmla="*/ 2147483647 w 252"/>
              <a:gd name="T77" fmla="*/ 2147483647 h 235"/>
              <a:gd name="T78" fmla="*/ 2147483647 w 252"/>
              <a:gd name="T79" fmla="*/ 0 h 235"/>
              <a:gd name="T80" fmla="*/ 2147483647 w 252"/>
              <a:gd name="T81" fmla="*/ 0 h 235"/>
              <a:gd name="T82" fmla="*/ 2147483647 w 252"/>
              <a:gd name="T83" fmla="*/ 0 h 235"/>
              <a:gd name="T84" fmla="*/ 2147483647 w 252"/>
              <a:gd name="T85" fmla="*/ 2147483647 h 235"/>
              <a:gd name="T86" fmla="*/ 2147483647 w 252"/>
              <a:gd name="T87" fmla="*/ 2147483647 h 235"/>
              <a:gd name="T88" fmla="*/ 0 w 252"/>
              <a:gd name="T89" fmla="*/ 2147483647 h 235"/>
              <a:gd name="T90" fmla="*/ 2147483647 w 252"/>
              <a:gd name="T91" fmla="*/ 2147483647 h 235"/>
              <a:gd name="T92" fmla="*/ 2147483647 w 252"/>
              <a:gd name="T93" fmla="*/ 2147483647 h 235"/>
              <a:gd name="T94" fmla="*/ 2147483647 w 252"/>
              <a:gd name="T95" fmla="*/ 2147483647 h 235"/>
              <a:gd name="T96" fmla="*/ 2147483647 w 252"/>
              <a:gd name="T97" fmla="*/ 2147483647 h 235"/>
              <a:gd name="T98" fmla="*/ 2147483647 w 252"/>
              <a:gd name="T99" fmla="*/ 2147483647 h 235"/>
              <a:gd name="T100" fmla="*/ 2147483647 w 252"/>
              <a:gd name="T101" fmla="*/ 2147483647 h 235"/>
              <a:gd name="T102" fmla="*/ 2147483647 w 252"/>
              <a:gd name="T103" fmla="*/ 2147483647 h 235"/>
              <a:gd name="T104" fmla="*/ 2147483647 w 252"/>
              <a:gd name="T105" fmla="*/ 2147483647 h 235"/>
              <a:gd name="T106" fmla="*/ 2147483647 w 252"/>
              <a:gd name="T107" fmla="*/ 2147483647 h 235"/>
              <a:gd name="T108" fmla="*/ 2147483647 w 252"/>
              <a:gd name="T109" fmla="*/ 2147483647 h 235"/>
              <a:gd name="T110" fmla="*/ 2147483647 w 252"/>
              <a:gd name="T111" fmla="*/ 2147483647 h 235"/>
              <a:gd name="T112" fmla="*/ 2147483647 w 252"/>
              <a:gd name="T113" fmla="*/ 2147483647 h 235"/>
              <a:gd name="T114" fmla="*/ 2147483647 w 252"/>
              <a:gd name="T115" fmla="*/ 2147483647 h 235"/>
              <a:gd name="T116" fmla="*/ 2147483647 w 252"/>
              <a:gd name="T117" fmla="*/ 2147483647 h 235"/>
              <a:gd name="T118" fmla="*/ 2147483647 w 252"/>
              <a:gd name="T119" fmla="*/ 2147483647 h 235"/>
              <a:gd name="T120" fmla="*/ 2147483647 w 252"/>
              <a:gd name="T121" fmla="*/ 2147483647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66" name="Freeform 1091"/>
          <p:cNvSpPr>
            <a:spLocks/>
          </p:cNvSpPr>
          <p:nvPr/>
        </p:nvSpPr>
        <p:spPr bwMode="auto">
          <a:xfrm>
            <a:off x="6648450" y="5360988"/>
            <a:ext cx="20638" cy="50800"/>
          </a:xfrm>
          <a:custGeom>
            <a:avLst/>
            <a:gdLst>
              <a:gd name="T0" fmla="*/ 0 w 103"/>
              <a:gd name="T1" fmla="*/ 2147483647 h 220"/>
              <a:gd name="T2" fmla="*/ 0 w 103"/>
              <a:gd name="T3" fmla="*/ 2147483647 h 220"/>
              <a:gd name="T4" fmla="*/ 2147483647 w 103"/>
              <a:gd name="T5" fmla="*/ 2147483647 h 220"/>
              <a:gd name="T6" fmla="*/ 2147483647 w 103"/>
              <a:gd name="T7" fmla="*/ 2147483647 h 220"/>
              <a:gd name="T8" fmla="*/ 2147483647 w 103"/>
              <a:gd name="T9" fmla="*/ 2147483647 h 220"/>
              <a:gd name="T10" fmla="*/ 2147483647 w 103"/>
              <a:gd name="T11" fmla="*/ 2147483647 h 220"/>
              <a:gd name="T12" fmla="*/ 2147483647 w 103"/>
              <a:gd name="T13" fmla="*/ 2147483647 h 220"/>
              <a:gd name="T14" fmla="*/ 2147483647 w 103"/>
              <a:gd name="T15" fmla="*/ 2147483647 h 220"/>
              <a:gd name="T16" fmla="*/ 2147483647 w 103"/>
              <a:gd name="T17" fmla="*/ 2147483647 h 220"/>
              <a:gd name="T18" fmla="*/ 2147483647 w 103"/>
              <a:gd name="T19" fmla="*/ 2147483647 h 220"/>
              <a:gd name="T20" fmla="*/ 2147483647 w 103"/>
              <a:gd name="T21" fmla="*/ 2147483647 h 220"/>
              <a:gd name="T22" fmla="*/ 2147483647 w 103"/>
              <a:gd name="T23" fmla="*/ 2147483647 h 220"/>
              <a:gd name="T24" fmla="*/ 2147483647 w 103"/>
              <a:gd name="T25" fmla="*/ 2147483647 h 220"/>
              <a:gd name="T26" fmla="*/ 2147483647 w 103"/>
              <a:gd name="T27" fmla="*/ 2147483647 h 220"/>
              <a:gd name="T28" fmla="*/ 2147483647 w 103"/>
              <a:gd name="T29" fmla="*/ 2147483647 h 220"/>
              <a:gd name="T30" fmla="*/ 2147483647 w 103"/>
              <a:gd name="T31" fmla="*/ 2147483647 h 220"/>
              <a:gd name="T32" fmla="*/ 2147483647 w 103"/>
              <a:gd name="T33" fmla="*/ 2147483647 h 220"/>
              <a:gd name="T34" fmla="*/ 2147483647 w 103"/>
              <a:gd name="T35" fmla="*/ 2147483647 h 220"/>
              <a:gd name="T36" fmla="*/ 2147483647 w 103"/>
              <a:gd name="T37" fmla="*/ 2147483647 h 220"/>
              <a:gd name="T38" fmla="*/ 2147483647 w 103"/>
              <a:gd name="T39" fmla="*/ 2147483647 h 220"/>
              <a:gd name="T40" fmla="*/ 2147483647 w 103"/>
              <a:gd name="T41" fmla="*/ 2147483647 h 220"/>
              <a:gd name="T42" fmla="*/ 2147483647 w 103"/>
              <a:gd name="T43" fmla="*/ 2147483647 h 220"/>
              <a:gd name="T44" fmla="*/ 2147483647 w 103"/>
              <a:gd name="T45" fmla="*/ 2147483647 h 220"/>
              <a:gd name="T46" fmla="*/ 2147483647 w 103"/>
              <a:gd name="T47" fmla="*/ 2147483647 h 220"/>
              <a:gd name="T48" fmla="*/ 2147483647 w 103"/>
              <a:gd name="T49" fmla="*/ 2147483647 h 220"/>
              <a:gd name="T50" fmla="*/ 2147483647 w 103"/>
              <a:gd name="T51" fmla="*/ 2147483647 h 220"/>
              <a:gd name="T52" fmla="*/ 2147483647 w 103"/>
              <a:gd name="T53" fmla="*/ 2147483647 h 220"/>
              <a:gd name="T54" fmla="*/ 2147483647 w 103"/>
              <a:gd name="T55" fmla="*/ 2147483647 h 220"/>
              <a:gd name="T56" fmla="*/ 2147483647 w 103"/>
              <a:gd name="T57" fmla="*/ 2147483647 h 220"/>
              <a:gd name="T58" fmla="*/ 2147483647 w 103"/>
              <a:gd name="T59" fmla="*/ 2147483647 h 220"/>
              <a:gd name="T60" fmla="*/ 2147483647 w 103"/>
              <a:gd name="T61" fmla="*/ 2147483647 h 220"/>
              <a:gd name="T62" fmla="*/ 2147483647 w 103"/>
              <a:gd name="T63" fmla="*/ 2147483647 h 220"/>
              <a:gd name="T64" fmla="*/ 2147483647 w 103"/>
              <a:gd name="T65" fmla="*/ 0 h 220"/>
              <a:gd name="T66" fmla="*/ 2147483647 w 103"/>
              <a:gd name="T67" fmla="*/ 2147483647 h 220"/>
              <a:gd name="T68" fmla="*/ 2147483647 w 103"/>
              <a:gd name="T69" fmla="*/ 2147483647 h 220"/>
              <a:gd name="T70" fmla="*/ 2147483647 w 103"/>
              <a:gd name="T71" fmla="*/ 2147483647 h 220"/>
              <a:gd name="T72" fmla="*/ 2147483647 w 103"/>
              <a:gd name="T73" fmla="*/ 2147483647 h 220"/>
              <a:gd name="T74" fmla="*/ 2147483647 w 103"/>
              <a:gd name="T75" fmla="*/ 2147483647 h 220"/>
              <a:gd name="T76" fmla="*/ 2147483647 w 103"/>
              <a:gd name="T77" fmla="*/ 2147483647 h 220"/>
              <a:gd name="T78" fmla="*/ 2147483647 w 103"/>
              <a:gd name="T79" fmla="*/ 2147483647 h 220"/>
              <a:gd name="T80" fmla="*/ 0 w 103"/>
              <a:gd name="T81" fmla="*/ 2147483647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67" name="Freeform 1092"/>
          <p:cNvSpPr>
            <a:spLocks/>
          </p:cNvSpPr>
          <p:nvPr/>
        </p:nvSpPr>
        <p:spPr bwMode="auto">
          <a:xfrm>
            <a:off x="6789738" y="5329238"/>
            <a:ext cx="44450" cy="65087"/>
          </a:xfrm>
          <a:custGeom>
            <a:avLst/>
            <a:gdLst>
              <a:gd name="T0" fmla="*/ 2147483647 w 220"/>
              <a:gd name="T1" fmla="*/ 2147483647 h 288"/>
              <a:gd name="T2" fmla="*/ 2147483647 w 220"/>
              <a:gd name="T3" fmla="*/ 2147483647 h 288"/>
              <a:gd name="T4" fmla="*/ 2147483647 w 220"/>
              <a:gd name="T5" fmla="*/ 2147483647 h 288"/>
              <a:gd name="T6" fmla="*/ 2147483647 w 220"/>
              <a:gd name="T7" fmla="*/ 2147483647 h 288"/>
              <a:gd name="T8" fmla="*/ 2147483647 w 220"/>
              <a:gd name="T9" fmla="*/ 2147483647 h 288"/>
              <a:gd name="T10" fmla="*/ 2147483647 w 220"/>
              <a:gd name="T11" fmla="*/ 2147483647 h 288"/>
              <a:gd name="T12" fmla="*/ 2147483647 w 220"/>
              <a:gd name="T13" fmla="*/ 2147483647 h 288"/>
              <a:gd name="T14" fmla="*/ 2147483647 w 220"/>
              <a:gd name="T15" fmla="*/ 2147483647 h 288"/>
              <a:gd name="T16" fmla="*/ 2147483647 w 220"/>
              <a:gd name="T17" fmla="*/ 2147483647 h 288"/>
              <a:gd name="T18" fmla="*/ 2147483647 w 220"/>
              <a:gd name="T19" fmla="*/ 2147483647 h 288"/>
              <a:gd name="T20" fmla="*/ 2147483647 w 220"/>
              <a:gd name="T21" fmla="*/ 2147483647 h 288"/>
              <a:gd name="T22" fmla="*/ 2147483647 w 220"/>
              <a:gd name="T23" fmla="*/ 2147483647 h 288"/>
              <a:gd name="T24" fmla="*/ 2147483647 w 220"/>
              <a:gd name="T25" fmla="*/ 2147483647 h 288"/>
              <a:gd name="T26" fmla="*/ 2147483647 w 220"/>
              <a:gd name="T27" fmla="*/ 2147483647 h 288"/>
              <a:gd name="T28" fmla="*/ 2147483647 w 220"/>
              <a:gd name="T29" fmla="*/ 2147483647 h 288"/>
              <a:gd name="T30" fmla="*/ 2147483647 w 220"/>
              <a:gd name="T31" fmla="*/ 2147483647 h 288"/>
              <a:gd name="T32" fmla="*/ 2147483647 w 220"/>
              <a:gd name="T33" fmla="*/ 2147483647 h 288"/>
              <a:gd name="T34" fmla="*/ 2147483647 w 220"/>
              <a:gd name="T35" fmla="*/ 2147483647 h 288"/>
              <a:gd name="T36" fmla="*/ 2147483647 w 220"/>
              <a:gd name="T37" fmla="*/ 2147483647 h 288"/>
              <a:gd name="T38" fmla="*/ 2147483647 w 220"/>
              <a:gd name="T39" fmla="*/ 2147483647 h 288"/>
              <a:gd name="T40" fmla="*/ 2147483647 w 220"/>
              <a:gd name="T41" fmla="*/ 2147483647 h 288"/>
              <a:gd name="T42" fmla="*/ 2147483647 w 220"/>
              <a:gd name="T43" fmla="*/ 2147483647 h 288"/>
              <a:gd name="T44" fmla="*/ 2147483647 w 220"/>
              <a:gd name="T45" fmla="*/ 2147483647 h 288"/>
              <a:gd name="T46" fmla="*/ 2147483647 w 220"/>
              <a:gd name="T47" fmla="*/ 2147483647 h 288"/>
              <a:gd name="T48" fmla="*/ 2147483647 w 220"/>
              <a:gd name="T49" fmla="*/ 2147483647 h 288"/>
              <a:gd name="T50" fmla="*/ 2147483647 w 220"/>
              <a:gd name="T51" fmla="*/ 2147483647 h 288"/>
              <a:gd name="T52" fmla="*/ 2147483647 w 220"/>
              <a:gd name="T53" fmla="*/ 2147483647 h 288"/>
              <a:gd name="T54" fmla="*/ 2147483647 w 220"/>
              <a:gd name="T55" fmla="*/ 2147483647 h 288"/>
              <a:gd name="T56" fmla="*/ 2147483647 w 220"/>
              <a:gd name="T57" fmla="*/ 2147483647 h 288"/>
              <a:gd name="T58" fmla="*/ 2147483647 w 220"/>
              <a:gd name="T59" fmla="*/ 0 h 288"/>
              <a:gd name="T60" fmla="*/ 2147483647 w 220"/>
              <a:gd name="T61" fmla="*/ 2147483647 h 288"/>
              <a:gd name="T62" fmla="*/ 2147483647 w 220"/>
              <a:gd name="T63" fmla="*/ 2147483647 h 288"/>
              <a:gd name="T64" fmla="*/ 2147483647 w 220"/>
              <a:gd name="T65" fmla="*/ 2147483647 h 288"/>
              <a:gd name="T66" fmla="*/ 2147483647 w 220"/>
              <a:gd name="T67" fmla="*/ 2147483647 h 288"/>
              <a:gd name="T68" fmla="*/ 2147483647 w 220"/>
              <a:gd name="T69" fmla="*/ 2147483647 h 288"/>
              <a:gd name="T70" fmla="*/ 2147483647 w 220"/>
              <a:gd name="T71" fmla="*/ 2147483647 h 288"/>
              <a:gd name="T72" fmla="*/ 2147483647 w 220"/>
              <a:gd name="T73" fmla="*/ 2147483647 h 288"/>
              <a:gd name="T74" fmla="*/ 2147483647 w 220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68" name="Freeform 1093"/>
          <p:cNvSpPr>
            <a:spLocks/>
          </p:cNvSpPr>
          <p:nvPr/>
        </p:nvSpPr>
        <p:spPr bwMode="auto">
          <a:xfrm>
            <a:off x="6746875" y="5429250"/>
            <a:ext cx="169863" cy="112713"/>
          </a:xfrm>
          <a:custGeom>
            <a:avLst/>
            <a:gdLst>
              <a:gd name="T0" fmla="*/ 2147483647 w 1070"/>
              <a:gd name="T1" fmla="*/ 0 h 844"/>
              <a:gd name="T2" fmla="*/ 2147483647 w 1070"/>
              <a:gd name="T3" fmla="*/ 2147483647 h 844"/>
              <a:gd name="T4" fmla="*/ 2147483647 w 1070"/>
              <a:gd name="T5" fmla="*/ 2147483647 h 844"/>
              <a:gd name="T6" fmla="*/ 0 w 1070"/>
              <a:gd name="T7" fmla="*/ 2147483647 h 844"/>
              <a:gd name="T8" fmla="*/ 2147483647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69" name="Freeform 1094"/>
          <p:cNvSpPr>
            <a:spLocks/>
          </p:cNvSpPr>
          <p:nvPr/>
        </p:nvSpPr>
        <p:spPr bwMode="auto">
          <a:xfrm>
            <a:off x="6761163" y="5432425"/>
            <a:ext cx="130175" cy="44450"/>
          </a:xfrm>
          <a:custGeom>
            <a:avLst/>
            <a:gdLst>
              <a:gd name="T0" fmla="*/ 2147483647 w 819"/>
              <a:gd name="T1" fmla="*/ 0 h 333"/>
              <a:gd name="T2" fmla="*/ 2147483647 w 819"/>
              <a:gd name="T3" fmla="*/ 2147483647 h 333"/>
              <a:gd name="T4" fmla="*/ 2147483647 w 819"/>
              <a:gd name="T5" fmla="*/ 2147483647 h 333"/>
              <a:gd name="T6" fmla="*/ 0 w 819"/>
              <a:gd name="T7" fmla="*/ 2147483647 h 333"/>
              <a:gd name="T8" fmla="*/ 2147483647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70" name="Freeform 1095"/>
          <p:cNvSpPr>
            <a:spLocks/>
          </p:cNvSpPr>
          <p:nvPr/>
        </p:nvSpPr>
        <p:spPr bwMode="auto">
          <a:xfrm>
            <a:off x="6729413" y="5564188"/>
            <a:ext cx="171450" cy="41275"/>
          </a:xfrm>
          <a:custGeom>
            <a:avLst/>
            <a:gdLst>
              <a:gd name="T0" fmla="*/ 2147483647 w 1083"/>
              <a:gd name="T1" fmla="*/ 0 h 306"/>
              <a:gd name="T2" fmla="*/ 2147483647 w 1083"/>
              <a:gd name="T3" fmla="*/ 2147483647 h 306"/>
              <a:gd name="T4" fmla="*/ 2147483647 w 1083"/>
              <a:gd name="T5" fmla="*/ 2147483647 h 306"/>
              <a:gd name="T6" fmla="*/ 0 w 1083"/>
              <a:gd name="T7" fmla="*/ 2147483647 h 306"/>
              <a:gd name="T8" fmla="*/ 2147483647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71" name="Freeform 1096"/>
          <p:cNvSpPr>
            <a:spLocks/>
          </p:cNvSpPr>
          <p:nvPr/>
        </p:nvSpPr>
        <p:spPr bwMode="auto">
          <a:xfrm>
            <a:off x="6713538" y="5576888"/>
            <a:ext cx="173037" cy="41275"/>
          </a:xfrm>
          <a:custGeom>
            <a:avLst/>
            <a:gdLst>
              <a:gd name="T0" fmla="*/ 2147483647 w 1088"/>
              <a:gd name="T1" fmla="*/ 0 h 311"/>
              <a:gd name="T2" fmla="*/ 2147483647 w 1088"/>
              <a:gd name="T3" fmla="*/ 2147483647 h 311"/>
              <a:gd name="T4" fmla="*/ 2147483647 w 1088"/>
              <a:gd name="T5" fmla="*/ 2147483647 h 311"/>
              <a:gd name="T6" fmla="*/ 0 w 1088"/>
              <a:gd name="T7" fmla="*/ 2147483647 h 311"/>
              <a:gd name="T8" fmla="*/ 2147483647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72" name="Freeform 1097"/>
          <p:cNvSpPr>
            <a:spLocks/>
          </p:cNvSpPr>
          <p:nvPr/>
        </p:nvSpPr>
        <p:spPr bwMode="auto">
          <a:xfrm>
            <a:off x="6740525" y="5614988"/>
            <a:ext cx="25400" cy="9525"/>
          </a:xfrm>
          <a:custGeom>
            <a:avLst/>
            <a:gdLst>
              <a:gd name="T0" fmla="*/ 2147483647 w 164"/>
              <a:gd name="T1" fmla="*/ 2147483647 h 72"/>
              <a:gd name="T2" fmla="*/ 2147483647 w 164"/>
              <a:gd name="T3" fmla="*/ 2147483647 h 72"/>
              <a:gd name="T4" fmla="*/ 2147483647 w 164"/>
              <a:gd name="T5" fmla="*/ 0 h 72"/>
              <a:gd name="T6" fmla="*/ 2147483647 w 164"/>
              <a:gd name="T7" fmla="*/ 0 h 72"/>
              <a:gd name="T8" fmla="*/ 2147483647 w 164"/>
              <a:gd name="T9" fmla="*/ 2147483647 h 72"/>
              <a:gd name="T10" fmla="*/ 2147483647 w 164"/>
              <a:gd name="T11" fmla="*/ 2147483647 h 72"/>
              <a:gd name="T12" fmla="*/ 2147483647 w 164"/>
              <a:gd name="T13" fmla="*/ 2147483647 h 72"/>
              <a:gd name="T14" fmla="*/ 2147483647 w 164"/>
              <a:gd name="T15" fmla="*/ 2147483647 h 72"/>
              <a:gd name="T16" fmla="*/ 2147483647 w 164"/>
              <a:gd name="T17" fmla="*/ 2147483647 h 72"/>
              <a:gd name="T18" fmla="*/ 2147483647 w 164"/>
              <a:gd name="T19" fmla="*/ 2147483647 h 72"/>
              <a:gd name="T20" fmla="*/ 2147483647 w 164"/>
              <a:gd name="T21" fmla="*/ 2147483647 h 72"/>
              <a:gd name="T22" fmla="*/ 2147483647 w 164"/>
              <a:gd name="T23" fmla="*/ 2147483647 h 72"/>
              <a:gd name="T24" fmla="*/ 2147483647 w 164"/>
              <a:gd name="T25" fmla="*/ 2147483647 h 72"/>
              <a:gd name="T26" fmla="*/ 2147483647 w 164"/>
              <a:gd name="T27" fmla="*/ 2147483647 h 72"/>
              <a:gd name="T28" fmla="*/ 2147483647 w 164"/>
              <a:gd name="T29" fmla="*/ 2147483647 h 72"/>
              <a:gd name="T30" fmla="*/ 2147483647 w 164"/>
              <a:gd name="T31" fmla="*/ 2147483647 h 72"/>
              <a:gd name="T32" fmla="*/ 2147483647 w 164"/>
              <a:gd name="T33" fmla="*/ 2147483647 h 72"/>
              <a:gd name="T34" fmla="*/ 2147483647 w 164"/>
              <a:gd name="T35" fmla="*/ 2147483647 h 72"/>
              <a:gd name="T36" fmla="*/ 2147483647 w 164"/>
              <a:gd name="T37" fmla="*/ 2147483647 h 72"/>
              <a:gd name="T38" fmla="*/ 2147483647 w 164"/>
              <a:gd name="T39" fmla="*/ 2147483647 h 72"/>
              <a:gd name="T40" fmla="*/ 2147483647 w 164"/>
              <a:gd name="T41" fmla="*/ 2147483647 h 72"/>
              <a:gd name="T42" fmla="*/ 2147483647 w 164"/>
              <a:gd name="T43" fmla="*/ 2147483647 h 72"/>
              <a:gd name="T44" fmla="*/ 2147483647 w 164"/>
              <a:gd name="T45" fmla="*/ 2147483647 h 72"/>
              <a:gd name="T46" fmla="*/ 2147483647 w 164"/>
              <a:gd name="T47" fmla="*/ 2147483647 h 72"/>
              <a:gd name="T48" fmla="*/ 2147483647 w 164"/>
              <a:gd name="T49" fmla="*/ 2147483647 h 72"/>
              <a:gd name="T50" fmla="*/ 2147483647 w 164"/>
              <a:gd name="T51" fmla="*/ 2147483647 h 72"/>
              <a:gd name="T52" fmla="*/ 2147483647 w 164"/>
              <a:gd name="T53" fmla="*/ 2147483647 h 72"/>
              <a:gd name="T54" fmla="*/ 2147483647 w 164"/>
              <a:gd name="T55" fmla="*/ 2147483647 h 72"/>
              <a:gd name="T56" fmla="*/ 2147483647 w 164"/>
              <a:gd name="T57" fmla="*/ 2147483647 h 72"/>
              <a:gd name="T58" fmla="*/ 0 w 164"/>
              <a:gd name="T59" fmla="*/ 2147483647 h 72"/>
              <a:gd name="T60" fmla="*/ 0 w 164"/>
              <a:gd name="T61" fmla="*/ 2147483647 h 72"/>
              <a:gd name="T62" fmla="*/ 2147483647 w 164"/>
              <a:gd name="T63" fmla="*/ 2147483647 h 72"/>
              <a:gd name="T64" fmla="*/ 2147483647 w 164"/>
              <a:gd name="T65" fmla="*/ 2147483647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73" name="Freeform 1098"/>
          <p:cNvSpPr>
            <a:spLocks/>
          </p:cNvSpPr>
          <p:nvPr/>
        </p:nvSpPr>
        <p:spPr bwMode="auto">
          <a:xfrm>
            <a:off x="6745288" y="5546725"/>
            <a:ext cx="23812" cy="14288"/>
          </a:xfrm>
          <a:custGeom>
            <a:avLst/>
            <a:gdLst>
              <a:gd name="T0" fmla="*/ 2147483647 w 146"/>
              <a:gd name="T1" fmla="*/ 0 h 109"/>
              <a:gd name="T2" fmla="*/ 2147483647 w 146"/>
              <a:gd name="T3" fmla="*/ 0 h 109"/>
              <a:gd name="T4" fmla="*/ 2147483647 w 146"/>
              <a:gd name="T5" fmla="*/ 2147483647 h 109"/>
              <a:gd name="T6" fmla="*/ 2147483647 w 146"/>
              <a:gd name="T7" fmla="*/ 2147483647 h 109"/>
              <a:gd name="T8" fmla="*/ 2147483647 w 146"/>
              <a:gd name="T9" fmla="*/ 2147483647 h 109"/>
              <a:gd name="T10" fmla="*/ 2147483647 w 146"/>
              <a:gd name="T11" fmla="*/ 2147483647 h 109"/>
              <a:gd name="T12" fmla="*/ 2147483647 w 146"/>
              <a:gd name="T13" fmla="*/ 2147483647 h 109"/>
              <a:gd name="T14" fmla="*/ 0 w 146"/>
              <a:gd name="T15" fmla="*/ 2147483647 h 109"/>
              <a:gd name="T16" fmla="*/ 2147483647 w 146"/>
              <a:gd name="T17" fmla="*/ 2147483647 h 109"/>
              <a:gd name="T18" fmla="*/ 2147483647 w 146"/>
              <a:gd name="T19" fmla="*/ 2147483647 h 109"/>
              <a:gd name="T20" fmla="*/ 2147483647 w 146"/>
              <a:gd name="T21" fmla="*/ 2147483647 h 109"/>
              <a:gd name="T22" fmla="*/ 2147483647 w 146"/>
              <a:gd name="T23" fmla="*/ 2147483647 h 109"/>
              <a:gd name="T24" fmla="*/ 2147483647 w 146"/>
              <a:gd name="T25" fmla="*/ 2147483647 h 109"/>
              <a:gd name="T26" fmla="*/ 2147483647 w 146"/>
              <a:gd name="T27" fmla="*/ 2147483647 h 109"/>
              <a:gd name="T28" fmla="*/ 2147483647 w 146"/>
              <a:gd name="T29" fmla="*/ 2147483647 h 109"/>
              <a:gd name="T30" fmla="*/ 2147483647 w 146"/>
              <a:gd name="T31" fmla="*/ 2147483647 h 109"/>
              <a:gd name="T32" fmla="*/ 2147483647 w 146"/>
              <a:gd name="T33" fmla="*/ 2147483647 h 109"/>
              <a:gd name="T34" fmla="*/ 2147483647 w 146"/>
              <a:gd name="T35" fmla="*/ 2147483647 h 109"/>
              <a:gd name="T36" fmla="*/ 2147483647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74" name="Freeform 1099"/>
          <p:cNvSpPr>
            <a:spLocks/>
          </p:cNvSpPr>
          <p:nvPr/>
        </p:nvSpPr>
        <p:spPr bwMode="auto">
          <a:xfrm>
            <a:off x="6877050" y="5572125"/>
            <a:ext cx="23813" cy="14288"/>
          </a:xfrm>
          <a:custGeom>
            <a:avLst/>
            <a:gdLst>
              <a:gd name="T0" fmla="*/ 2147483647 w 146"/>
              <a:gd name="T1" fmla="*/ 0 h 107"/>
              <a:gd name="T2" fmla="*/ 2147483647 w 146"/>
              <a:gd name="T3" fmla="*/ 0 h 107"/>
              <a:gd name="T4" fmla="*/ 2147483647 w 146"/>
              <a:gd name="T5" fmla="*/ 2147483647 h 107"/>
              <a:gd name="T6" fmla="*/ 2147483647 w 146"/>
              <a:gd name="T7" fmla="*/ 2147483647 h 107"/>
              <a:gd name="T8" fmla="*/ 2147483647 w 146"/>
              <a:gd name="T9" fmla="*/ 2147483647 h 107"/>
              <a:gd name="T10" fmla="*/ 2147483647 w 146"/>
              <a:gd name="T11" fmla="*/ 2147483647 h 107"/>
              <a:gd name="T12" fmla="*/ 0 w 146"/>
              <a:gd name="T13" fmla="*/ 2147483647 h 107"/>
              <a:gd name="T14" fmla="*/ 0 w 146"/>
              <a:gd name="T15" fmla="*/ 2147483647 h 107"/>
              <a:gd name="T16" fmla="*/ 2147483647 w 146"/>
              <a:gd name="T17" fmla="*/ 2147483647 h 107"/>
              <a:gd name="T18" fmla="*/ 2147483647 w 146"/>
              <a:gd name="T19" fmla="*/ 2147483647 h 107"/>
              <a:gd name="T20" fmla="*/ 2147483647 w 146"/>
              <a:gd name="T21" fmla="*/ 2147483647 h 107"/>
              <a:gd name="T22" fmla="*/ 2147483647 w 146"/>
              <a:gd name="T23" fmla="*/ 2147483647 h 107"/>
              <a:gd name="T24" fmla="*/ 2147483647 w 146"/>
              <a:gd name="T25" fmla="*/ 2147483647 h 107"/>
              <a:gd name="T26" fmla="*/ 2147483647 w 146"/>
              <a:gd name="T27" fmla="*/ 2147483647 h 107"/>
              <a:gd name="T28" fmla="*/ 2147483647 w 146"/>
              <a:gd name="T29" fmla="*/ 2147483647 h 107"/>
              <a:gd name="T30" fmla="*/ 2147483647 w 146"/>
              <a:gd name="T31" fmla="*/ 2147483647 h 107"/>
              <a:gd name="T32" fmla="*/ 2147483647 w 146"/>
              <a:gd name="T33" fmla="*/ 2147483647 h 107"/>
              <a:gd name="T34" fmla="*/ 2147483647 w 146"/>
              <a:gd name="T35" fmla="*/ 2147483647 h 107"/>
              <a:gd name="T36" fmla="*/ 2147483647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75" name="Freeform 1100"/>
          <p:cNvSpPr>
            <a:spLocks/>
          </p:cNvSpPr>
          <p:nvPr/>
        </p:nvSpPr>
        <p:spPr bwMode="auto">
          <a:xfrm>
            <a:off x="6770688" y="5549900"/>
            <a:ext cx="100012" cy="25400"/>
          </a:xfrm>
          <a:custGeom>
            <a:avLst/>
            <a:gdLst>
              <a:gd name="T0" fmla="*/ 0 w 629"/>
              <a:gd name="T1" fmla="*/ 2147483647 h 182"/>
              <a:gd name="T2" fmla="*/ 2147483647 w 629"/>
              <a:gd name="T3" fmla="*/ 2147483647 h 182"/>
              <a:gd name="T4" fmla="*/ 2147483647 w 629"/>
              <a:gd name="T5" fmla="*/ 2147483647 h 182"/>
              <a:gd name="T6" fmla="*/ 2147483647 w 629"/>
              <a:gd name="T7" fmla="*/ 0 h 182"/>
              <a:gd name="T8" fmla="*/ 0 w 629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76" name="Freeform 1101"/>
          <p:cNvSpPr>
            <a:spLocks/>
          </p:cNvSpPr>
          <p:nvPr/>
        </p:nvSpPr>
        <p:spPr bwMode="auto">
          <a:xfrm>
            <a:off x="6770688" y="5561013"/>
            <a:ext cx="95250" cy="22225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77" name="Freeform 1102"/>
          <p:cNvSpPr>
            <a:spLocks/>
          </p:cNvSpPr>
          <p:nvPr/>
        </p:nvSpPr>
        <p:spPr bwMode="auto">
          <a:xfrm>
            <a:off x="6770688" y="5545138"/>
            <a:ext cx="95250" cy="22225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42024" name="Group 1103"/>
          <p:cNvGrpSpPr>
            <a:grpSpLocks/>
          </p:cNvGrpSpPr>
          <p:nvPr/>
        </p:nvGrpSpPr>
        <p:grpSpPr bwMode="auto">
          <a:xfrm>
            <a:off x="6189663" y="5181600"/>
            <a:ext cx="338137" cy="282575"/>
            <a:chOff x="3899" y="3264"/>
            <a:chExt cx="213" cy="178"/>
          </a:xfrm>
        </p:grpSpPr>
        <p:sp>
          <p:nvSpPr>
            <p:cNvPr id="42458" name="Freeform 1104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59" name="Freeform 1105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60" name="Freeform 1106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61" name="Freeform 1107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62" name="Freeform 1108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63" name="Freeform 1109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64" name="Freeform 1110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65" name="Freeform 1111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66" name="Freeform 1112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67" name="Freeform 1113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68" name="Freeform 1114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69" name="Freeform 1115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70" name="Freeform 1116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71" name="Freeform 1117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72" name="Freeform 1118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73" name="Freeform 1119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74" name="Freeform 1120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75" name="Freeform 1121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76" name="Freeform 1122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77" name="Freeform 1123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78" name="Freeform 1124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79" name="Freeform 1125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80" name="Freeform 1126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81" name="Freeform 1127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82" name="Freeform 1128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83" name="Freeform 1129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84" name="Freeform 1130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85" name="Freeform 1131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86" name="Freeform 1132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87" name="Rectangle 1133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488" name="Freeform 1134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89" name="Freeform 1135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90" name="Freeform 1136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91" name="Freeform 1137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92" name="Freeform 1138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93" name="Freeform 1139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94" name="Freeform 1140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95" name="Freeform 1141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96" name="Freeform 1142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42025" name="Group 1143"/>
          <p:cNvGrpSpPr>
            <a:grpSpLocks/>
          </p:cNvGrpSpPr>
          <p:nvPr/>
        </p:nvGrpSpPr>
        <p:grpSpPr bwMode="auto">
          <a:xfrm>
            <a:off x="5843588" y="5184775"/>
            <a:ext cx="338137" cy="282575"/>
            <a:chOff x="3899" y="3264"/>
            <a:chExt cx="213" cy="178"/>
          </a:xfrm>
        </p:grpSpPr>
        <p:sp>
          <p:nvSpPr>
            <p:cNvPr id="42419" name="Freeform 1144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20" name="Freeform 1145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21" name="Freeform 1146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22" name="Freeform 1147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23" name="Freeform 1148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24" name="Freeform 1149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25" name="Freeform 1150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26" name="Freeform 1151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27" name="Freeform 1152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28" name="Freeform 1153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29" name="Freeform 1154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30" name="Freeform 1155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31" name="Freeform 1156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32" name="Freeform 1157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33" name="Freeform 1158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34" name="Freeform 1159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35" name="Freeform 1160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36" name="Freeform 1161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37" name="Freeform 1162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38" name="Freeform 1163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39" name="Freeform 1164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40" name="Freeform 1165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41" name="Freeform 1166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42" name="Freeform 1167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43" name="Freeform 1168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44" name="Freeform 1169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45" name="Freeform 1170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46" name="Freeform 1171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47" name="Freeform 1172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48" name="Rectangle 1173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449" name="Freeform 1174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50" name="Freeform 1175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51" name="Freeform 1176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52" name="Freeform 1177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53" name="Freeform 1178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54" name="Freeform 1179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55" name="Freeform 1180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56" name="Freeform 1181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57" name="Freeform 1182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42031" name="Group 1183"/>
          <p:cNvGrpSpPr>
            <a:grpSpLocks/>
          </p:cNvGrpSpPr>
          <p:nvPr/>
        </p:nvGrpSpPr>
        <p:grpSpPr bwMode="auto">
          <a:xfrm>
            <a:off x="5424488" y="4926013"/>
            <a:ext cx="338137" cy="282575"/>
            <a:chOff x="3899" y="3264"/>
            <a:chExt cx="213" cy="178"/>
          </a:xfrm>
        </p:grpSpPr>
        <p:sp>
          <p:nvSpPr>
            <p:cNvPr id="42380" name="Freeform 1184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81" name="Freeform 1185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82" name="Freeform 1186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83" name="Freeform 1187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84" name="Freeform 1188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85" name="Freeform 1189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86" name="Freeform 1190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87" name="Freeform 1191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88" name="Freeform 1192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89" name="Freeform 1193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90" name="Freeform 1194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91" name="Freeform 1195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92" name="Freeform 1196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93" name="Freeform 1197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94" name="Freeform 1198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95" name="Freeform 1199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96" name="Freeform 1200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97" name="Freeform 1201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98" name="Freeform 1202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99" name="Freeform 1203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00" name="Freeform 1204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01" name="Freeform 1205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02" name="Freeform 1206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03" name="Freeform 1207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04" name="Freeform 1208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05" name="Freeform 1209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06" name="Freeform 1210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07" name="Freeform 1211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08" name="Freeform 1212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09" name="Rectangle 1213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410" name="Freeform 1214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11" name="Freeform 1215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12" name="Freeform 1216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13" name="Freeform 1217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14" name="Freeform 1218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15" name="Freeform 1219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16" name="Freeform 1220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17" name="Freeform 1221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418" name="Freeform 1222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42032" name="Group 1223"/>
          <p:cNvGrpSpPr>
            <a:grpSpLocks/>
          </p:cNvGrpSpPr>
          <p:nvPr/>
        </p:nvGrpSpPr>
        <p:grpSpPr bwMode="auto">
          <a:xfrm>
            <a:off x="5588000" y="4610100"/>
            <a:ext cx="338138" cy="282575"/>
            <a:chOff x="3899" y="3264"/>
            <a:chExt cx="213" cy="178"/>
          </a:xfrm>
        </p:grpSpPr>
        <p:sp>
          <p:nvSpPr>
            <p:cNvPr id="42341" name="Freeform 1224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42" name="Freeform 1225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43" name="Freeform 1226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44" name="Freeform 1227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45" name="Freeform 1228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46" name="Freeform 1229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47" name="Freeform 1230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48" name="Freeform 1231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49" name="Freeform 1232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50" name="Freeform 1233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51" name="Freeform 1234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52" name="Freeform 1235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53" name="Freeform 1236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54" name="Freeform 1237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55" name="Freeform 1238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56" name="Freeform 1239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57" name="Freeform 1240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58" name="Freeform 1241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59" name="Freeform 1242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60" name="Freeform 1243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61" name="Freeform 1244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62" name="Freeform 1245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63" name="Freeform 1246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64" name="Freeform 1247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65" name="Freeform 1248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66" name="Freeform 1249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67" name="Freeform 1250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68" name="Freeform 1251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69" name="Freeform 1252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70" name="Rectangle 1253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371" name="Freeform 1254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72" name="Freeform 1255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73" name="Freeform 1256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74" name="Freeform 1257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75" name="Freeform 1258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76" name="Freeform 1259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77" name="Freeform 1260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78" name="Freeform 1261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79" name="Freeform 1262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42038" name="Group 1263"/>
          <p:cNvGrpSpPr>
            <a:grpSpLocks/>
          </p:cNvGrpSpPr>
          <p:nvPr/>
        </p:nvGrpSpPr>
        <p:grpSpPr bwMode="auto">
          <a:xfrm>
            <a:off x="5792788" y="3178175"/>
            <a:ext cx="338137" cy="282575"/>
            <a:chOff x="3899" y="3264"/>
            <a:chExt cx="213" cy="178"/>
          </a:xfrm>
        </p:grpSpPr>
        <p:sp>
          <p:nvSpPr>
            <p:cNvPr id="42302" name="Freeform 1264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03" name="Freeform 1265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04" name="Freeform 1266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05" name="Freeform 1267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06" name="Freeform 1268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07" name="Freeform 1269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08" name="Freeform 1270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09" name="Freeform 1271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10" name="Freeform 1272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11" name="Freeform 1273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12" name="Freeform 1274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13" name="Freeform 1275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14" name="Freeform 1276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15" name="Freeform 1277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16" name="Freeform 1278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17" name="Freeform 1279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18" name="Freeform 1280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19" name="Freeform 1281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20" name="Freeform 1282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21" name="Freeform 1283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22" name="Freeform 1284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23" name="Freeform 1285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24" name="Freeform 1286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25" name="Freeform 1287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26" name="Freeform 1288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27" name="Freeform 1289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28" name="Freeform 1290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29" name="Freeform 1291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30" name="Freeform 1292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31" name="Rectangle 1293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2332" name="Freeform 1294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33" name="Freeform 1295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34" name="Freeform 1296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35" name="Freeform 1297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36" name="Freeform 1298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37" name="Freeform 1299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38" name="Freeform 1300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39" name="Freeform 1301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340" name="Freeform 1302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42183" name="AutoShape 1304"/>
          <p:cNvSpPr>
            <a:spLocks noChangeAspect="1" noChangeArrowheads="1" noTextEdit="1"/>
          </p:cNvSpPr>
          <p:nvPr/>
        </p:nvSpPr>
        <p:spPr bwMode="auto">
          <a:xfrm>
            <a:off x="5494338" y="3140075"/>
            <a:ext cx="26035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84" name="Freeform 1305"/>
          <p:cNvSpPr>
            <a:spLocks/>
          </p:cNvSpPr>
          <p:nvPr/>
        </p:nvSpPr>
        <p:spPr bwMode="auto">
          <a:xfrm>
            <a:off x="5495925" y="3140075"/>
            <a:ext cx="258763" cy="268288"/>
          </a:xfrm>
          <a:custGeom>
            <a:avLst/>
            <a:gdLst>
              <a:gd name="T0" fmla="*/ 2147483647 w 1894"/>
              <a:gd name="T1" fmla="*/ 0 h 1904"/>
              <a:gd name="T2" fmla="*/ 2147483647 w 1894"/>
              <a:gd name="T3" fmla="*/ 0 h 1904"/>
              <a:gd name="T4" fmla="*/ 2147483647 w 1894"/>
              <a:gd name="T5" fmla="*/ 2147483647 h 1904"/>
              <a:gd name="T6" fmla="*/ 2147483647 w 1894"/>
              <a:gd name="T7" fmla="*/ 2147483647 h 1904"/>
              <a:gd name="T8" fmla="*/ 2147483647 w 1894"/>
              <a:gd name="T9" fmla="*/ 2147483647 h 1904"/>
              <a:gd name="T10" fmla="*/ 2147483647 w 1894"/>
              <a:gd name="T11" fmla="*/ 2147483647 h 1904"/>
              <a:gd name="T12" fmla="*/ 2147483647 w 1894"/>
              <a:gd name="T13" fmla="*/ 2147483647 h 1904"/>
              <a:gd name="T14" fmla="*/ 2147483647 w 1894"/>
              <a:gd name="T15" fmla="*/ 2147483647 h 1904"/>
              <a:gd name="T16" fmla="*/ 2147483647 w 1894"/>
              <a:gd name="T17" fmla="*/ 2147483647 h 1904"/>
              <a:gd name="T18" fmla="*/ 2147483647 w 1894"/>
              <a:gd name="T19" fmla="*/ 2147483647 h 1904"/>
              <a:gd name="T20" fmla="*/ 2147483647 w 1894"/>
              <a:gd name="T21" fmla="*/ 2147483647 h 1904"/>
              <a:gd name="T22" fmla="*/ 2147483647 w 1894"/>
              <a:gd name="T23" fmla="*/ 2147483647 h 1904"/>
              <a:gd name="T24" fmla="*/ 2147483647 w 1894"/>
              <a:gd name="T25" fmla="*/ 2147483647 h 1904"/>
              <a:gd name="T26" fmla="*/ 2147483647 w 1894"/>
              <a:gd name="T27" fmla="*/ 2147483647 h 1904"/>
              <a:gd name="T28" fmla="*/ 2147483647 w 1894"/>
              <a:gd name="T29" fmla="*/ 2147483647 h 1904"/>
              <a:gd name="T30" fmla="*/ 2147483647 w 1894"/>
              <a:gd name="T31" fmla="*/ 2147483647 h 1904"/>
              <a:gd name="T32" fmla="*/ 2147483647 w 1894"/>
              <a:gd name="T33" fmla="*/ 2147483647 h 1904"/>
              <a:gd name="T34" fmla="*/ 2147483647 w 1894"/>
              <a:gd name="T35" fmla="*/ 2147483647 h 1904"/>
              <a:gd name="T36" fmla="*/ 2147483647 w 1894"/>
              <a:gd name="T37" fmla="*/ 2147483647 h 1904"/>
              <a:gd name="T38" fmla="*/ 2147483647 w 1894"/>
              <a:gd name="T39" fmla="*/ 2147483647 h 1904"/>
              <a:gd name="T40" fmla="*/ 2147483647 w 1894"/>
              <a:gd name="T41" fmla="*/ 2147483647 h 1904"/>
              <a:gd name="T42" fmla="*/ 2147483647 w 1894"/>
              <a:gd name="T43" fmla="*/ 2147483647 h 1904"/>
              <a:gd name="T44" fmla="*/ 2147483647 w 1894"/>
              <a:gd name="T45" fmla="*/ 2147483647 h 1904"/>
              <a:gd name="T46" fmla="*/ 2147483647 w 1894"/>
              <a:gd name="T47" fmla="*/ 2147483647 h 1904"/>
              <a:gd name="T48" fmla="*/ 2147483647 w 1894"/>
              <a:gd name="T49" fmla="*/ 2147483647 h 1904"/>
              <a:gd name="T50" fmla="*/ 2147483647 w 1894"/>
              <a:gd name="T51" fmla="*/ 2147483647 h 1904"/>
              <a:gd name="T52" fmla="*/ 2147483647 w 1894"/>
              <a:gd name="T53" fmla="*/ 2147483647 h 1904"/>
              <a:gd name="T54" fmla="*/ 2147483647 w 1894"/>
              <a:gd name="T55" fmla="*/ 2147483647 h 1904"/>
              <a:gd name="T56" fmla="*/ 2147483647 w 1894"/>
              <a:gd name="T57" fmla="*/ 2147483647 h 1904"/>
              <a:gd name="T58" fmla="*/ 2147483647 w 1894"/>
              <a:gd name="T59" fmla="*/ 2147483647 h 1904"/>
              <a:gd name="T60" fmla="*/ 2147483647 w 1894"/>
              <a:gd name="T61" fmla="*/ 2147483647 h 1904"/>
              <a:gd name="T62" fmla="*/ 2147483647 w 1894"/>
              <a:gd name="T63" fmla="*/ 2147483647 h 1904"/>
              <a:gd name="T64" fmla="*/ 2147483647 w 1894"/>
              <a:gd name="T65" fmla="*/ 2147483647 h 1904"/>
              <a:gd name="T66" fmla="*/ 2147483647 w 1894"/>
              <a:gd name="T67" fmla="*/ 2147483647 h 1904"/>
              <a:gd name="T68" fmla="*/ 2147483647 w 1894"/>
              <a:gd name="T69" fmla="*/ 2147483647 h 1904"/>
              <a:gd name="T70" fmla="*/ 2147483647 w 1894"/>
              <a:gd name="T71" fmla="*/ 2147483647 h 1904"/>
              <a:gd name="T72" fmla="*/ 2147483647 w 1894"/>
              <a:gd name="T73" fmla="*/ 2147483647 h 1904"/>
              <a:gd name="T74" fmla="*/ 2147483647 w 1894"/>
              <a:gd name="T75" fmla="*/ 2147483647 h 1904"/>
              <a:gd name="T76" fmla="*/ 2147483647 w 1894"/>
              <a:gd name="T77" fmla="*/ 2147483647 h 1904"/>
              <a:gd name="T78" fmla="*/ 2147483647 w 1894"/>
              <a:gd name="T79" fmla="*/ 2147483647 h 1904"/>
              <a:gd name="T80" fmla="*/ 0 w 1894"/>
              <a:gd name="T81" fmla="*/ 2147483647 h 1904"/>
              <a:gd name="T82" fmla="*/ 2147483647 w 1894"/>
              <a:gd name="T83" fmla="*/ 2147483647 h 1904"/>
              <a:gd name="T84" fmla="*/ 2147483647 w 1894"/>
              <a:gd name="T85" fmla="*/ 2147483647 h 1904"/>
              <a:gd name="T86" fmla="*/ 2147483647 w 1894"/>
              <a:gd name="T87" fmla="*/ 2147483647 h 1904"/>
              <a:gd name="T88" fmla="*/ 2147483647 w 1894"/>
              <a:gd name="T89" fmla="*/ 2147483647 h 1904"/>
              <a:gd name="T90" fmla="*/ 2147483647 w 1894"/>
              <a:gd name="T91" fmla="*/ 2147483647 h 1904"/>
              <a:gd name="T92" fmla="*/ 2147483647 w 1894"/>
              <a:gd name="T93" fmla="*/ 2147483647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85" name="Freeform 1306"/>
          <p:cNvSpPr>
            <a:spLocks/>
          </p:cNvSpPr>
          <p:nvPr/>
        </p:nvSpPr>
        <p:spPr bwMode="auto">
          <a:xfrm>
            <a:off x="5527675" y="3309938"/>
            <a:ext cx="150813" cy="46037"/>
          </a:xfrm>
          <a:custGeom>
            <a:avLst/>
            <a:gdLst>
              <a:gd name="T0" fmla="*/ 2147483647 w 1106"/>
              <a:gd name="T1" fmla="*/ 0 h 331"/>
              <a:gd name="T2" fmla="*/ 2147483647 w 1106"/>
              <a:gd name="T3" fmla="*/ 2147483647 h 331"/>
              <a:gd name="T4" fmla="*/ 2147483647 w 1106"/>
              <a:gd name="T5" fmla="*/ 2147483647 h 331"/>
              <a:gd name="T6" fmla="*/ 0 w 1106"/>
              <a:gd name="T7" fmla="*/ 2147483647 h 331"/>
              <a:gd name="T8" fmla="*/ 2147483647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86" name="Freeform 1307"/>
          <p:cNvSpPr>
            <a:spLocks/>
          </p:cNvSpPr>
          <p:nvPr/>
        </p:nvSpPr>
        <p:spPr bwMode="auto">
          <a:xfrm>
            <a:off x="5502275" y="3330575"/>
            <a:ext cx="176213" cy="71438"/>
          </a:xfrm>
          <a:custGeom>
            <a:avLst/>
            <a:gdLst>
              <a:gd name="T0" fmla="*/ 2147483647 w 1285"/>
              <a:gd name="T1" fmla="*/ 2147483647 h 505"/>
              <a:gd name="T2" fmla="*/ 2147483647 w 1285"/>
              <a:gd name="T3" fmla="*/ 2147483647 h 505"/>
              <a:gd name="T4" fmla="*/ 2147483647 w 1285"/>
              <a:gd name="T5" fmla="*/ 2147483647 h 505"/>
              <a:gd name="T6" fmla="*/ 2147483647 w 1285"/>
              <a:gd name="T7" fmla="*/ 2147483647 h 505"/>
              <a:gd name="T8" fmla="*/ 2147483647 w 1285"/>
              <a:gd name="T9" fmla="*/ 2147483647 h 505"/>
              <a:gd name="T10" fmla="*/ 2147483647 w 1285"/>
              <a:gd name="T11" fmla="*/ 2147483647 h 505"/>
              <a:gd name="T12" fmla="*/ 2147483647 w 1285"/>
              <a:gd name="T13" fmla="*/ 2147483647 h 505"/>
              <a:gd name="T14" fmla="*/ 2147483647 w 1285"/>
              <a:gd name="T15" fmla="*/ 2147483647 h 505"/>
              <a:gd name="T16" fmla="*/ 2147483647 w 1285"/>
              <a:gd name="T17" fmla="*/ 2147483647 h 505"/>
              <a:gd name="T18" fmla="*/ 2147483647 w 1285"/>
              <a:gd name="T19" fmla="*/ 2147483647 h 505"/>
              <a:gd name="T20" fmla="*/ 2147483647 w 1285"/>
              <a:gd name="T21" fmla="*/ 2147483647 h 505"/>
              <a:gd name="T22" fmla="*/ 2147483647 w 1285"/>
              <a:gd name="T23" fmla="*/ 2147483647 h 505"/>
              <a:gd name="T24" fmla="*/ 2147483647 w 1285"/>
              <a:gd name="T25" fmla="*/ 2147483647 h 505"/>
              <a:gd name="T26" fmla="*/ 2147483647 w 1285"/>
              <a:gd name="T27" fmla="*/ 2147483647 h 505"/>
              <a:gd name="T28" fmla="*/ 2147483647 w 1285"/>
              <a:gd name="T29" fmla="*/ 2147483647 h 505"/>
              <a:gd name="T30" fmla="*/ 2147483647 w 1285"/>
              <a:gd name="T31" fmla="*/ 2147483647 h 505"/>
              <a:gd name="T32" fmla="*/ 2147483647 w 1285"/>
              <a:gd name="T33" fmla="*/ 2147483647 h 505"/>
              <a:gd name="T34" fmla="*/ 2147483647 w 1285"/>
              <a:gd name="T35" fmla="*/ 2147483647 h 505"/>
              <a:gd name="T36" fmla="*/ 0 w 1285"/>
              <a:gd name="T37" fmla="*/ 2147483647 h 505"/>
              <a:gd name="T38" fmla="*/ 2147483647 w 1285"/>
              <a:gd name="T39" fmla="*/ 2147483647 h 505"/>
              <a:gd name="T40" fmla="*/ 2147483647 w 1285"/>
              <a:gd name="T41" fmla="*/ 2147483647 h 505"/>
              <a:gd name="T42" fmla="*/ 2147483647 w 1285"/>
              <a:gd name="T43" fmla="*/ 2147483647 h 505"/>
              <a:gd name="T44" fmla="*/ 2147483647 w 1285"/>
              <a:gd name="T45" fmla="*/ 2147483647 h 505"/>
              <a:gd name="T46" fmla="*/ 2147483647 w 1285"/>
              <a:gd name="T47" fmla="*/ 2147483647 h 505"/>
              <a:gd name="T48" fmla="*/ 2147483647 w 1285"/>
              <a:gd name="T49" fmla="*/ 2147483647 h 505"/>
              <a:gd name="T50" fmla="*/ 2147483647 w 1285"/>
              <a:gd name="T51" fmla="*/ 2147483647 h 505"/>
              <a:gd name="T52" fmla="*/ 2147483647 w 1285"/>
              <a:gd name="T53" fmla="*/ 2147483647 h 505"/>
              <a:gd name="T54" fmla="*/ 2147483647 w 1285"/>
              <a:gd name="T55" fmla="*/ 2147483647 h 505"/>
              <a:gd name="T56" fmla="*/ 2147483647 w 1285"/>
              <a:gd name="T57" fmla="*/ 2147483647 h 505"/>
              <a:gd name="T58" fmla="*/ 2147483647 w 1285"/>
              <a:gd name="T59" fmla="*/ 2147483647 h 505"/>
              <a:gd name="T60" fmla="*/ 2147483647 w 1285"/>
              <a:gd name="T61" fmla="*/ 2147483647 h 505"/>
              <a:gd name="T62" fmla="*/ 2147483647 w 1285"/>
              <a:gd name="T63" fmla="*/ 2147483647 h 505"/>
              <a:gd name="T64" fmla="*/ 2147483647 w 1285"/>
              <a:gd name="T65" fmla="*/ 2147483647 h 505"/>
              <a:gd name="T66" fmla="*/ 2147483647 w 1285"/>
              <a:gd name="T67" fmla="*/ 2147483647 h 505"/>
              <a:gd name="T68" fmla="*/ 2147483647 w 1285"/>
              <a:gd name="T69" fmla="*/ 2147483647 h 505"/>
              <a:gd name="T70" fmla="*/ 2147483647 w 1285"/>
              <a:gd name="T71" fmla="*/ 2147483647 h 505"/>
              <a:gd name="T72" fmla="*/ 2147483647 w 1285"/>
              <a:gd name="T73" fmla="*/ 2147483647 h 505"/>
              <a:gd name="T74" fmla="*/ 2147483647 w 1285"/>
              <a:gd name="T75" fmla="*/ 2147483647 h 505"/>
              <a:gd name="T76" fmla="*/ 2147483647 w 1285"/>
              <a:gd name="T77" fmla="*/ 2147483647 h 505"/>
              <a:gd name="T78" fmla="*/ 2147483647 w 1285"/>
              <a:gd name="T79" fmla="*/ 2147483647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87" name="AutoShape 1308"/>
          <p:cNvSpPr>
            <a:spLocks noChangeAspect="1" noChangeArrowheads="1" noTextEdit="1"/>
          </p:cNvSpPr>
          <p:nvPr/>
        </p:nvSpPr>
        <p:spPr bwMode="auto">
          <a:xfrm>
            <a:off x="5449888" y="3044825"/>
            <a:ext cx="284162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88" name="Freeform 1309"/>
          <p:cNvSpPr>
            <a:spLocks/>
          </p:cNvSpPr>
          <p:nvPr/>
        </p:nvSpPr>
        <p:spPr bwMode="auto">
          <a:xfrm>
            <a:off x="5508625" y="3065463"/>
            <a:ext cx="41275" cy="52387"/>
          </a:xfrm>
          <a:custGeom>
            <a:avLst/>
            <a:gdLst>
              <a:gd name="T0" fmla="*/ 2147483647 w 179"/>
              <a:gd name="T1" fmla="*/ 2147483647 h 216"/>
              <a:gd name="T2" fmla="*/ 2147483647 w 179"/>
              <a:gd name="T3" fmla="*/ 2147483647 h 216"/>
              <a:gd name="T4" fmla="*/ 2147483647 w 179"/>
              <a:gd name="T5" fmla="*/ 2147483647 h 216"/>
              <a:gd name="T6" fmla="*/ 2147483647 w 179"/>
              <a:gd name="T7" fmla="*/ 2147483647 h 216"/>
              <a:gd name="T8" fmla="*/ 2147483647 w 179"/>
              <a:gd name="T9" fmla="*/ 2147483647 h 216"/>
              <a:gd name="T10" fmla="*/ 2147483647 w 179"/>
              <a:gd name="T11" fmla="*/ 2147483647 h 216"/>
              <a:gd name="T12" fmla="*/ 2147483647 w 179"/>
              <a:gd name="T13" fmla="*/ 2147483647 h 216"/>
              <a:gd name="T14" fmla="*/ 2147483647 w 179"/>
              <a:gd name="T15" fmla="*/ 2147483647 h 216"/>
              <a:gd name="T16" fmla="*/ 0 w 179"/>
              <a:gd name="T17" fmla="*/ 2147483647 h 216"/>
              <a:gd name="T18" fmla="*/ 2147483647 w 179"/>
              <a:gd name="T19" fmla="*/ 2147483647 h 216"/>
              <a:gd name="T20" fmla="*/ 2147483647 w 179"/>
              <a:gd name="T21" fmla="*/ 2147483647 h 216"/>
              <a:gd name="T22" fmla="*/ 2147483647 w 179"/>
              <a:gd name="T23" fmla="*/ 2147483647 h 216"/>
              <a:gd name="T24" fmla="*/ 2147483647 w 179"/>
              <a:gd name="T25" fmla="*/ 2147483647 h 216"/>
              <a:gd name="T26" fmla="*/ 2147483647 w 179"/>
              <a:gd name="T27" fmla="*/ 2147483647 h 216"/>
              <a:gd name="T28" fmla="*/ 2147483647 w 179"/>
              <a:gd name="T29" fmla="*/ 2147483647 h 216"/>
              <a:gd name="T30" fmla="*/ 2147483647 w 179"/>
              <a:gd name="T31" fmla="*/ 2147483647 h 216"/>
              <a:gd name="T32" fmla="*/ 2147483647 w 179"/>
              <a:gd name="T33" fmla="*/ 2147483647 h 216"/>
              <a:gd name="T34" fmla="*/ 2147483647 w 179"/>
              <a:gd name="T35" fmla="*/ 2147483647 h 216"/>
              <a:gd name="T36" fmla="*/ 2147483647 w 179"/>
              <a:gd name="T37" fmla="*/ 2147483647 h 216"/>
              <a:gd name="T38" fmla="*/ 2147483647 w 179"/>
              <a:gd name="T39" fmla="*/ 2147483647 h 216"/>
              <a:gd name="T40" fmla="*/ 2147483647 w 179"/>
              <a:gd name="T41" fmla="*/ 2147483647 h 216"/>
              <a:gd name="T42" fmla="*/ 2147483647 w 179"/>
              <a:gd name="T43" fmla="*/ 2147483647 h 216"/>
              <a:gd name="T44" fmla="*/ 2147483647 w 179"/>
              <a:gd name="T45" fmla="*/ 2147483647 h 216"/>
              <a:gd name="T46" fmla="*/ 2147483647 w 179"/>
              <a:gd name="T47" fmla="*/ 2147483647 h 216"/>
              <a:gd name="T48" fmla="*/ 2147483647 w 179"/>
              <a:gd name="T49" fmla="*/ 2147483647 h 216"/>
              <a:gd name="T50" fmla="*/ 2147483647 w 179"/>
              <a:gd name="T51" fmla="*/ 2147483647 h 216"/>
              <a:gd name="T52" fmla="*/ 2147483647 w 179"/>
              <a:gd name="T53" fmla="*/ 2147483647 h 216"/>
              <a:gd name="T54" fmla="*/ 2147483647 w 179"/>
              <a:gd name="T55" fmla="*/ 2147483647 h 216"/>
              <a:gd name="T56" fmla="*/ 2147483647 w 179"/>
              <a:gd name="T57" fmla="*/ 2147483647 h 216"/>
              <a:gd name="T58" fmla="*/ 2147483647 w 179"/>
              <a:gd name="T59" fmla="*/ 2147483647 h 216"/>
              <a:gd name="T60" fmla="*/ 2147483647 w 179"/>
              <a:gd name="T61" fmla="*/ 2147483647 h 216"/>
              <a:gd name="T62" fmla="*/ 2147483647 w 179"/>
              <a:gd name="T63" fmla="*/ 2147483647 h 216"/>
              <a:gd name="T64" fmla="*/ 2147483647 w 179"/>
              <a:gd name="T65" fmla="*/ 2147483647 h 216"/>
              <a:gd name="T66" fmla="*/ 2147483647 w 179"/>
              <a:gd name="T67" fmla="*/ 2147483647 h 216"/>
              <a:gd name="T68" fmla="*/ 2147483647 w 179"/>
              <a:gd name="T69" fmla="*/ 2147483647 h 216"/>
              <a:gd name="T70" fmla="*/ 2147483647 w 179"/>
              <a:gd name="T71" fmla="*/ 2147483647 h 216"/>
              <a:gd name="T72" fmla="*/ 2147483647 w 179"/>
              <a:gd name="T73" fmla="*/ 2147483647 h 216"/>
              <a:gd name="T74" fmla="*/ 2147483647 w 179"/>
              <a:gd name="T75" fmla="*/ 2147483647 h 216"/>
              <a:gd name="T76" fmla="*/ 2147483647 w 179"/>
              <a:gd name="T77" fmla="*/ 2147483647 h 216"/>
              <a:gd name="T78" fmla="*/ 2147483647 w 179"/>
              <a:gd name="T79" fmla="*/ 2147483647 h 216"/>
              <a:gd name="T80" fmla="*/ 2147483647 w 179"/>
              <a:gd name="T81" fmla="*/ 2147483647 h 216"/>
              <a:gd name="T82" fmla="*/ 2147483647 w 179"/>
              <a:gd name="T83" fmla="*/ 2147483647 h 216"/>
              <a:gd name="T84" fmla="*/ 2147483647 w 179"/>
              <a:gd name="T85" fmla="*/ 0 h 216"/>
              <a:gd name="T86" fmla="*/ 2147483647 w 179"/>
              <a:gd name="T87" fmla="*/ 2147483647 h 216"/>
              <a:gd name="T88" fmla="*/ 2147483647 w 179"/>
              <a:gd name="T89" fmla="*/ 2147483647 h 216"/>
              <a:gd name="T90" fmla="*/ 2147483647 w 179"/>
              <a:gd name="T91" fmla="*/ 2147483647 h 216"/>
              <a:gd name="T92" fmla="*/ 2147483647 w 179"/>
              <a:gd name="T93" fmla="*/ 2147483647 h 216"/>
              <a:gd name="T94" fmla="*/ 2147483647 w 179"/>
              <a:gd name="T95" fmla="*/ 2147483647 h 216"/>
              <a:gd name="T96" fmla="*/ 2147483647 w 179"/>
              <a:gd name="T97" fmla="*/ 2147483647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89" name="Freeform 1310"/>
          <p:cNvSpPr>
            <a:spLocks/>
          </p:cNvSpPr>
          <p:nvPr/>
        </p:nvSpPr>
        <p:spPr bwMode="auto">
          <a:xfrm>
            <a:off x="5576888" y="3063875"/>
            <a:ext cx="25400" cy="39688"/>
          </a:xfrm>
          <a:custGeom>
            <a:avLst/>
            <a:gdLst>
              <a:gd name="T0" fmla="*/ 2147483647 w 114"/>
              <a:gd name="T1" fmla="*/ 2147483647 h 168"/>
              <a:gd name="T2" fmla="*/ 2147483647 w 114"/>
              <a:gd name="T3" fmla="*/ 2147483647 h 168"/>
              <a:gd name="T4" fmla="*/ 2147483647 w 114"/>
              <a:gd name="T5" fmla="*/ 2147483647 h 168"/>
              <a:gd name="T6" fmla="*/ 2147483647 w 114"/>
              <a:gd name="T7" fmla="*/ 2147483647 h 168"/>
              <a:gd name="T8" fmla="*/ 2147483647 w 114"/>
              <a:gd name="T9" fmla="*/ 2147483647 h 168"/>
              <a:gd name="T10" fmla="*/ 2147483647 w 114"/>
              <a:gd name="T11" fmla="*/ 2147483647 h 168"/>
              <a:gd name="T12" fmla="*/ 2147483647 w 114"/>
              <a:gd name="T13" fmla="*/ 2147483647 h 168"/>
              <a:gd name="T14" fmla="*/ 2147483647 w 114"/>
              <a:gd name="T15" fmla="*/ 2147483647 h 168"/>
              <a:gd name="T16" fmla="*/ 2147483647 w 114"/>
              <a:gd name="T17" fmla="*/ 2147483647 h 168"/>
              <a:gd name="T18" fmla="*/ 2147483647 w 114"/>
              <a:gd name="T19" fmla="*/ 2147483647 h 168"/>
              <a:gd name="T20" fmla="*/ 2147483647 w 114"/>
              <a:gd name="T21" fmla="*/ 2147483647 h 168"/>
              <a:gd name="T22" fmla="*/ 2147483647 w 114"/>
              <a:gd name="T23" fmla="*/ 2147483647 h 168"/>
              <a:gd name="T24" fmla="*/ 2147483647 w 114"/>
              <a:gd name="T25" fmla="*/ 2147483647 h 168"/>
              <a:gd name="T26" fmla="*/ 2147483647 w 114"/>
              <a:gd name="T27" fmla="*/ 2147483647 h 168"/>
              <a:gd name="T28" fmla="*/ 2147483647 w 114"/>
              <a:gd name="T29" fmla="*/ 2147483647 h 168"/>
              <a:gd name="T30" fmla="*/ 2147483647 w 114"/>
              <a:gd name="T31" fmla="*/ 2147483647 h 168"/>
              <a:gd name="T32" fmla="*/ 2147483647 w 114"/>
              <a:gd name="T33" fmla="*/ 2147483647 h 168"/>
              <a:gd name="T34" fmla="*/ 2147483647 w 114"/>
              <a:gd name="T35" fmla="*/ 2147483647 h 168"/>
              <a:gd name="T36" fmla="*/ 2147483647 w 114"/>
              <a:gd name="T37" fmla="*/ 2147483647 h 168"/>
              <a:gd name="T38" fmla="*/ 2147483647 w 114"/>
              <a:gd name="T39" fmla="*/ 2147483647 h 168"/>
              <a:gd name="T40" fmla="*/ 2147483647 w 114"/>
              <a:gd name="T41" fmla="*/ 2147483647 h 168"/>
              <a:gd name="T42" fmla="*/ 2147483647 w 114"/>
              <a:gd name="T43" fmla="*/ 2147483647 h 168"/>
              <a:gd name="T44" fmla="*/ 2147483647 w 114"/>
              <a:gd name="T45" fmla="*/ 2147483647 h 168"/>
              <a:gd name="T46" fmla="*/ 2147483647 w 114"/>
              <a:gd name="T47" fmla="*/ 2147483647 h 168"/>
              <a:gd name="T48" fmla="*/ 2147483647 w 114"/>
              <a:gd name="T49" fmla="*/ 2147483647 h 168"/>
              <a:gd name="T50" fmla="*/ 2147483647 w 114"/>
              <a:gd name="T51" fmla="*/ 2147483647 h 168"/>
              <a:gd name="T52" fmla="*/ 2147483647 w 114"/>
              <a:gd name="T53" fmla="*/ 2147483647 h 168"/>
              <a:gd name="T54" fmla="*/ 2147483647 w 114"/>
              <a:gd name="T55" fmla="*/ 2147483647 h 168"/>
              <a:gd name="T56" fmla="*/ 2147483647 w 114"/>
              <a:gd name="T57" fmla="*/ 2147483647 h 168"/>
              <a:gd name="T58" fmla="*/ 2147483647 w 114"/>
              <a:gd name="T59" fmla="*/ 2147483647 h 168"/>
              <a:gd name="T60" fmla="*/ 2147483647 w 114"/>
              <a:gd name="T61" fmla="*/ 0 h 168"/>
              <a:gd name="T62" fmla="*/ 2147483647 w 114"/>
              <a:gd name="T63" fmla="*/ 0 h 168"/>
              <a:gd name="T64" fmla="*/ 0 w 114"/>
              <a:gd name="T65" fmla="*/ 2147483647 h 168"/>
              <a:gd name="T66" fmla="*/ 2147483647 w 114"/>
              <a:gd name="T67" fmla="*/ 2147483647 h 168"/>
              <a:gd name="T68" fmla="*/ 2147483647 w 114"/>
              <a:gd name="T69" fmla="*/ 2147483647 h 168"/>
              <a:gd name="T70" fmla="*/ 2147483647 w 114"/>
              <a:gd name="T71" fmla="*/ 2147483647 h 168"/>
              <a:gd name="T72" fmla="*/ 2147483647 w 114"/>
              <a:gd name="T73" fmla="*/ 2147483647 h 168"/>
              <a:gd name="T74" fmla="*/ 2147483647 w 114"/>
              <a:gd name="T75" fmla="*/ 2147483647 h 168"/>
              <a:gd name="T76" fmla="*/ 2147483647 w 114"/>
              <a:gd name="T77" fmla="*/ 2147483647 h 168"/>
              <a:gd name="T78" fmla="*/ 2147483647 w 114"/>
              <a:gd name="T79" fmla="*/ 2147483647 h 168"/>
              <a:gd name="T80" fmla="*/ 2147483647 w 114"/>
              <a:gd name="T81" fmla="*/ 2147483647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90" name="Freeform 1311"/>
          <p:cNvSpPr>
            <a:spLocks/>
          </p:cNvSpPr>
          <p:nvPr/>
        </p:nvSpPr>
        <p:spPr bwMode="auto">
          <a:xfrm>
            <a:off x="5483225" y="3054350"/>
            <a:ext cx="66675" cy="85725"/>
          </a:xfrm>
          <a:custGeom>
            <a:avLst/>
            <a:gdLst>
              <a:gd name="T0" fmla="*/ 2147483647 w 289"/>
              <a:gd name="T1" fmla="*/ 2147483647 h 351"/>
              <a:gd name="T2" fmla="*/ 2147483647 w 289"/>
              <a:gd name="T3" fmla="*/ 2147483647 h 351"/>
              <a:gd name="T4" fmla="*/ 2147483647 w 289"/>
              <a:gd name="T5" fmla="*/ 2147483647 h 351"/>
              <a:gd name="T6" fmla="*/ 0 w 289"/>
              <a:gd name="T7" fmla="*/ 2147483647 h 351"/>
              <a:gd name="T8" fmla="*/ 2147483647 w 289"/>
              <a:gd name="T9" fmla="*/ 2147483647 h 351"/>
              <a:gd name="T10" fmla="*/ 2147483647 w 289"/>
              <a:gd name="T11" fmla="*/ 2147483647 h 351"/>
              <a:gd name="T12" fmla="*/ 2147483647 w 289"/>
              <a:gd name="T13" fmla="*/ 2147483647 h 351"/>
              <a:gd name="T14" fmla="*/ 2147483647 w 289"/>
              <a:gd name="T15" fmla="*/ 2147483647 h 351"/>
              <a:gd name="T16" fmla="*/ 2147483647 w 289"/>
              <a:gd name="T17" fmla="*/ 2147483647 h 351"/>
              <a:gd name="T18" fmla="*/ 2147483647 w 289"/>
              <a:gd name="T19" fmla="*/ 2147483647 h 351"/>
              <a:gd name="T20" fmla="*/ 2147483647 w 289"/>
              <a:gd name="T21" fmla="*/ 2147483647 h 351"/>
              <a:gd name="T22" fmla="*/ 2147483647 w 289"/>
              <a:gd name="T23" fmla="*/ 2147483647 h 351"/>
              <a:gd name="T24" fmla="*/ 2147483647 w 289"/>
              <a:gd name="T25" fmla="*/ 2147483647 h 351"/>
              <a:gd name="T26" fmla="*/ 2147483647 w 289"/>
              <a:gd name="T27" fmla="*/ 2147483647 h 351"/>
              <a:gd name="T28" fmla="*/ 2147483647 w 289"/>
              <a:gd name="T29" fmla="*/ 2147483647 h 351"/>
              <a:gd name="T30" fmla="*/ 2147483647 w 289"/>
              <a:gd name="T31" fmla="*/ 2147483647 h 351"/>
              <a:gd name="T32" fmla="*/ 2147483647 w 289"/>
              <a:gd name="T33" fmla="*/ 2147483647 h 351"/>
              <a:gd name="T34" fmla="*/ 2147483647 w 289"/>
              <a:gd name="T35" fmla="*/ 2147483647 h 351"/>
              <a:gd name="T36" fmla="*/ 2147483647 w 289"/>
              <a:gd name="T37" fmla="*/ 2147483647 h 351"/>
              <a:gd name="T38" fmla="*/ 2147483647 w 289"/>
              <a:gd name="T39" fmla="*/ 2147483647 h 351"/>
              <a:gd name="T40" fmla="*/ 2147483647 w 289"/>
              <a:gd name="T41" fmla="*/ 2147483647 h 351"/>
              <a:gd name="T42" fmla="*/ 2147483647 w 289"/>
              <a:gd name="T43" fmla="*/ 2147483647 h 351"/>
              <a:gd name="T44" fmla="*/ 2147483647 w 289"/>
              <a:gd name="T45" fmla="*/ 2147483647 h 351"/>
              <a:gd name="T46" fmla="*/ 2147483647 w 289"/>
              <a:gd name="T47" fmla="*/ 2147483647 h 351"/>
              <a:gd name="T48" fmla="*/ 2147483647 w 289"/>
              <a:gd name="T49" fmla="*/ 2147483647 h 351"/>
              <a:gd name="T50" fmla="*/ 2147483647 w 289"/>
              <a:gd name="T51" fmla="*/ 2147483647 h 351"/>
              <a:gd name="T52" fmla="*/ 2147483647 w 289"/>
              <a:gd name="T53" fmla="*/ 2147483647 h 351"/>
              <a:gd name="T54" fmla="*/ 2147483647 w 289"/>
              <a:gd name="T55" fmla="*/ 2147483647 h 351"/>
              <a:gd name="T56" fmla="*/ 2147483647 w 289"/>
              <a:gd name="T57" fmla="*/ 2147483647 h 351"/>
              <a:gd name="T58" fmla="*/ 2147483647 w 289"/>
              <a:gd name="T59" fmla="*/ 2147483647 h 351"/>
              <a:gd name="T60" fmla="*/ 2147483647 w 289"/>
              <a:gd name="T61" fmla="*/ 2147483647 h 351"/>
              <a:gd name="T62" fmla="*/ 2147483647 w 289"/>
              <a:gd name="T63" fmla="*/ 2147483647 h 351"/>
              <a:gd name="T64" fmla="*/ 2147483647 w 289"/>
              <a:gd name="T65" fmla="*/ 2147483647 h 351"/>
              <a:gd name="T66" fmla="*/ 2147483647 w 289"/>
              <a:gd name="T67" fmla="*/ 2147483647 h 351"/>
              <a:gd name="T68" fmla="*/ 2147483647 w 289"/>
              <a:gd name="T69" fmla="*/ 2147483647 h 351"/>
              <a:gd name="T70" fmla="*/ 2147483647 w 289"/>
              <a:gd name="T71" fmla="*/ 2147483647 h 351"/>
              <a:gd name="T72" fmla="*/ 2147483647 w 289"/>
              <a:gd name="T73" fmla="*/ 2147483647 h 351"/>
              <a:gd name="T74" fmla="*/ 2147483647 w 289"/>
              <a:gd name="T75" fmla="*/ 2147483647 h 351"/>
              <a:gd name="T76" fmla="*/ 2147483647 w 289"/>
              <a:gd name="T77" fmla="*/ 2147483647 h 351"/>
              <a:gd name="T78" fmla="*/ 2147483647 w 289"/>
              <a:gd name="T79" fmla="*/ 2147483647 h 351"/>
              <a:gd name="T80" fmla="*/ 2147483647 w 289"/>
              <a:gd name="T81" fmla="*/ 0 h 351"/>
              <a:gd name="T82" fmla="*/ 2147483647 w 289"/>
              <a:gd name="T83" fmla="*/ 2147483647 h 351"/>
              <a:gd name="T84" fmla="*/ 2147483647 w 289"/>
              <a:gd name="T85" fmla="*/ 2147483647 h 351"/>
              <a:gd name="T86" fmla="*/ 2147483647 w 289"/>
              <a:gd name="T87" fmla="*/ 2147483647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91" name="Freeform 1312"/>
          <p:cNvSpPr>
            <a:spLocks/>
          </p:cNvSpPr>
          <p:nvPr/>
        </p:nvSpPr>
        <p:spPr bwMode="auto">
          <a:xfrm>
            <a:off x="5573713" y="3051175"/>
            <a:ext cx="57150" cy="57150"/>
          </a:xfrm>
          <a:custGeom>
            <a:avLst/>
            <a:gdLst>
              <a:gd name="T0" fmla="*/ 2147483647 w 254"/>
              <a:gd name="T1" fmla="*/ 2147483647 h 234"/>
              <a:gd name="T2" fmla="*/ 2147483647 w 254"/>
              <a:gd name="T3" fmla="*/ 2147483647 h 234"/>
              <a:gd name="T4" fmla="*/ 2147483647 w 254"/>
              <a:gd name="T5" fmla="*/ 2147483647 h 234"/>
              <a:gd name="T6" fmla="*/ 2147483647 w 254"/>
              <a:gd name="T7" fmla="*/ 2147483647 h 234"/>
              <a:gd name="T8" fmla="*/ 2147483647 w 254"/>
              <a:gd name="T9" fmla="*/ 2147483647 h 234"/>
              <a:gd name="T10" fmla="*/ 2147483647 w 254"/>
              <a:gd name="T11" fmla="*/ 2147483647 h 234"/>
              <a:gd name="T12" fmla="*/ 2147483647 w 254"/>
              <a:gd name="T13" fmla="*/ 2147483647 h 234"/>
              <a:gd name="T14" fmla="*/ 2147483647 w 254"/>
              <a:gd name="T15" fmla="*/ 2147483647 h 234"/>
              <a:gd name="T16" fmla="*/ 2147483647 w 254"/>
              <a:gd name="T17" fmla="*/ 2147483647 h 234"/>
              <a:gd name="T18" fmla="*/ 2147483647 w 254"/>
              <a:gd name="T19" fmla="*/ 2147483647 h 234"/>
              <a:gd name="T20" fmla="*/ 2147483647 w 254"/>
              <a:gd name="T21" fmla="*/ 2147483647 h 234"/>
              <a:gd name="T22" fmla="*/ 2147483647 w 254"/>
              <a:gd name="T23" fmla="*/ 2147483647 h 234"/>
              <a:gd name="T24" fmla="*/ 2147483647 w 254"/>
              <a:gd name="T25" fmla="*/ 2147483647 h 234"/>
              <a:gd name="T26" fmla="*/ 2147483647 w 254"/>
              <a:gd name="T27" fmla="*/ 2147483647 h 234"/>
              <a:gd name="T28" fmla="*/ 2147483647 w 254"/>
              <a:gd name="T29" fmla="*/ 2147483647 h 234"/>
              <a:gd name="T30" fmla="*/ 2147483647 w 254"/>
              <a:gd name="T31" fmla="*/ 2147483647 h 234"/>
              <a:gd name="T32" fmla="*/ 2147483647 w 254"/>
              <a:gd name="T33" fmla="*/ 2147483647 h 234"/>
              <a:gd name="T34" fmla="*/ 2147483647 w 254"/>
              <a:gd name="T35" fmla="*/ 2147483647 h 234"/>
              <a:gd name="T36" fmla="*/ 2147483647 w 254"/>
              <a:gd name="T37" fmla="*/ 2147483647 h 234"/>
              <a:gd name="T38" fmla="*/ 2147483647 w 254"/>
              <a:gd name="T39" fmla="*/ 2147483647 h 234"/>
              <a:gd name="T40" fmla="*/ 2147483647 w 254"/>
              <a:gd name="T41" fmla="*/ 2147483647 h 234"/>
              <a:gd name="T42" fmla="*/ 2147483647 w 254"/>
              <a:gd name="T43" fmla="*/ 2147483647 h 234"/>
              <a:gd name="T44" fmla="*/ 2147483647 w 254"/>
              <a:gd name="T45" fmla="*/ 2147483647 h 234"/>
              <a:gd name="T46" fmla="*/ 2147483647 w 254"/>
              <a:gd name="T47" fmla="*/ 2147483647 h 234"/>
              <a:gd name="T48" fmla="*/ 2147483647 w 254"/>
              <a:gd name="T49" fmla="*/ 2147483647 h 234"/>
              <a:gd name="T50" fmla="*/ 2147483647 w 254"/>
              <a:gd name="T51" fmla="*/ 2147483647 h 234"/>
              <a:gd name="T52" fmla="*/ 2147483647 w 254"/>
              <a:gd name="T53" fmla="*/ 2147483647 h 234"/>
              <a:gd name="T54" fmla="*/ 2147483647 w 254"/>
              <a:gd name="T55" fmla="*/ 2147483647 h 234"/>
              <a:gd name="T56" fmla="*/ 2147483647 w 254"/>
              <a:gd name="T57" fmla="*/ 2147483647 h 234"/>
              <a:gd name="T58" fmla="*/ 2147483647 w 254"/>
              <a:gd name="T59" fmla="*/ 2147483647 h 234"/>
              <a:gd name="T60" fmla="*/ 2147483647 w 254"/>
              <a:gd name="T61" fmla="*/ 2147483647 h 234"/>
              <a:gd name="T62" fmla="*/ 2147483647 w 254"/>
              <a:gd name="T63" fmla="*/ 2147483647 h 234"/>
              <a:gd name="T64" fmla="*/ 2147483647 w 254"/>
              <a:gd name="T65" fmla="*/ 2147483647 h 234"/>
              <a:gd name="T66" fmla="*/ 2147483647 w 254"/>
              <a:gd name="T67" fmla="*/ 2147483647 h 234"/>
              <a:gd name="T68" fmla="*/ 2147483647 w 254"/>
              <a:gd name="T69" fmla="*/ 2147483647 h 234"/>
              <a:gd name="T70" fmla="*/ 2147483647 w 254"/>
              <a:gd name="T71" fmla="*/ 2147483647 h 234"/>
              <a:gd name="T72" fmla="*/ 2147483647 w 254"/>
              <a:gd name="T73" fmla="*/ 2147483647 h 234"/>
              <a:gd name="T74" fmla="*/ 2147483647 w 254"/>
              <a:gd name="T75" fmla="*/ 2147483647 h 234"/>
              <a:gd name="T76" fmla="*/ 2147483647 w 254"/>
              <a:gd name="T77" fmla="*/ 2147483647 h 234"/>
              <a:gd name="T78" fmla="*/ 2147483647 w 254"/>
              <a:gd name="T79" fmla="*/ 0 h 234"/>
              <a:gd name="T80" fmla="*/ 2147483647 w 254"/>
              <a:gd name="T81" fmla="*/ 0 h 234"/>
              <a:gd name="T82" fmla="*/ 2147483647 w 254"/>
              <a:gd name="T83" fmla="*/ 0 h 234"/>
              <a:gd name="T84" fmla="*/ 2147483647 w 254"/>
              <a:gd name="T85" fmla="*/ 0 h 234"/>
              <a:gd name="T86" fmla="*/ 2147483647 w 254"/>
              <a:gd name="T87" fmla="*/ 2147483647 h 234"/>
              <a:gd name="T88" fmla="*/ 0 w 254"/>
              <a:gd name="T89" fmla="*/ 2147483647 h 234"/>
              <a:gd name="T90" fmla="*/ 2147483647 w 254"/>
              <a:gd name="T91" fmla="*/ 2147483647 h 234"/>
              <a:gd name="T92" fmla="*/ 2147483647 w 254"/>
              <a:gd name="T93" fmla="*/ 2147483647 h 234"/>
              <a:gd name="T94" fmla="*/ 2147483647 w 254"/>
              <a:gd name="T95" fmla="*/ 2147483647 h 234"/>
              <a:gd name="T96" fmla="*/ 2147483647 w 254"/>
              <a:gd name="T97" fmla="*/ 2147483647 h 234"/>
              <a:gd name="T98" fmla="*/ 2147483647 w 254"/>
              <a:gd name="T99" fmla="*/ 2147483647 h 234"/>
              <a:gd name="T100" fmla="*/ 2147483647 w 254"/>
              <a:gd name="T101" fmla="*/ 2147483647 h 234"/>
              <a:gd name="T102" fmla="*/ 2147483647 w 254"/>
              <a:gd name="T103" fmla="*/ 2147483647 h 234"/>
              <a:gd name="T104" fmla="*/ 2147483647 w 254"/>
              <a:gd name="T105" fmla="*/ 2147483647 h 234"/>
              <a:gd name="T106" fmla="*/ 2147483647 w 254"/>
              <a:gd name="T107" fmla="*/ 2147483647 h 234"/>
              <a:gd name="T108" fmla="*/ 2147483647 w 254"/>
              <a:gd name="T109" fmla="*/ 2147483647 h 234"/>
              <a:gd name="T110" fmla="*/ 2147483647 w 254"/>
              <a:gd name="T111" fmla="*/ 2147483647 h 234"/>
              <a:gd name="T112" fmla="*/ 2147483647 w 254"/>
              <a:gd name="T113" fmla="*/ 2147483647 h 234"/>
              <a:gd name="T114" fmla="*/ 2147483647 w 254"/>
              <a:gd name="T115" fmla="*/ 2147483647 h 234"/>
              <a:gd name="T116" fmla="*/ 2147483647 w 254"/>
              <a:gd name="T117" fmla="*/ 2147483647 h 234"/>
              <a:gd name="T118" fmla="*/ 2147483647 w 254"/>
              <a:gd name="T119" fmla="*/ 2147483647 h 234"/>
              <a:gd name="T120" fmla="*/ 2147483647 w 254"/>
              <a:gd name="T121" fmla="*/ 2147483647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92" name="Freeform 1313"/>
          <p:cNvSpPr>
            <a:spLocks/>
          </p:cNvSpPr>
          <p:nvPr/>
        </p:nvSpPr>
        <p:spPr bwMode="auto">
          <a:xfrm>
            <a:off x="5461000" y="3078163"/>
            <a:ext cx="22225" cy="52387"/>
          </a:xfrm>
          <a:custGeom>
            <a:avLst/>
            <a:gdLst>
              <a:gd name="T0" fmla="*/ 0 w 103"/>
              <a:gd name="T1" fmla="*/ 2147483647 h 221"/>
              <a:gd name="T2" fmla="*/ 0 w 103"/>
              <a:gd name="T3" fmla="*/ 2147483647 h 221"/>
              <a:gd name="T4" fmla="*/ 2147483647 w 103"/>
              <a:gd name="T5" fmla="*/ 2147483647 h 221"/>
              <a:gd name="T6" fmla="*/ 2147483647 w 103"/>
              <a:gd name="T7" fmla="*/ 2147483647 h 221"/>
              <a:gd name="T8" fmla="*/ 2147483647 w 103"/>
              <a:gd name="T9" fmla="*/ 2147483647 h 221"/>
              <a:gd name="T10" fmla="*/ 2147483647 w 103"/>
              <a:gd name="T11" fmla="*/ 2147483647 h 221"/>
              <a:gd name="T12" fmla="*/ 2147483647 w 103"/>
              <a:gd name="T13" fmla="*/ 2147483647 h 221"/>
              <a:gd name="T14" fmla="*/ 2147483647 w 103"/>
              <a:gd name="T15" fmla="*/ 2147483647 h 221"/>
              <a:gd name="T16" fmla="*/ 2147483647 w 103"/>
              <a:gd name="T17" fmla="*/ 2147483647 h 221"/>
              <a:gd name="T18" fmla="*/ 2147483647 w 103"/>
              <a:gd name="T19" fmla="*/ 2147483647 h 221"/>
              <a:gd name="T20" fmla="*/ 2147483647 w 103"/>
              <a:gd name="T21" fmla="*/ 2147483647 h 221"/>
              <a:gd name="T22" fmla="*/ 2147483647 w 103"/>
              <a:gd name="T23" fmla="*/ 2147483647 h 221"/>
              <a:gd name="T24" fmla="*/ 2147483647 w 103"/>
              <a:gd name="T25" fmla="*/ 2147483647 h 221"/>
              <a:gd name="T26" fmla="*/ 2147483647 w 103"/>
              <a:gd name="T27" fmla="*/ 2147483647 h 221"/>
              <a:gd name="T28" fmla="*/ 2147483647 w 103"/>
              <a:gd name="T29" fmla="*/ 2147483647 h 221"/>
              <a:gd name="T30" fmla="*/ 2147483647 w 103"/>
              <a:gd name="T31" fmla="*/ 2147483647 h 221"/>
              <a:gd name="T32" fmla="*/ 2147483647 w 103"/>
              <a:gd name="T33" fmla="*/ 2147483647 h 221"/>
              <a:gd name="T34" fmla="*/ 2147483647 w 103"/>
              <a:gd name="T35" fmla="*/ 2147483647 h 221"/>
              <a:gd name="T36" fmla="*/ 2147483647 w 103"/>
              <a:gd name="T37" fmla="*/ 2147483647 h 221"/>
              <a:gd name="T38" fmla="*/ 2147483647 w 103"/>
              <a:gd name="T39" fmla="*/ 2147483647 h 221"/>
              <a:gd name="T40" fmla="*/ 2147483647 w 103"/>
              <a:gd name="T41" fmla="*/ 2147483647 h 221"/>
              <a:gd name="T42" fmla="*/ 2147483647 w 103"/>
              <a:gd name="T43" fmla="*/ 2147483647 h 221"/>
              <a:gd name="T44" fmla="*/ 2147483647 w 103"/>
              <a:gd name="T45" fmla="*/ 2147483647 h 221"/>
              <a:gd name="T46" fmla="*/ 2147483647 w 103"/>
              <a:gd name="T47" fmla="*/ 2147483647 h 221"/>
              <a:gd name="T48" fmla="*/ 2147483647 w 103"/>
              <a:gd name="T49" fmla="*/ 2147483647 h 221"/>
              <a:gd name="T50" fmla="*/ 2147483647 w 103"/>
              <a:gd name="T51" fmla="*/ 2147483647 h 221"/>
              <a:gd name="T52" fmla="*/ 2147483647 w 103"/>
              <a:gd name="T53" fmla="*/ 2147483647 h 221"/>
              <a:gd name="T54" fmla="*/ 2147483647 w 103"/>
              <a:gd name="T55" fmla="*/ 2147483647 h 221"/>
              <a:gd name="T56" fmla="*/ 2147483647 w 103"/>
              <a:gd name="T57" fmla="*/ 2147483647 h 221"/>
              <a:gd name="T58" fmla="*/ 2147483647 w 103"/>
              <a:gd name="T59" fmla="*/ 2147483647 h 221"/>
              <a:gd name="T60" fmla="*/ 2147483647 w 103"/>
              <a:gd name="T61" fmla="*/ 2147483647 h 221"/>
              <a:gd name="T62" fmla="*/ 2147483647 w 103"/>
              <a:gd name="T63" fmla="*/ 2147483647 h 221"/>
              <a:gd name="T64" fmla="*/ 2147483647 w 103"/>
              <a:gd name="T65" fmla="*/ 2147483647 h 221"/>
              <a:gd name="T66" fmla="*/ 2147483647 w 103"/>
              <a:gd name="T67" fmla="*/ 0 h 221"/>
              <a:gd name="T68" fmla="*/ 2147483647 w 103"/>
              <a:gd name="T69" fmla="*/ 2147483647 h 221"/>
              <a:gd name="T70" fmla="*/ 2147483647 w 103"/>
              <a:gd name="T71" fmla="*/ 2147483647 h 221"/>
              <a:gd name="T72" fmla="*/ 2147483647 w 103"/>
              <a:gd name="T73" fmla="*/ 2147483647 h 221"/>
              <a:gd name="T74" fmla="*/ 2147483647 w 103"/>
              <a:gd name="T75" fmla="*/ 2147483647 h 221"/>
              <a:gd name="T76" fmla="*/ 2147483647 w 103"/>
              <a:gd name="T77" fmla="*/ 2147483647 h 221"/>
              <a:gd name="T78" fmla="*/ 2147483647 w 103"/>
              <a:gd name="T79" fmla="*/ 2147483647 h 221"/>
              <a:gd name="T80" fmla="*/ 0 w 103"/>
              <a:gd name="T81" fmla="*/ 2147483647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93" name="Freeform 1314"/>
          <p:cNvSpPr>
            <a:spLocks/>
          </p:cNvSpPr>
          <p:nvPr/>
        </p:nvSpPr>
        <p:spPr bwMode="auto">
          <a:xfrm>
            <a:off x="5619750" y="3048000"/>
            <a:ext cx="49213" cy="69850"/>
          </a:xfrm>
          <a:custGeom>
            <a:avLst/>
            <a:gdLst>
              <a:gd name="T0" fmla="*/ 2147483647 w 221"/>
              <a:gd name="T1" fmla="*/ 2147483647 h 288"/>
              <a:gd name="T2" fmla="*/ 2147483647 w 221"/>
              <a:gd name="T3" fmla="*/ 2147483647 h 288"/>
              <a:gd name="T4" fmla="*/ 2147483647 w 221"/>
              <a:gd name="T5" fmla="*/ 2147483647 h 288"/>
              <a:gd name="T6" fmla="*/ 2147483647 w 221"/>
              <a:gd name="T7" fmla="*/ 2147483647 h 288"/>
              <a:gd name="T8" fmla="*/ 2147483647 w 221"/>
              <a:gd name="T9" fmla="*/ 2147483647 h 288"/>
              <a:gd name="T10" fmla="*/ 2147483647 w 221"/>
              <a:gd name="T11" fmla="*/ 2147483647 h 288"/>
              <a:gd name="T12" fmla="*/ 2147483647 w 221"/>
              <a:gd name="T13" fmla="*/ 2147483647 h 288"/>
              <a:gd name="T14" fmla="*/ 2147483647 w 221"/>
              <a:gd name="T15" fmla="*/ 2147483647 h 288"/>
              <a:gd name="T16" fmla="*/ 2147483647 w 221"/>
              <a:gd name="T17" fmla="*/ 2147483647 h 288"/>
              <a:gd name="T18" fmla="*/ 2147483647 w 221"/>
              <a:gd name="T19" fmla="*/ 2147483647 h 288"/>
              <a:gd name="T20" fmla="*/ 2147483647 w 221"/>
              <a:gd name="T21" fmla="*/ 2147483647 h 288"/>
              <a:gd name="T22" fmla="*/ 2147483647 w 221"/>
              <a:gd name="T23" fmla="*/ 2147483647 h 288"/>
              <a:gd name="T24" fmla="*/ 2147483647 w 221"/>
              <a:gd name="T25" fmla="*/ 2147483647 h 288"/>
              <a:gd name="T26" fmla="*/ 2147483647 w 221"/>
              <a:gd name="T27" fmla="*/ 2147483647 h 288"/>
              <a:gd name="T28" fmla="*/ 2147483647 w 221"/>
              <a:gd name="T29" fmla="*/ 2147483647 h 288"/>
              <a:gd name="T30" fmla="*/ 2147483647 w 221"/>
              <a:gd name="T31" fmla="*/ 2147483647 h 288"/>
              <a:gd name="T32" fmla="*/ 2147483647 w 221"/>
              <a:gd name="T33" fmla="*/ 2147483647 h 288"/>
              <a:gd name="T34" fmla="*/ 2147483647 w 221"/>
              <a:gd name="T35" fmla="*/ 2147483647 h 288"/>
              <a:gd name="T36" fmla="*/ 2147483647 w 221"/>
              <a:gd name="T37" fmla="*/ 2147483647 h 288"/>
              <a:gd name="T38" fmla="*/ 2147483647 w 221"/>
              <a:gd name="T39" fmla="*/ 2147483647 h 288"/>
              <a:gd name="T40" fmla="*/ 2147483647 w 221"/>
              <a:gd name="T41" fmla="*/ 2147483647 h 288"/>
              <a:gd name="T42" fmla="*/ 2147483647 w 221"/>
              <a:gd name="T43" fmla="*/ 2147483647 h 288"/>
              <a:gd name="T44" fmla="*/ 2147483647 w 221"/>
              <a:gd name="T45" fmla="*/ 2147483647 h 288"/>
              <a:gd name="T46" fmla="*/ 2147483647 w 221"/>
              <a:gd name="T47" fmla="*/ 2147483647 h 288"/>
              <a:gd name="T48" fmla="*/ 2147483647 w 221"/>
              <a:gd name="T49" fmla="*/ 2147483647 h 288"/>
              <a:gd name="T50" fmla="*/ 2147483647 w 221"/>
              <a:gd name="T51" fmla="*/ 2147483647 h 288"/>
              <a:gd name="T52" fmla="*/ 2147483647 w 221"/>
              <a:gd name="T53" fmla="*/ 2147483647 h 288"/>
              <a:gd name="T54" fmla="*/ 2147483647 w 221"/>
              <a:gd name="T55" fmla="*/ 2147483647 h 288"/>
              <a:gd name="T56" fmla="*/ 2147483647 w 221"/>
              <a:gd name="T57" fmla="*/ 2147483647 h 288"/>
              <a:gd name="T58" fmla="*/ 2147483647 w 221"/>
              <a:gd name="T59" fmla="*/ 2147483647 h 288"/>
              <a:gd name="T60" fmla="*/ 2147483647 w 221"/>
              <a:gd name="T61" fmla="*/ 2147483647 h 288"/>
              <a:gd name="T62" fmla="*/ 2147483647 w 221"/>
              <a:gd name="T63" fmla="*/ 2147483647 h 288"/>
              <a:gd name="T64" fmla="*/ 2147483647 w 221"/>
              <a:gd name="T65" fmla="*/ 2147483647 h 288"/>
              <a:gd name="T66" fmla="*/ 2147483647 w 221"/>
              <a:gd name="T67" fmla="*/ 2147483647 h 288"/>
              <a:gd name="T68" fmla="*/ 2147483647 w 221"/>
              <a:gd name="T69" fmla="*/ 2147483647 h 288"/>
              <a:gd name="T70" fmla="*/ 2147483647 w 221"/>
              <a:gd name="T71" fmla="*/ 2147483647 h 288"/>
              <a:gd name="T72" fmla="*/ 2147483647 w 221"/>
              <a:gd name="T73" fmla="*/ 2147483647 h 288"/>
              <a:gd name="T74" fmla="*/ 2147483647 w 221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94" name="Freeform 1315"/>
          <p:cNvSpPr>
            <a:spLocks/>
          </p:cNvSpPr>
          <p:nvPr/>
        </p:nvSpPr>
        <p:spPr bwMode="auto">
          <a:xfrm>
            <a:off x="5567363" y="3128963"/>
            <a:ext cx="15875" cy="42862"/>
          </a:xfrm>
          <a:custGeom>
            <a:avLst/>
            <a:gdLst>
              <a:gd name="T0" fmla="*/ 2147483647 w 74"/>
              <a:gd name="T1" fmla="*/ 2147483647 h 174"/>
              <a:gd name="T2" fmla="*/ 2147483647 w 74"/>
              <a:gd name="T3" fmla="*/ 2147483647 h 174"/>
              <a:gd name="T4" fmla="*/ 2147483647 w 74"/>
              <a:gd name="T5" fmla="*/ 2147483647 h 174"/>
              <a:gd name="T6" fmla="*/ 2147483647 w 74"/>
              <a:gd name="T7" fmla="*/ 2147483647 h 174"/>
              <a:gd name="T8" fmla="*/ 2147483647 w 74"/>
              <a:gd name="T9" fmla="*/ 0 h 174"/>
              <a:gd name="T10" fmla="*/ 2147483647 w 74"/>
              <a:gd name="T11" fmla="*/ 2147483647 h 174"/>
              <a:gd name="T12" fmla="*/ 2147483647 w 74"/>
              <a:gd name="T13" fmla="*/ 2147483647 h 174"/>
              <a:gd name="T14" fmla="*/ 0 w 74"/>
              <a:gd name="T15" fmla="*/ 2147483647 h 174"/>
              <a:gd name="T16" fmla="*/ 0 w 74"/>
              <a:gd name="T17" fmla="*/ 2147483647 h 174"/>
              <a:gd name="T18" fmla="*/ 2147483647 w 74"/>
              <a:gd name="T19" fmla="*/ 2147483647 h 174"/>
              <a:gd name="T20" fmla="*/ 2147483647 w 74"/>
              <a:gd name="T21" fmla="*/ 2147483647 h 174"/>
              <a:gd name="T22" fmla="*/ 2147483647 w 74"/>
              <a:gd name="T23" fmla="*/ 2147483647 h 174"/>
              <a:gd name="T24" fmla="*/ 2147483647 w 74"/>
              <a:gd name="T25" fmla="*/ 2147483647 h 174"/>
              <a:gd name="T26" fmla="*/ 2147483647 w 74"/>
              <a:gd name="T27" fmla="*/ 2147483647 h 174"/>
              <a:gd name="T28" fmla="*/ 2147483647 w 74"/>
              <a:gd name="T29" fmla="*/ 2147483647 h 174"/>
              <a:gd name="T30" fmla="*/ 2147483647 w 74"/>
              <a:gd name="T31" fmla="*/ 2147483647 h 174"/>
              <a:gd name="T32" fmla="*/ 2147483647 w 74"/>
              <a:gd name="T33" fmla="*/ 2147483647 h 174"/>
              <a:gd name="T34" fmla="*/ 2147483647 w 74"/>
              <a:gd name="T35" fmla="*/ 2147483647 h 174"/>
              <a:gd name="T36" fmla="*/ 2147483647 w 74"/>
              <a:gd name="T37" fmla="*/ 2147483647 h 174"/>
              <a:gd name="T38" fmla="*/ 2147483647 w 74"/>
              <a:gd name="T39" fmla="*/ 2147483647 h 174"/>
              <a:gd name="T40" fmla="*/ 2147483647 w 74"/>
              <a:gd name="T41" fmla="*/ 2147483647 h 174"/>
              <a:gd name="T42" fmla="*/ 2147483647 w 74"/>
              <a:gd name="T43" fmla="*/ 2147483647 h 174"/>
              <a:gd name="T44" fmla="*/ 2147483647 w 74"/>
              <a:gd name="T45" fmla="*/ 2147483647 h 174"/>
              <a:gd name="T46" fmla="*/ 2147483647 w 74"/>
              <a:gd name="T47" fmla="*/ 2147483647 h 174"/>
              <a:gd name="T48" fmla="*/ 2147483647 w 74"/>
              <a:gd name="T49" fmla="*/ 2147483647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95" name="Freeform 1316"/>
          <p:cNvSpPr>
            <a:spLocks/>
          </p:cNvSpPr>
          <p:nvPr/>
        </p:nvSpPr>
        <p:spPr bwMode="auto">
          <a:xfrm>
            <a:off x="5559425" y="3106738"/>
            <a:ext cx="9525" cy="20637"/>
          </a:xfrm>
          <a:custGeom>
            <a:avLst/>
            <a:gdLst>
              <a:gd name="T0" fmla="*/ 2147483647 w 39"/>
              <a:gd name="T1" fmla="*/ 2147483647 h 87"/>
              <a:gd name="T2" fmla="*/ 2147483647 w 39"/>
              <a:gd name="T3" fmla="*/ 2147483647 h 87"/>
              <a:gd name="T4" fmla="*/ 2147483647 w 39"/>
              <a:gd name="T5" fmla="*/ 2147483647 h 87"/>
              <a:gd name="T6" fmla="*/ 2147483647 w 39"/>
              <a:gd name="T7" fmla="*/ 0 h 87"/>
              <a:gd name="T8" fmla="*/ 2147483647 w 39"/>
              <a:gd name="T9" fmla="*/ 0 h 87"/>
              <a:gd name="T10" fmla="*/ 2147483647 w 39"/>
              <a:gd name="T11" fmla="*/ 2147483647 h 87"/>
              <a:gd name="T12" fmla="*/ 2147483647 w 39"/>
              <a:gd name="T13" fmla="*/ 2147483647 h 87"/>
              <a:gd name="T14" fmla="*/ 0 w 39"/>
              <a:gd name="T15" fmla="*/ 2147483647 h 87"/>
              <a:gd name="T16" fmla="*/ 0 w 39"/>
              <a:gd name="T17" fmla="*/ 2147483647 h 87"/>
              <a:gd name="T18" fmla="*/ 0 w 39"/>
              <a:gd name="T19" fmla="*/ 2147483647 h 87"/>
              <a:gd name="T20" fmla="*/ 2147483647 w 39"/>
              <a:gd name="T21" fmla="*/ 2147483647 h 87"/>
              <a:gd name="T22" fmla="*/ 2147483647 w 39"/>
              <a:gd name="T23" fmla="*/ 2147483647 h 87"/>
              <a:gd name="T24" fmla="*/ 2147483647 w 39"/>
              <a:gd name="T25" fmla="*/ 2147483647 h 87"/>
              <a:gd name="T26" fmla="*/ 2147483647 w 39"/>
              <a:gd name="T27" fmla="*/ 2147483647 h 87"/>
              <a:gd name="T28" fmla="*/ 2147483647 w 39"/>
              <a:gd name="T29" fmla="*/ 2147483647 h 87"/>
              <a:gd name="T30" fmla="*/ 2147483647 w 39"/>
              <a:gd name="T31" fmla="*/ 2147483647 h 87"/>
              <a:gd name="T32" fmla="*/ 2147483647 w 39"/>
              <a:gd name="T33" fmla="*/ 2147483647 h 87"/>
              <a:gd name="T34" fmla="*/ 2147483647 w 39"/>
              <a:gd name="T35" fmla="*/ 2147483647 h 87"/>
              <a:gd name="T36" fmla="*/ 2147483647 w 39"/>
              <a:gd name="T37" fmla="*/ 2147483647 h 87"/>
              <a:gd name="T38" fmla="*/ 2147483647 w 39"/>
              <a:gd name="T39" fmla="*/ 2147483647 h 87"/>
              <a:gd name="T40" fmla="*/ 2147483647 w 39"/>
              <a:gd name="T41" fmla="*/ 2147483647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96" name="Freeform 1317"/>
          <p:cNvSpPr>
            <a:spLocks/>
          </p:cNvSpPr>
          <p:nvPr/>
        </p:nvSpPr>
        <p:spPr bwMode="auto">
          <a:xfrm>
            <a:off x="5553075" y="3092450"/>
            <a:ext cx="6350" cy="11113"/>
          </a:xfrm>
          <a:custGeom>
            <a:avLst/>
            <a:gdLst>
              <a:gd name="T0" fmla="*/ 2147483647 w 34"/>
              <a:gd name="T1" fmla="*/ 2147483647 h 51"/>
              <a:gd name="T2" fmla="*/ 2147483647 w 34"/>
              <a:gd name="T3" fmla="*/ 2147483647 h 51"/>
              <a:gd name="T4" fmla="*/ 2147483647 w 34"/>
              <a:gd name="T5" fmla="*/ 2147483647 h 51"/>
              <a:gd name="T6" fmla="*/ 2147483647 w 34"/>
              <a:gd name="T7" fmla="*/ 2147483647 h 51"/>
              <a:gd name="T8" fmla="*/ 2147483647 w 34"/>
              <a:gd name="T9" fmla="*/ 2147483647 h 51"/>
              <a:gd name="T10" fmla="*/ 2147483647 w 34"/>
              <a:gd name="T11" fmla="*/ 2147483647 h 51"/>
              <a:gd name="T12" fmla="*/ 2147483647 w 34"/>
              <a:gd name="T13" fmla="*/ 2147483647 h 51"/>
              <a:gd name="T14" fmla="*/ 2147483647 w 34"/>
              <a:gd name="T15" fmla="*/ 0 h 51"/>
              <a:gd name="T16" fmla="*/ 2147483647 w 34"/>
              <a:gd name="T17" fmla="*/ 0 h 51"/>
              <a:gd name="T18" fmla="*/ 2147483647 w 34"/>
              <a:gd name="T19" fmla="*/ 2147483647 h 51"/>
              <a:gd name="T20" fmla="*/ 2147483647 w 34"/>
              <a:gd name="T21" fmla="*/ 2147483647 h 51"/>
              <a:gd name="T22" fmla="*/ 0 w 34"/>
              <a:gd name="T23" fmla="*/ 2147483647 h 51"/>
              <a:gd name="T24" fmla="*/ 0 w 34"/>
              <a:gd name="T25" fmla="*/ 2147483647 h 51"/>
              <a:gd name="T26" fmla="*/ 2147483647 w 34"/>
              <a:gd name="T27" fmla="*/ 2147483647 h 51"/>
              <a:gd name="T28" fmla="*/ 2147483647 w 34"/>
              <a:gd name="T29" fmla="*/ 2147483647 h 51"/>
              <a:gd name="T30" fmla="*/ 2147483647 w 34"/>
              <a:gd name="T31" fmla="*/ 2147483647 h 51"/>
              <a:gd name="T32" fmla="*/ 2147483647 w 34"/>
              <a:gd name="T33" fmla="*/ 2147483647 h 51"/>
              <a:gd name="T34" fmla="*/ 2147483647 w 34"/>
              <a:gd name="T35" fmla="*/ 2147483647 h 51"/>
              <a:gd name="T36" fmla="*/ 2147483647 w 34"/>
              <a:gd name="T37" fmla="*/ 2147483647 h 51"/>
              <a:gd name="T38" fmla="*/ 2147483647 w 34"/>
              <a:gd name="T39" fmla="*/ 2147483647 h 51"/>
              <a:gd name="T40" fmla="*/ 2147483647 w 34"/>
              <a:gd name="T41" fmla="*/ 2147483647 h 51"/>
              <a:gd name="T42" fmla="*/ 2147483647 w 34"/>
              <a:gd name="T43" fmla="*/ 2147483647 h 51"/>
              <a:gd name="T44" fmla="*/ 2147483647 w 34"/>
              <a:gd name="T45" fmla="*/ 2147483647 h 51"/>
              <a:gd name="T46" fmla="*/ 2147483647 w 34"/>
              <a:gd name="T47" fmla="*/ 2147483647 h 51"/>
              <a:gd name="T48" fmla="*/ 2147483647 w 34"/>
              <a:gd name="T49" fmla="*/ 2147483647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97" name="Freeform 1318"/>
          <p:cNvSpPr>
            <a:spLocks/>
          </p:cNvSpPr>
          <p:nvPr/>
        </p:nvSpPr>
        <p:spPr bwMode="auto">
          <a:xfrm>
            <a:off x="5545138" y="3081338"/>
            <a:ext cx="11112" cy="7937"/>
          </a:xfrm>
          <a:custGeom>
            <a:avLst/>
            <a:gdLst>
              <a:gd name="T0" fmla="*/ 2147483647 w 46"/>
              <a:gd name="T1" fmla="*/ 2147483647 h 33"/>
              <a:gd name="T2" fmla="*/ 2147483647 w 46"/>
              <a:gd name="T3" fmla="*/ 2147483647 h 33"/>
              <a:gd name="T4" fmla="*/ 2147483647 w 46"/>
              <a:gd name="T5" fmla="*/ 2147483647 h 33"/>
              <a:gd name="T6" fmla="*/ 2147483647 w 46"/>
              <a:gd name="T7" fmla="*/ 2147483647 h 33"/>
              <a:gd name="T8" fmla="*/ 2147483647 w 46"/>
              <a:gd name="T9" fmla="*/ 2147483647 h 33"/>
              <a:gd name="T10" fmla="*/ 2147483647 w 46"/>
              <a:gd name="T11" fmla="*/ 2147483647 h 33"/>
              <a:gd name="T12" fmla="*/ 2147483647 w 46"/>
              <a:gd name="T13" fmla="*/ 2147483647 h 33"/>
              <a:gd name="T14" fmla="*/ 2147483647 w 46"/>
              <a:gd name="T15" fmla="*/ 0 h 33"/>
              <a:gd name="T16" fmla="*/ 2147483647 w 46"/>
              <a:gd name="T17" fmla="*/ 0 h 33"/>
              <a:gd name="T18" fmla="*/ 2147483647 w 46"/>
              <a:gd name="T19" fmla="*/ 0 h 33"/>
              <a:gd name="T20" fmla="*/ 2147483647 w 46"/>
              <a:gd name="T21" fmla="*/ 2147483647 h 33"/>
              <a:gd name="T22" fmla="*/ 2147483647 w 46"/>
              <a:gd name="T23" fmla="*/ 2147483647 h 33"/>
              <a:gd name="T24" fmla="*/ 2147483647 w 46"/>
              <a:gd name="T25" fmla="*/ 2147483647 h 33"/>
              <a:gd name="T26" fmla="*/ 2147483647 w 46"/>
              <a:gd name="T27" fmla="*/ 2147483647 h 33"/>
              <a:gd name="T28" fmla="*/ 2147483647 w 46"/>
              <a:gd name="T29" fmla="*/ 2147483647 h 33"/>
              <a:gd name="T30" fmla="*/ 0 w 46"/>
              <a:gd name="T31" fmla="*/ 2147483647 h 33"/>
              <a:gd name="T32" fmla="*/ 0 w 46"/>
              <a:gd name="T33" fmla="*/ 2147483647 h 33"/>
              <a:gd name="T34" fmla="*/ 2147483647 w 46"/>
              <a:gd name="T35" fmla="*/ 2147483647 h 33"/>
              <a:gd name="T36" fmla="*/ 2147483647 w 46"/>
              <a:gd name="T37" fmla="*/ 2147483647 h 33"/>
              <a:gd name="T38" fmla="*/ 2147483647 w 46"/>
              <a:gd name="T39" fmla="*/ 2147483647 h 33"/>
              <a:gd name="T40" fmla="*/ 2147483647 w 46"/>
              <a:gd name="T41" fmla="*/ 2147483647 h 33"/>
              <a:gd name="T42" fmla="*/ 2147483647 w 46"/>
              <a:gd name="T43" fmla="*/ 2147483647 h 33"/>
              <a:gd name="T44" fmla="*/ 2147483647 w 46"/>
              <a:gd name="T45" fmla="*/ 2147483647 h 33"/>
              <a:gd name="T46" fmla="*/ 2147483647 w 46"/>
              <a:gd name="T47" fmla="*/ 2147483647 h 33"/>
              <a:gd name="T48" fmla="*/ 2147483647 w 46"/>
              <a:gd name="T49" fmla="*/ 2147483647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98" name="Freeform 1319"/>
          <p:cNvSpPr>
            <a:spLocks/>
          </p:cNvSpPr>
          <p:nvPr/>
        </p:nvSpPr>
        <p:spPr bwMode="auto">
          <a:xfrm>
            <a:off x="5497513" y="3068638"/>
            <a:ext cx="41275" cy="52387"/>
          </a:xfrm>
          <a:custGeom>
            <a:avLst/>
            <a:gdLst>
              <a:gd name="T0" fmla="*/ 2147483647 w 177"/>
              <a:gd name="T1" fmla="*/ 2147483647 h 219"/>
              <a:gd name="T2" fmla="*/ 2147483647 w 177"/>
              <a:gd name="T3" fmla="*/ 2147483647 h 219"/>
              <a:gd name="T4" fmla="*/ 2147483647 w 177"/>
              <a:gd name="T5" fmla="*/ 2147483647 h 219"/>
              <a:gd name="T6" fmla="*/ 2147483647 w 177"/>
              <a:gd name="T7" fmla="*/ 2147483647 h 219"/>
              <a:gd name="T8" fmla="*/ 2147483647 w 177"/>
              <a:gd name="T9" fmla="*/ 2147483647 h 219"/>
              <a:gd name="T10" fmla="*/ 2147483647 w 177"/>
              <a:gd name="T11" fmla="*/ 2147483647 h 219"/>
              <a:gd name="T12" fmla="*/ 2147483647 w 177"/>
              <a:gd name="T13" fmla="*/ 2147483647 h 219"/>
              <a:gd name="T14" fmla="*/ 2147483647 w 177"/>
              <a:gd name="T15" fmla="*/ 2147483647 h 219"/>
              <a:gd name="T16" fmla="*/ 0 w 177"/>
              <a:gd name="T17" fmla="*/ 2147483647 h 219"/>
              <a:gd name="T18" fmla="*/ 2147483647 w 177"/>
              <a:gd name="T19" fmla="*/ 2147483647 h 219"/>
              <a:gd name="T20" fmla="*/ 2147483647 w 177"/>
              <a:gd name="T21" fmla="*/ 2147483647 h 219"/>
              <a:gd name="T22" fmla="*/ 2147483647 w 177"/>
              <a:gd name="T23" fmla="*/ 2147483647 h 219"/>
              <a:gd name="T24" fmla="*/ 2147483647 w 177"/>
              <a:gd name="T25" fmla="*/ 2147483647 h 219"/>
              <a:gd name="T26" fmla="*/ 2147483647 w 177"/>
              <a:gd name="T27" fmla="*/ 2147483647 h 219"/>
              <a:gd name="T28" fmla="*/ 2147483647 w 177"/>
              <a:gd name="T29" fmla="*/ 2147483647 h 219"/>
              <a:gd name="T30" fmla="*/ 2147483647 w 177"/>
              <a:gd name="T31" fmla="*/ 2147483647 h 219"/>
              <a:gd name="T32" fmla="*/ 2147483647 w 177"/>
              <a:gd name="T33" fmla="*/ 2147483647 h 219"/>
              <a:gd name="T34" fmla="*/ 2147483647 w 177"/>
              <a:gd name="T35" fmla="*/ 2147483647 h 219"/>
              <a:gd name="T36" fmla="*/ 2147483647 w 177"/>
              <a:gd name="T37" fmla="*/ 2147483647 h 219"/>
              <a:gd name="T38" fmla="*/ 2147483647 w 177"/>
              <a:gd name="T39" fmla="*/ 2147483647 h 219"/>
              <a:gd name="T40" fmla="*/ 2147483647 w 177"/>
              <a:gd name="T41" fmla="*/ 2147483647 h 219"/>
              <a:gd name="T42" fmla="*/ 2147483647 w 177"/>
              <a:gd name="T43" fmla="*/ 2147483647 h 219"/>
              <a:gd name="T44" fmla="*/ 2147483647 w 177"/>
              <a:gd name="T45" fmla="*/ 2147483647 h 219"/>
              <a:gd name="T46" fmla="*/ 2147483647 w 177"/>
              <a:gd name="T47" fmla="*/ 2147483647 h 219"/>
              <a:gd name="T48" fmla="*/ 2147483647 w 177"/>
              <a:gd name="T49" fmla="*/ 2147483647 h 219"/>
              <a:gd name="T50" fmla="*/ 2147483647 w 177"/>
              <a:gd name="T51" fmla="*/ 2147483647 h 219"/>
              <a:gd name="T52" fmla="*/ 2147483647 w 177"/>
              <a:gd name="T53" fmla="*/ 2147483647 h 219"/>
              <a:gd name="T54" fmla="*/ 2147483647 w 177"/>
              <a:gd name="T55" fmla="*/ 2147483647 h 219"/>
              <a:gd name="T56" fmla="*/ 2147483647 w 177"/>
              <a:gd name="T57" fmla="*/ 2147483647 h 219"/>
              <a:gd name="T58" fmla="*/ 2147483647 w 177"/>
              <a:gd name="T59" fmla="*/ 2147483647 h 219"/>
              <a:gd name="T60" fmla="*/ 2147483647 w 177"/>
              <a:gd name="T61" fmla="*/ 2147483647 h 219"/>
              <a:gd name="T62" fmla="*/ 2147483647 w 177"/>
              <a:gd name="T63" fmla="*/ 2147483647 h 219"/>
              <a:gd name="T64" fmla="*/ 2147483647 w 177"/>
              <a:gd name="T65" fmla="*/ 2147483647 h 219"/>
              <a:gd name="T66" fmla="*/ 2147483647 w 177"/>
              <a:gd name="T67" fmla="*/ 2147483647 h 219"/>
              <a:gd name="T68" fmla="*/ 2147483647 w 177"/>
              <a:gd name="T69" fmla="*/ 2147483647 h 219"/>
              <a:gd name="T70" fmla="*/ 2147483647 w 177"/>
              <a:gd name="T71" fmla="*/ 2147483647 h 219"/>
              <a:gd name="T72" fmla="*/ 2147483647 w 177"/>
              <a:gd name="T73" fmla="*/ 2147483647 h 219"/>
              <a:gd name="T74" fmla="*/ 2147483647 w 177"/>
              <a:gd name="T75" fmla="*/ 2147483647 h 219"/>
              <a:gd name="T76" fmla="*/ 2147483647 w 177"/>
              <a:gd name="T77" fmla="*/ 2147483647 h 219"/>
              <a:gd name="T78" fmla="*/ 2147483647 w 177"/>
              <a:gd name="T79" fmla="*/ 2147483647 h 219"/>
              <a:gd name="T80" fmla="*/ 2147483647 w 177"/>
              <a:gd name="T81" fmla="*/ 2147483647 h 219"/>
              <a:gd name="T82" fmla="*/ 2147483647 w 177"/>
              <a:gd name="T83" fmla="*/ 2147483647 h 219"/>
              <a:gd name="T84" fmla="*/ 2147483647 w 177"/>
              <a:gd name="T85" fmla="*/ 2147483647 h 219"/>
              <a:gd name="T86" fmla="*/ 2147483647 w 177"/>
              <a:gd name="T87" fmla="*/ 2147483647 h 219"/>
              <a:gd name="T88" fmla="*/ 2147483647 w 177"/>
              <a:gd name="T89" fmla="*/ 2147483647 h 219"/>
              <a:gd name="T90" fmla="*/ 2147483647 w 177"/>
              <a:gd name="T91" fmla="*/ 2147483647 h 219"/>
              <a:gd name="T92" fmla="*/ 2147483647 w 177"/>
              <a:gd name="T93" fmla="*/ 2147483647 h 219"/>
              <a:gd name="T94" fmla="*/ 2147483647 w 177"/>
              <a:gd name="T95" fmla="*/ 2147483647 h 219"/>
              <a:gd name="T96" fmla="*/ 2147483647 w 177"/>
              <a:gd name="T97" fmla="*/ 2147483647 h 219"/>
              <a:gd name="T98" fmla="*/ 2147483647 w 177"/>
              <a:gd name="T99" fmla="*/ 2147483647 h 219"/>
              <a:gd name="T100" fmla="*/ 2147483647 w 177"/>
              <a:gd name="T101" fmla="*/ 2147483647 h 219"/>
              <a:gd name="T102" fmla="*/ 2147483647 w 177"/>
              <a:gd name="T103" fmla="*/ 2147483647 h 219"/>
              <a:gd name="T104" fmla="*/ 2147483647 w 177"/>
              <a:gd name="T105" fmla="*/ 2147483647 h 219"/>
              <a:gd name="T106" fmla="*/ 2147483647 w 177"/>
              <a:gd name="T107" fmla="*/ 2147483647 h 219"/>
              <a:gd name="T108" fmla="*/ 2147483647 w 177"/>
              <a:gd name="T109" fmla="*/ 0 h 219"/>
              <a:gd name="T110" fmla="*/ 2147483647 w 177"/>
              <a:gd name="T111" fmla="*/ 2147483647 h 219"/>
              <a:gd name="T112" fmla="*/ 2147483647 w 177"/>
              <a:gd name="T113" fmla="*/ 2147483647 h 219"/>
              <a:gd name="T114" fmla="*/ 2147483647 w 177"/>
              <a:gd name="T115" fmla="*/ 2147483647 h 219"/>
              <a:gd name="T116" fmla="*/ 2147483647 w 177"/>
              <a:gd name="T117" fmla="*/ 2147483647 h 219"/>
              <a:gd name="T118" fmla="*/ 2147483647 w 177"/>
              <a:gd name="T119" fmla="*/ 2147483647 h 219"/>
              <a:gd name="T120" fmla="*/ 2147483647 w 177"/>
              <a:gd name="T121" fmla="*/ 2147483647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199" name="Freeform 1320"/>
          <p:cNvSpPr>
            <a:spLocks/>
          </p:cNvSpPr>
          <p:nvPr/>
        </p:nvSpPr>
        <p:spPr bwMode="auto">
          <a:xfrm>
            <a:off x="5565775" y="3067050"/>
            <a:ext cx="25400" cy="41275"/>
          </a:xfrm>
          <a:custGeom>
            <a:avLst/>
            <a:gdLst>
              <a:gd name="T0" fmla="*/ 2147483647 w 115"/>
              <a:gd name="T1" fmla="*/ 2147483647 h 170"/>
              <a:gd name="T2" fmla="*/ 2147483647 w 115"/>
              <a:gd name="T3" fmla="*/ 2147483647 h 170"/>
              <a:gd name="T4" fmla="*/ 2147483647 w 115"/>
              <a:gd name="T5" fmla="*/ 2147483647 h 170"/>
              <a:gd name="T6" fmla="*/ 2147483647 w 115"/>
              <a:gd name="T7" fmla="*/ 2147483647 h 170"/>
              <a:gd name="T8" fmla="*/ 2147483647 w 115"/>
              <a:gd name="T9" fmla="*/ 2147483647 h 170"/>
              <a:gd name="T10" fmla="*/ 2147483647 w 115"/>
              <a:gd name="T11" fmla="*/ 2147483647 h 170"/>
              <a:gd name="T12" fmla="*/ 2147483647 w 115"/>
              <a:gd name="T13" fmla="*/ 2147483647 h 170"/>
              <a:gd name="T14" fmla="*/ 2147483647 w 115"/>
              <a:gd name="T15" fmla="*/ 2147483647 h 170"/>
              <a:gd name="T16" fmla="*/ 2147483647 w 115"/>
              <a:gd name="T17" fmla="*/ 2147483647 h 170"/>
              <a:gd name="T18" fmla="*/ 2147483647 w 115"/>
              <a:gd name="T19" fmla="*/ 2147483647 h 170"/>
              <a:gd name="T20" fmla="*/ 2147483647 w 115"/>
              <a:gd name="T21" fmla="*/ 2147483647 h 170"/>
              <a:gd name="T22" fmla="*/ 2147483647 w 115"/>
              <a:gd name="T23" fmla="*/ 2147483647 h 170"/>
              <a:gd name="T24" fmla="*/ 2147483647 w 115"/>
              <a:gd name="T25" fmla="*/ 2147483647 h 170"/>
              <a:gd name="T26" fmla="*/ 2147483647 w 115"/>
              <a:gd name="T27" fmla="*/ 2147483647 h 170"/>
              <a:gd name="T28" fmla="*/ 2147483647 w 115"/>
              <a:gd name="T29" fmla="*/ 2147483647 h 170"/>
              <a:gd name="T30" fmla="*/ 2147483647 w 115"/>
              <a:gd name="T31" fmla="*/ 2147483647 h 170"/>
              <a:gd name="T32" fmla="*/ 2147483647 w 115"/>
              <a:gd name="T33" fmla="*/ 2147483647 h 170"/>
              <a:gd name="T34" fmla="*/ 2147483647 w 115"/>
              <a:gd name="T35" fmla="*/ 2147483647 h 170"/>
              <a:gd name="T36" fmla="*/ 2147483647 w 115"/>
              <a:gd name="T37" fmla="*/ 2147483647 h 170"/>
              <a:gd name="T38" fmla="*/ 2147483647 w 115"/>
              <a:gd name="T39" fmla="*/ 2147483647 h 170"/>
              <a:gd name="T40" fmla="*/ 2147483647 w 115"/>
              <a:gd name="T41" fmla="*/ 2147483647 h 170"/>
              <a:gd name="T42" fmla="*/ 2147483647 w 115"/>
              <a:gd name="T43" fmla="*/ 2147483647 h 170"/>
              <a:gd name="T44" fmla="*/ 2147483647 w 115"/>
              <a:gd name="T45" fmla="*/ 2147483647 h 170"/>
              <a:gd name="T46" fmla="*/ 2147483647 w 115"/>
              <a:gd name="T47" fmla="*/ 2147483647 h 170"/>
              <a:gd name="T48" fmla="*/ 2147483647 w 115"/>
              <a:gd name="T49" fmla="*/ 2147483647 h 170"/>
              <a:gd name="T50" fmla="*/ 2147483647 w 115"/>
              <a:gd name="T51" fmla="*/ 2147483647 h 170"/>
              <a:gd name="T52" fmla="*/ 2147483647 w 115"/>
              <a:gd name="T53" fmla="*/ 2147483647 h 170"/>
              <a:gd name="T54" fmla="*/ 2147483647 w 115"/>
              <a:gd name="T55" fmla="*/ 2147483647 h 170"/>
              <a:gd name="T56" fmla="*/ 2147483647 w 115"/>
              <a:gd name="T57" fmla="*/ 2147483647 h 170"/>
              <a:gd name="T58" fmla="*/ 2147483647 w 115"/>
              <a:gd name="T59" fmla="*/ 2147483647 h 170"/>
              <a:gd name="T60" fmla="*/ 2147483647 w 115"/>
              <a:gd name="T61" fmla="*/ 0 h 170"/>
              <a:gd name="T62" fmla="*/ 2147483647 w 115"/>
              <a:gd name="T63" fmla="*/ 2147483647 h 170"/>
              <a:gd name="T64" fmla="*/ 0 w 115"/>
              <a:gd name="T65" fmla="*/ 2147483647 h 170"/>
              <a:gd name="T66" fmla="*/ 2147483647 w 115"/>
              <a:gd name="T67" fmla="*/ 2147483647 h 170"/>
              <a:gd name="T68" fmla="*/ 2147483647 w 115"/>
              <a:gd name="T69" fmla="*/ 2147483647 h 170"/>
              <a:gd name="T70" fmla="*/ 2147483647 w 115"/>
              <a:gd name="T71" fmla="*/ 2147483647 h 170"/>
              <a:gd name="T72" fmla="*/ 2147483647 w 115"/>
              <a:gd name="T73" fmla="*/ 2147483647 h 170"/>
              <a:gd name="T74" fmla="*/ 2147483647 w 115"/>
              <a:gd name="T75" fmla="*/ 2147483647 h 170"/>
              <a:gd name="T76" fmla="*/ 2147483647 w 115"/>
              <a:gd name="T77" fmla="*/ 2147483647 h 170"/>
              <a:gd name="T78" fmla="*/ 2147483647 w 115"/>
              <a:gd name="T79" fmla="*/ 2147483647 h 170"/>
              <a:gd name="T80" fmla="*/ 2147483647 w 115"/>
              <a:gd name="T81" fmla="*/ 2147483647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00" name="Freeform 1321"/>
          <p:cNvSpPr>
            <a:spLocks/>
          </p:cNvSpPr>
          <p:nvPr/>
        </p:nvSpPr>
        <p:spPr bwMode="auto">
          <a:xfrm>
            <a:off x="5473700" y="3059113"/>
            <a:ext cx="63500" cy="84137"/>
          </a:xfrm>
          <a:custGeom>
            <a:avLst/>
            <a:gdLst>
              <a:gd name="T0" fmla="*/ 2147483647 w 289"/>
              <a:gd name="T1" fmla="*/ 2147483647 h 352"/>
              <a:gd name="T2" fmla="*/ 2147483647 w 289"/>
              <a:gd name="T3" fmla="*/ 2147483647 h 352"/>
              <a:gd name="T4" fmla="*/ 2147483647 w 289"/>
              <a:gd name="T5" fmla="*/ 2147483647 h 352"/>
              <a:gd name="T6" fmla="*/ 0 w 289"/>
              <a:gd name="T7" fmla="*/ 2147483647 h 352"/>
              <a:gd name="T8" fmla="*/ 2147483647 w 289"/>
              <a:gd name="T9" fmla="*/ 2147483647 h 352"/>
              <a:gd name="T10" fmla="*/ 2147483647 w 289"/>
              <a:gd name="T11" fmla="*/ 2147483647 h 352"/>
              <a:gd name="T12" fmla="*/ 2147483647 w 289"/>
              <a:gd name="T13" fmla="*/ 2147483647 h 352"/>
              <a:gd name="T14" fmla="*/ 2147483647 w 289"/>
              <a:gd name="T15" fmla="*/ 2147483647 h 352"/>
              <a:gd name="T16" fmla="*/ 2147483647 w 289"/>
              <a:gd name="T17" fmla="*/ 2147483647 h 352"/>
              <a:gd name="T18" fmla="*/ 2147483647 w 289"/>
              <a:gd name="T19" fmla="*/ 2147483647 h 352"/>
              <a:gd name="T20" fmla="*/ 2147483647 w 289"/>
              <a:gd name="T21" fmla="*/ 2147483647 h 352"/>
              <a:gd name="T22" fmla="*/ 2147483647 w 289"/>
              <a:gd name="T23" fmla="*/ 2147483647 h 352"/>
              <a:gd name="T24" fmla="*/ 2147483647 w 289"/>
              <a:gd name="T25" fmla="*/ 2147483647 h 352"/>
              <a:gd name="T26" fmla="*/ 2147483647 w 289"/>
              <a:gd name="T27" fmla="*/ 2147483647 h 352"/>
              <a:gd name="T28" fmla="*/ 2147483647 w 289"/>
              <a:gd name="T29" fmla="*/ 2147483647 h 352"/>
              <a:gd name="T30" fmla="*/ 2147483647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147483647 w 289"/>
              <a:gd name="T41" fmla="*/ 2147483647 h 352"/>
              <a:gd name="T42" fmla="*/ 2147483647 w 289"/>
              <a:gd name="T43" fmla="*/ 2147483647 h 352"/>
              <a:gd name="T44" fmla="*/ 2147483647 w 289"/>
              <a:gd name="T45" fmla="*/ 2147483647 h 352"/>
              <a:gd name="T46" fmla="*/ 2147483647 w 289"/>
              <a:gd name="T47" fmla="*/ 2147483647 h 352"/>
              <a:gd name="T48" fmla="*/ 2147483647 w 289"/>
              <a:gd name="T49" fmla="*/ 2147483647 h 352"/>
              <a:gd name="T50" fmla="*/ 2147483647 w 289"/>
              <a:gd name="T51" fmla="*/ 2147483647 h 352"/>
              <a:gd name="T52" fmla="*/ 2147483647 w 289"/>
              <a:gd name="T53" fmla="*/ 2147483647 h 352"/>
              <a:gd name="T54" fmla="*/ 2147483647 w 289"/>
              <a:gd name="T55" fmla="*/ 2147483647 h 352"/>
              <a:gd name="T56" fmla="*/ 2147483647 w 289"/>
              <a:gd name="T57" fmla="*/ 2147483647 h 352"/>
              <a:gd name="T58" fmla="*/ 2147483647 w 289"/>
              <a:gd name="T59" fmla="*/ 2147483647 h 352"/>
              <a:gd name="T60" fmla="*/ 2147483647 w 289"/>
              <a:gd name="T61" fmla="*/ 2147483647 h 352"/>
              <a:gd name="T62" fmla="*/ 2147483647 w 289"/>
              <a:gd name="T63" fmla="*/ 2147483647 h 352"/>
              <a:gd name="T64" fmla="*/ 2147483647 w 289"/>
              <a:gd name="T65" fmla="*/ 2147483647 h 352"/>
              <a:gd name="T66" fmla="*/ 2147483647 w 289"/>
              <a:gd name="T67" fmla="*/ 2147483647 h 352"/>
              <a:gd name="T68" fmla="*/ 2147483647 w 289"/>
              <a:gd name="T69" fmla="*/ 2147483647 h 352"/>
              <a:gd name="T70" fmla="*/ 2147483647 w 289"/>
              <a:gd name="T71" fmla="*/ 2147483647 h 352"/>
              <a:gd name="T72" fmla="*/ 2147483647 w 289"/>
              <a:gd name="T73" fmla="*/ 2147483647 h 352"/>
              <a:gd name="T74" fmla="*/ 2147483647 w 289"/>
              <a:gd name="T75" fmla="*/ 2147483647 h 352"/>
              <a:gd name="T76" fmla="*/ 2147483647 w 289"/>
              <a:gd name="T77" fmla="*/ 2147483647 h 352"/>
              <a:gd name="T78" fmla="*/ 2147483647 w 289"/>
              <a:gd name="T79" fmla="*/ 2147483647 h 352"/>
              <a:gd name="T80" fmla="*/ 2147483647 w 289"/>
              <a:gd name="T81" fmla="*/ 0 h 352"/>
              <a:gd name="T82" fmla="*/ 2147483647 w 289"/>
              <a:gd name="T83" fmla="*/ 2147483647 h 352"/>
              <a:gd name="T84" fmla="*/ 2147483647 w 289"/>
              <a:gd name="T85" fmla="*/ 2147483647 h 352"/>
              <a:gd name="T86" fmla="*/ 2147483647 w 289"/>
              <a:gd name="T87" fmla="*/ 2147483647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01" name="Freeform 1322"/>
          <p:cNvSpPr>
            <a:spLocks/>
          </p:cNvSpPr>
          <p:nvPr/>
        </p:nvSpPr>
        <p:spPr bwMode="auto">
          <a:xfrm>
            <a:off x="5562600" y="3054350"/>
            <a:ext cx="57150" cy="58738"/>
          </a:xfrm>
          <a:custGeom>
            <a:avLst/>
            <a:gdLst>
              <a:gd name="T0" fmla="*/ 2147483647 w 252"/>
              <a:gd name="T1" fmla="*/ 2147483647 h 235"/>
              <a:gd name="T2" fmla="*/ 2147483647 w 252"/>
              <a:gd name="T3" fmla="*/ 2147483647 h 235"/>
              <a:gd name="T4" fmla="*/ 2147483647 w 252"/>
              <a:gd name="T5" fmla="*/ 2147483647 h 235"/>
              <a:gd name="T6" fmla="*/ 2147483647 w 252"/>
              <a:gd name="T7" fmla="*/ 2147483647 h 235"/>
              <a:gd name="T8" fmla="*/ 2147483647 w 252"/>
              <a:gd name="T9" fmla="*/ 2147483647 h 235"/>
              <a:gd name="T10" fmla="*/ 2147483647 w 252"/>
              <a:gd name="T11" fmla="*/ 2147483647 h 235"/>
              <a:gd name="T12" fmla="*/ 2147483647 w 252"/>
              <a:gd name="T13" fmla="*/ 2147483647 h 235"/>
              <a:gd name="T14" fmla="*/ 2147483647 w 252"/>
              <a:gd name="T15" fmla="*/ 2147483647 h 235"/>
              <a:gd name="T16" fmla="*/ 2147483647 w 252"/>
              <a:gd name="T17" fmla="*/ 2147483647 h 235"/>
              <a:gd name="T18" fmla="*/ 2147483647 w 252"/>
              <a:gd name="T19" fmla="*/ 2147483647 h 235"/>
              <a:gd name="T20" fmla="*/ 2147483647 w 252"/>
              <a:gd name="T21" fmla="*/ 2147483647 h 235"/>
              <a:gd name="T22" fmla="*/ 2147483647 w 252"/>
              <a:gd name="T23" fmla="*/ 2147483647 h 235"/>
              <a:gd name="T24" fmla="*/ 2147483647 w 252"/>
              <a:gd name="T25" fmla="*/ 2147483647 h 235"/>
              <a:gd name="T26" fmla="*/ 2147483647 w 252"/>
              <a:gd name="T27" fmla="*/ 2147483647 h 235"/>
              <a:gd name="T28" fmla="*/ 2147483647 w 252"/>
              <a:gd name="T29" fmla="*/ 2147483647 h 235"/>
              <a:gd name="T30" fmla="*/ 2147483647 w 252"/>
              <a:gd name="T31" fmla="*/ 2147483647 h 235"/>
              <a:gd name="T32" fmla="*/ 2147483647 w 252"/>
              <a:gd name="T33" fmla="*/ 2147483647 h 235"/>
              <a:gd name="T34" fmla="*/ 2147483647 w 252"/>
              <a:gd name="T35" fmla="*/ 2147483647 h 235"/>
              <a:gd name="T36" fmla="*/ 2147483647 w 252"/>
              <a:gd name="T37" fmla="*/ 2147483647 h 235"/>
              <a:gd name="T38" fmla="*/ 2147483647 w 252"/>
              <a:gd name="T39" fmla="*/ 2147483647 h 235"/>
              <a:gd name="T40" fmla="*/ 2147483647 w 252"/>
              <a:gd name="T41" fmla="*/ 2147483647 h 235"/>
              <a:gd name="T42" fmla="*/ 2147483647 w 252"/>
              <a:gd name="T43" fmla="*/ 2147483647 h 235"/>
              <a:gd name="T44" fmla="*/ 2147483647 w 252"/>
              <a:gd name="T45" fmla="*/ 2147483647 h 235"/>
              <a:gd name="T46" fmla="*/ 2147483647 w 252"/>
              <a:gd name="T47" fmla="*/ 2147483647 h 235"/>
              <a:gd name="T48" fmla="*/ 2147483647 w 252"/>
              <a:gd name="T49" fmla="*/ 2147483647 h 235"/>
              <a:gd name="T50" fmla="*/ 2147483647 w 252"/>
              <a:gd name="T51" fmla="*/ 2147483647 h 235"/>
              <a:gd name="T52" fmla="*/ 2147483647 w 252"/>
              <a:gd name="T53" fmla="*/ 2147483647 h 235"/>
              <a:gd name="T54" fmla="*/ 2147483647 w 252"/>
              <a:gd name="T55" fmla="*/ 2147483647 h 235"/>
              <a:gd name="T56" fmla="*/ 2147483647 w 252"/>
              <a:gd name="T57" fmla="*/ 2147483647 h 235"/>
              <a:gd name="T58" fmla="*/ 2147483647 w 252"/>
              <a:gd name="T59" fmla="*/ 2147483647 h 235"/>
              <a:gd name="T60" fmla="*/ 2147483647 w 252"/>
              <a:gd name="T61" fmla="*/ 2147483647 h 235"/>
              <a:gd name="T62" fmla="*/ 2147483647 w 252"/>
              <a:gd name="T63" fmla="*/ 2147483647 h 235"/>
              <a:gd name="T64" fmla="*/ 2147483647 w 252"/>
              <a:gd name="T65" fmla="*/ 2147483647 h 235"/>
              <a:gd name="T66" fmla="*/ 2147483647 w 252"/>
              <a:gd name="T67" fmla="*/ 2147483647 h 235"/>
              <a:gd name="T68" fmla="*/ 2147483647 w 252"/>
              <a:gd name="T69" fmla="*/ 2147483647 h 235"/>
              <a:gd name="T70" fmla="*/ 2147483647 w 252"/>
              <a:gd name="T71" fmla="*/ 2147483647 h 235"/>
              <a:gd name="T72" fmla="*/ 2147483647 w 252"/>
              <a:gd name="T73" fmla="*/ 2147483647 h 235"/>
              <a:gd name="T74" fmla="*/ 2147483647 w 252"/>
              <a:gd name="T75" fmla="*/ 2147483647 h 235"/>
              <a:gd name="T76" fmla="*/ 2147483647 w 252"/>
              <a:gd name="T77" fmla="*/ 2147483647 h 235"/>
              <a:gd name="T78" fmla="*/ 2147483647 w 252"/>
              <a:gd name="T79" fmla="*/ 0 h 235"/>
              <a:gd name="T80" fmla="*/ 2147483647 w 252"/>
              <a:gd name="T81" fmla="*/ 0 h 235"/>
              <a:gd name="T82" fmla="*/ 2147483647 w 252"/>
              <a:gd name="T83" fmla="*/ 0 h 235"/>
              <a:gd name="T84" fmla="*/ 2147483647 w 252"/>
              <a:gd name="T85" fmla="*/ 2147483647 h 235"/>
              <a:gd name="T86" fmla="*/ 2147483647 w 252"/>
              <a:gd name="T87" fmla="*/ 2147483647 h 235"/>
              <a:gd name="T88" fmla="*/ 0 w 252"/>
              <a:gd name="T89" fmla="*/ 2147483647 h 235"/>
              <a:gd name="T90" fmla="*/ 2147483647 w 252"/>
              <a:gd name="T91" fmla="*/ 2147483647 h 235"/>
              <a:gd name="T92" fmla="*/ 2147483647 w 252"/>
              <a:gd name="T93" fmla="*/ 2147483647 h 235"/>
              <a:gd name="T94" fmla="*/ 2147483647 w 252"/>
              <a:gd name="T95" fmla="*/ 2147483647 h 235"/>
              <a:gd name="T96" fmla="*/ 2147483647 w 252"/>
              <a:gd name="T97" fmla="*/ 2147483647 h 235"/>
              <a:gd name="T98" fmla="*/ 2147483647 w 252"/>
              <a:gd name="T99" fmla="*/ 2147483647 h 235"/>
              <a:gd name="T100" fmla="*/ 2147483647 w 252"/>
              <a:gd name="T101" fmla="*/ 2147483647 h 235"/>
              <a:gd name="T102" fmla="*/ 2147483647 w 252"/>
              <a:gd name="T103" fmla="*/ 2147483647 h 235"/>
              <a:gd name="T104" fmla="*/ 2147483647 w 252"/>
              <a:gd name="T105" fmla="*/ 2147483647 h 235"/>
              <a:gd name="T106" fmla="*/ 2147483647 w 252"/>
              <a:gd name="T107" fmla="*/ 2147483647 h 235"/>
              <a:gd name="T108" fmla="*/ 2147483647 w 252"/>
              <a:gd name="T109" fmla="*/ 2147483647 h 235"/>
              <a:gd name="T110" fmla="*/ 2147483647 w 252"/>
              <a:gd name="T111" fmla="*/ 2147483647 h 235"/>
              <a:gd name="T112" fmla="*/ 2147483647 w 252"/>
              <a:gd name="T113" fmla="*/ 2147483647 h 235"/>
              <a:gd name="T114" fmla="*/ 2147483647 w 252"/>
              <a:gd name="T115" fmla="*/ 2147483647 h 235"/>
              <a:gd name="T116" fmla="*/ 2147483647 w 252"/>
              <a:gd name="T117" fmla="*/ 2147483647 h 235"/>
              <a:gd name="T118" fmla="*/ 2147483647 w 252"/>
              <a:gd name="T119" fmla="*/ 2147483647 h 235"/>
              <a:gd name="T120" fmla="*/ 2147483647 w 252"/>
              <a:gd name="T121" fmla="*/ 2147483647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02" name="Freeform 1323"/>
          <p:cNvSpPr>
            <a:spLocks/>
          </p:cNvSpPr>
          <p:nvPr/>
        </p:nvSpPr>
        <p:spPr bwMode="auto">
          <a:xfrm>
            <a:off x="5451475" y="3086100"/>
            <a:ext cx="23813" cy="53975"/>
          </a:xfrm>
          <a:custGeom>
            <a:avLst/>
            <a:gdLst>
              <a:gd name="T0" fmla="*/ 0 w 103"/>
              <a:gd name="T1" fmla="*/ 2147483647 h 220"/>
              <a:gd name="T2" fmla="*/ 0 w 103"/>
              <a:gd name="T3" fmla="*/ 2147483647 h 220"/>
              <a:gd name="T4" fmla="*/ 2147483647 w 103"/>
              <a:gd name="T5" fmla="*/ 2147483647 h 220"/>
              <a:gd name="T6" fmla="*/ 2147483647 w 103"/>
              <a:gd name="T7" fmla="*/ 2147483647 h 220"/>
              <a:gd name="T8" fmla="*/ 2147483647 w 103"/>
              <a:gd name="T9" fmla="*/ 2147483647 h 220"/>
              <a:gd name="T10" fmla="*/ 2147483647 w 103"/>
              <a:gd name="T11" fmla="*/ 2147483647 h 220"/>
              <a:gd name="T12" fmla="*/ 2147483647 w 103"/>
              <a:gd name="T13" fmla="*/ 2147483647 h 220"/>
              <a:gd name="T14" fmla="*/ 2147483647 w 103"/>
              <a:gd name="T15" fmla="*/ 2147483647 h 220"/>
              <a:gd name="T16" fmla="*/ 2147483647 w 103"/>
              <a:gd name="T17" fmla="*/ 2147483647 h 220"/>
              <a:gd name="T18" fmla="*/ 2147483647 w 103"/>
              <a:gd name="T19" fmla="*/ 2147483647 h 220"/>
              <a:gd name="T20" fmla="*/ 2147483647 w 103"/>
              <a:gd name="T21" fmla="*/ 2147483647 h 220"/>
              <a:gd name="T22" fmla="*/ 2147483647 w 103"/>
              <a:gd name="T23" fmla="*/ 2147483647 h 220"/>
              <a:gd name="T24" fmla="*/ 2147483647 w 103"/>
              <a:gd name="T25" fmla="*/ 2147483647 h 220"/>
              <a:gd name="T26" fmla="*/ 2147483647 w 103"/>
              <a:gd name="T27" fmla="*/ 2147483647 h 220"/>
              <a:gd name="T28" fmla="*/ 2147483647 w 103"/>
              <a:gd name="T29" fmla="*/ 2147483647 h 220"/>
              <a:gd name="T30" fmla="*/ 2147483647 w 103"/>
              <a:gd name="T31" fmla="*/ 2147483647 h 220"/>
              <a:gd name="T32" fmla="*/ 2147483647 w 103"/>
              <a:gd name="T33" fmla="*/ 2147483647 h 220"/>
              <a:gd name="T34" fmla="*/ 2147483647 w 103"/>
              <a:gd name="T35" fmla="*/ 2147483647 h 220"/>
              <a:gd name="T36" fmla="*/ 2147483647 w 103"/>
              <a:gd name="T37" fmla="*/ 2147483647 h 220"/>
              <a:gd name="T38" fmla="*/ 2147483647 w 103"/>
              <a:gd name="T39" fmla="*/ 2147483647 h 220"/>
              <a:gd name="T40" fmla="*/ 2147483647 w 103"/>
              <a:gd name="T41" fmla="*/ 2147483647 h 220"/>
              <a:gd name="T42" fmla="*/ 2147483647 w 103"/>
              <a:gd name="T43" fmla="*/ 2147483647 h 220"/>
              <a:gd name="T44" fmla="*/ 2147483647 w 103"/>
              <a:gd name="T45" fmla="*/ 2147483647 h 220"/>
              <a:gd name="T46" fmla="*/ 2147483647 w 103"/>
              <a:gd name="T47" fmla="*/ 2147483647 h 220"/>
              <a:gd name="T48" fmla="*/ 2147483647 w 103"/>
              <a:gd name="T49" fmla="*/ 2147483647 h 220"/>
              <a:gd name="T50" fmla="*/ 2147483647 w 103"/>
              <a:gd name="T51" fmla="*/ 2147483647 h 220"/>
              <a:gd name="T52" fmla="*/ 2147483647 w 103"/>
              <a:gd name="T53" fmla="*/ 2147483647 h 220"/>
              <a:gd name="T54" fmla="*/ 2147483647 w 103"/>
              <a:gd name="T55" fmla="*/ 2147483647 h 220"/>
              <a:gd name="T56" fmla="*/ 2147483647 w 103"/>
              <a:gd name="T57" fmla="*/ 2147483647 h 220"/>
              <a:gd name="T58" fmla="*/ 2147483647 w 103"/>
              <a:gd name="T59" fmla="*/ 2147483647 h 220"/>
              <a:gd name="T60" fmla="*/ 2147483647 w 103"/>
              <a:gd name="T61" fmla="*/ 2147483647 h 220"/>
              <a:gd name="T62" fmla="*/ 2147483647 w 103"/>
              <a:gd name="T63" fmla="*/ 2147483647 h 220"/>
              <a:gd name="T64" fmla="*/ 2147483647 w 103"/>
              <a:gd name="T65" fmla="*/ 0 h 220"/>
              <a:gd name="T66" fmla="*/ 2147483647 w 103"/>
              <a:gd name="T67" fmla="*/ 2147483647 h 220"/>
              <a:gd name="T68" fmla="*/ 2147483647 w 103"/>
              <a:gd name="T69" fmla="*/ 2147483647 h 220"/>
              <a:gd name="T70" fmla="*/ 2147483647 w 103"/>
              <a:gd name="T71" fmla="*/ 2147483647 h 220"/>
              <a:gd name="T72" fmla="*/ 2147483647 w 103"/>
              <a:gd name="T73" fmla="*/ 2147483647 h 220"/>
              <a:gd name="T74" fmla="*/ 2147483647 w 103"/>
              <a:gd name="T75" fmla="*/ 2147483647 h 220"/>
              <a:gd name="T76" fmla="*/ 2147483647 w 103"/>
              <a:gd name="T77" fmla="*/ 2147483647 h 220"/>
              <a:gd name="T78" fmla="*/ 2147483647 w 103"/>
              <a:gd name="T79" fmla="*/ 2147483647 h 220"/>
              <a:gd name="T80" fmla="*/ 0 w 103"/>
              <a:gd name="T81" fmla="*/ 2147483647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03" name="Freeform 1324"/>
          <p:cNvSpPr>
            <a:spLocks/>
          </p:cNvSpPr>
          <p:nvPr/>
        </p:nvSpPr>
        <p:spPr bwMode="auto">
          <a:xfrm>
            <a:off x="5608638" y="3051175"/>
            <a:ext cx="50800" cy="69850"/>
          </a:xfrm>
          <a:custGeom>
            <a:avLst/>
            <a:gdLst>
              <a:gd name="T0" fmla="*/ 2147483647 w 220"/>
              <a:gd name="T1" fmla="*/ 2147483647 h 288"/>
              <a:gd name="T2" fmla="*/ 2147483647 w 220"/>
              <a:gd name="T3" fmla="*/ 2147483647 h 288"/>
              <a:gd name="T4" fmla="*/ 2147483647 w 220"/>
              <a:gd name="T5" fmla="*/ 2147483647 h 288"/>
              <a:gd name="T6" fmla="*/ 2147483647 w 220"/>
              <a:gd name="T7" fmla="*/ 2147483647 h 288"/>
              <a:gd name="T8" fmla="*/ 2147483647 w 220"/>
              <a:gd name="T9" fmla="*/ 2147483647 h 288"/>
              <a:gd name="T10" fmla="*/ 2147483647 w 220"/>
              <a:gd name="T11" fmla="*/ 2147483647 h 288"/>
              <a:gd name="T12" fmla="*/ 2147483647 w 220"/>
              <a:gd name="T13" fmla="*/ 2147483647 h 288"/>
              <a:gd name="T14" fmla="*/ 2147483647 w 220"/>
              <a:gd name="T15" fmla="*/ 2147483647 h 288"/>
              <a:gd name="T16" fmla="*/ 2147483647 w 220"/>
              <a:gd name="T17" fmla="*/ 2147483647 h 288"/>
              <a:gd name="T18" fmla="*/ 2147483647 w 220"/>
              <a:gd name="T19" fmla="*/ 2147483647 h 288"/>
              <a:gd name="T20" fmla="*/ 2147483647 w 220"/>
              <a:gd name="T21" fmla="*/ 2147483647 h 288"/>
              <a:gd name="T22" fmla="*/ 2147483647 w 220"/>
              <a:gd name="T23" fmla="*/ 2147483647 h 288"/>
              <a:gd name="T24" fmla="*/ 2147483647 w 220"/>
              <a:gd name="T25" fmla="*/ 2147483647 h 288"/>
              <a:gd name="T26" fmla="*/ 2147483647 w 220"/>
              <a:gd name="T27" fmla="*/ 2147483647 h 288"/>
              <a:gd name="T28" fmla="*/ 2147483647 w 220"/>
              <a:gd name="T29" fmla="*/ 2147483647 h 288"/>
              <a:gd name="T30" fmla="*/ 2147483647 w 220"/>
              <a:gd name="T31" fmla="*/ 2147483647 h 288"/>
              <a:gd name="T32" fmla="*/ 2147483647 w 220"/>
              <a:gd name="T33" fmla="*/ 2147483647 h 288"/>
              <a:gd name="T34" fmla="*/ 2147483647 w 220"/>
              <a:gd name="T35" fmla="*/ 2147483647 h 288"/>
              <a:gd name="T36" fmla="*/ 2147483647 w 220"/>
              <a:gd name="T37" fmla="*/ 2147483647 h 288"/>
              <a:gd name="T38" fmla="*/ 2147483647 w 220"/>
              <a:gd name="T39" fmla="*/ 2147483647 h 288"/>
              <a:gd name="T40" fmla="*/ 2147483647 w 220"/>
              <a:gd name="T41" fmla="*/ 2147483647 h 288"/>
              <a:gd name="T42" fmla="*/ 2147483647 w 220"/>
              <a:gd name="T43" fmla="*/ 2147483647 h 288"/>
              <a:gd name="T44" fmla="*/ 2147483647 w 220"/>
              <a:gd name="T45" fmla="*/ 2147483647 h 288"/>
              <a:gd name="T46" fmla="*/ 2147483647 w 220"/>
              <a:gd name="T47" fmla="*/ 2147483647 h 288"/>
              <a:gd name="T48" fmla="*/ 2147483647 w 220"/>
              <a:gd name="T49" fmla="*/ 2147483647 h 288"/>
              <a:gd name="T50" fmla="*/ 2147483647 w 220"/>
              <a:gd name="T51" fmla="*/ 2147483647 h 288"/>
              <a:gd name="T52" fmla="*/ 2147483647 w 220"/>
              <a:gd name="T53" fmla="*/ 2147483647 h 288"/>
              <a:gd name="T54" fmla="*/ 2147483647 w 220"/>
              <a:gd name="T55" fmla="*/ 2147483647 h 288"/>
              <a:gd name="T56" fmla="*/ 2147483647 w 220"/>
              <a:gd name="T57" fmla="*/ 2147483647 h 288"/>
              <a:gd name="T58" fmla="*/ 2147483647 w 220"/>
              <a:gd name="T59" fmla="*/ 0 h 288"/>
              <a:gd name="T60" fmla="*/ 2147483647 w 220"/>
              <a:gd name="T61" fmla="*/ 2147483647 h 288"/>
              <a:gd name="T62" fmla="*/ 2147483647 w 220"/>
              <a:gd name="T63" fmla="*/ 2147483647 h 288"/>
              <a:gd name="T64" fmla="*/ 2147483647 w 220"/>
              <a:gd name="T65" fmla="*/ 2147483647 h 288"/>
              <a:gd name="T66" fmla="*/ 2147483647 w 220"/>
              <a:gd name="T67" fmla="*/ 2147483647 h 288"/>
              <a:gd name="T68" fmla="*/ 2147483647 w 220"/>
              <a:gd name="T69" fmla="*/ 2147483647 h 288"/>
              <a:gd name="T70" fmla="*/ 2147483647 w 220"/>
              <a:gd name="T71" fmla="*/ 2147483647 h 288"/>
              <a:gd name="T72" fmla="*/ 2147483647 w 220"/>
              <a:gd name="T73" fmla="*/ 2147483647 h 288"/>
              <a:gd name="T74" fmla="*/ 2147483647 w 220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04" name="Freeform 1325"/>
          <p:cNvSpPr>
            <a:spLocks/>
          </p:cNvSpPr>
          <p:nvPr/>
        </p:nvSpPr>
        <p:spPr bwMode="auto">
          <a:xfrm>
            <a:off x="5561013" y="3157538"/>
            <a:ext cx="190500" cy="120650"/>
          </a:xfrm>
          <a:custGeom>
            <a:avLst/>
            <a:gdLst>
              <a:gd name="T0" fmla="*/ 2147483647 w 1070"/>
              <a:gd name="T1" fmla="*/ 0 h 844"/>
              <a:gd name="T2" fmla="*/ 2147483647 w 1070"/>
              <a:gd name="T3" fmla="*/ 2147483647 h 844"/>
              <a:gd name="T4" fmla="*/ 2147483647 w 1070"/>
              <a:gd name="T5" fmla="*/ 2147483647 h 844"/>
              <a:gd name="T6" fmla="*/ 0 w 1070"/>
              <a:gd name="T7" fmla="*/ 2147483647 h 844"/>
              <a:gd name="T8" fmla="*/ 2147483647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05" name="Freeform 1326"/>
          <p:cNvSpPr>
            <a:spLocks/>
          </p:cNvSpPr>
          <p:nvPr/>
        </p:nvSpPr>
        <p:spPr bwMode="auto">
          <a:xfrm>
            <a:off x="5576888" y="3160713"/>
            <a:ext cx="146050" cy="47625"/>
          </a:xfrm>
          <a:custGeom>
            <a:avLst/>
            <a:gdLst>
              <a:gd name="T0" fmla="*/ 2147483647 w 819"/>
              <a:gd name="T1" fmla="*/ 0 h 333"/>
              <a:gd name="T2" fmla="*/ 2147483647 w 819"/>
              <a:gd name="T3" fmla="*/ 2147483647 h 333"/>
              <a:gd name="T4" fmla="*/ 2147483647 w 819"/>
              <a:gd name="T5" fmla="*/ 2147483647 h 333"/>
              <a:gd name="T6" fmla="*/ 0 w 819"/>
              <a:gd name="T7" fmla="*/ 2147483647 h 333"/>
              <a:gd name="T8" fmla="*/ 2147483647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06" name="Freeform 1327"/>
          <p:cNvSpPr>
            <a:spLocks/>
          </p:cNvSpPr>
          <p:nvPr/>
        </p:nvSpPr>
        <p:spPr bwMode="auto">
          <a:xfrm>
            <a:off x="5541963" y="3302000"/>
            <a:ext cx="192087" cy="44450"/>
          </a:xfrm>
          <a:custGeom>
            <a:avLst/>
            <a:gdLst>
              <a:gd name="T0" fmla="*/ 2147483647 w 1083"/>
              <a:gd name="T1" fmla="*/ 0 h 306"/>
              <a:gd name="T2" fmla="*/ 2147483647 w 1083"/>
              <a:gd name="T3" fmla="*/ 2147483647 h 306"/>
              <a:gd name="T4" fmla="*/ 2147483647 w 1083"/>
              <a:gd name="T5" fmla="*/ 2147483647 h 306"/>
              <a:gd name="T6" fmla="*/ 0 w 1083"/>
              <a:gd name="T7" fmla="*/ 2147483647 h 306"/>
              <a:gd name="T8" fmla="*/ 2147483647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07" name="Freeform 1328"/>
          <p:cNvSpPr>
            <a:spLocks/>
          </p:cNvSpPr>
          <p:nvPr/>
        </p:nvSpPr>
        <p:spPr bwMode="auto">
          <a:xfrm>
            <a:off x="5524500" y="3314700"/>
            <a:ext cx="193675" cy="44450"/>
          </a:xfrm>
          <a:custGeom>
            <a:avLst/>
            <a:gdLst>
              <a:gd name="T0" fmla="*/ 2147483647 w 1088"/>
              <a:gd name="T1" fmla="*/ 0 h 311"/>
              <a:gd name="T2" fmla="*/ 2147483647 w 1088"/>
              <a:gd name="T3" fmla="*/ 2147483647 h 311"/>
              <a:gd name="T4" fmla="*/ 2147483647 w 1088"/>
              <a:gd name="T5" fmla="*/ 2147483647 h 311"/>
              <a:gd name="T6" fmla="*/ 0 w 1088"/>
              <a:gd name="T7" fmla="*/ 2147483647 h 311"/>
              <a:gd name="T8" fmla="*/ 2147483647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08" name="Freeform 1329"/>
          <p:cNvSpPr>
            <a:spLocks/>
          </p:cNvSpPr>
          <p:nvPr/>
        </p:nvSpPr>
        <p:spPr bwMode="auto">
          <a:xfrm>
            <a:off x="5554663" y="3355975"/>
            <a:ext cx="28575" cy="9525"/>
          </a:xfrm>
          <a:custGeom>
            <a:avLst/>
            <a:gdLst>
              <a:gd name="T0" fmla="*/ 2147483647 w 164"/>
              <a:gd name="T1" fmla="*/ 2147483647 h 72"/>
              <a:gd name="T2" fmla="*/ 2147483647 w 164"/>
              <a:gd name="T3" fmla="*/ 2147483647 h 72"/>
              <a:gd name="T4" fmla="*/ 2147483647 w 164"/>
              <a:gd name="T5" fmla="*/ 0 h 72"/>
              <a:gd name="T6" fmla="*/ 2147483647 w 164"/>
              <a:gd name="T7" fmla="*/ 0 h 72"/>
              <a:gd name="T8" fmla="*/ 2147483647 w 164"/>
              <a:gd name="T9" fmla="*/ 2147483647 h 72"/>
              <a:gd name="T10" fmla="*/ 2147483647 w 164"/>
              <a:gd name="T11" fmla="*/ 2147483647 h 72"/>
              <a:gd name="T12" fmla="*/ 2147483647 w 164"/>
              <a:gd name="T13" fmla="*/ 2147483647 h 72"/>
              <a:gd name="T14" fmla="*/ 2147483647 w 164"/>
              <a:gd name="T15" fmla="*/ 2147483647 h 72"/>
              <a:gd name="T16" fmla="*/ 2147483647 w 164"/>
              <a:gd name="T17" fmla="*/ 2147483647 h 72"/>
              <a:gd name="T18" fmla="*/ 2147483647 w 164"/>
              <a:gd name="T19" fmla="*/ 2147483647 h 72"/>
              <a:gd name="T20" fmla="*/ 2147483647 w 164"/>
              <a:gd name="T21" fmla="*/ 2147483647 h 72"/>
              <a:gd name="T22" fmla="*/ 2147483647 w 164"/>
              <a:gd name="T23" fmla="*/ 2147483647 h 72"/>
              <a:gd name="T24" fmla="*/ 2147483647 w 164"/>
              <a:gd name="T25" fmla="*/ 2147483647 h 72"/>
              <a:gd name="T26" fmla="*/ 2147483647 w 164"/>
              <a:gd name="T27" fmla="*/ 2147483647 h 72"/>
              <a:gd name="T28" fmla="*/ 2147483647 w 164"/>
              <a:gd name="T29" fmla="*/ 2147483647 h 72"/>
              <a:gd name="T30" fmla="*/ 2147483647 w 164"/>
              <a:gd name="T31" fmla="*/ 2147483647 h 72"/>
              <a:gd name="T32" fmla="*/ 2147483647 w 164"/>
              <a:gd name="T33" fmla="*/ 2147483647 h 72"/>
              <a:gd name="T34" fmla="*/ 2147483647 w 164"/>
              <a:gd name="T35" fmla="*/ 2147483647 h 72"/>
              <a:gd name="T36" fmla="*/ 2147483647 w 164"/>
              <a:gd name="T37" fmla="*/ 2147483647 h 72"/>
              <a:gd name="T38" fmla="*/ 2147483647 w 164"/>
              <a:gd name="T39" fmla="*/ 2147483647 h 72"/>
              <a:gd name="T40" fmla="*/ 2147483647 w 164"/>
              <a:gd name="T41" fmla="*/ 2147483647 h 72"/>
              <a:gd name="T42" fmla="*/ 2147483647 w 164"/>
              <a:gd name="T43" fmla="*/ 2147483647 h 72"/>
              <a:gd name="T44" fmla="*/ 2147483647 w 164"/>
              <a:gd name="T45" fmla="*/ 2147483647 h 72"/>
              <a:gd name="T46" fmla="*/ 2147483647 w 164"/>
              <a:gd name="T47" fmla="*/ 2147483647 h 72"/>
              <a:gd name="T48" fmla="*/ 2147483647 w 164"/>
              <a:gd name="T49" fmla="*/ 2147483647 h 72"/>
              <a:gd name="T50" fmla="*/ 2147483647 w 164"/>
              <a:gd name="T51" fmla="*/ 2147483647 h 72"/>
              <a:gd name="T52" fmla="*/ 2147483647 w 164"/>
              <a:gd name="T53" fmla="*/ 2147483647 h 72"/>
              <a:gd name="T54" fmla="*/ 2147483647 w 164"/>
              <a:gd name="T55" fmla="*/ 2147483647 h 72"/>
              <a:gd name="T56" fmla="*/ 2147483647 w 164"/>
              <a:gd name="T57" fmla="*/ 2147483647 h 72"/>
              <a:gd name="T58" fmla="*/ 0 w 164"/>
              <a:gd name="T59" fmla="*/ 2147483647 h 72"/>
              <a:gd name="T60" fmla="*/ 0 w 164"/>
              <a:gd name="T61" fmla="*/ 2147483647 h 72"/>
              <a:gd name="T62" fmla="*/ 2147483647 w 164"/>
              <a:gd name="T63" fmla="*/ 2147483647 h 72"/>
              <a:gd name="T64" fmla="*/ 2147483647 w 164"/>
              <a:gd name="T65" fmla="*/ 2147483647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09" name="Freeform 1330"/>
          <p:cNvSpPr>
            <a:spLocks/>
          </p:cNvSpPr>
          <p:nvPr/>
        </p:nvSpPr>
        <p:spPr bwMode="auto">
          <a:xfrm>
            <a:off x="5559425" y="3282950"/>
            <a:ext cx="26988" cy="15875"/>
          </a:xfrm>
          <a:custGeom>
            <a:avLst/>
            <a:gdLst>
              <a:gd name="T0" fmla="*/ 2147483647 w 146"/>
              <a:gd name="T1" fmla="*/ 0 h 109"/>
              <a:gd name="T2" fmla="*/ 2147483647 w 146"/>
              <a:gd name="T3" fmla="*/ 0 h 109"/>
              <a:gd name="T4" fmla="*/ 2147483647 w 146"/>
              <a:gd name="T5" fmla="*/ 2147483647 h 109"/>
              <a:gd name="T6" fmla="*/ 2147483647 w 146"/>
              <a:gd name="T7" fmla="*/ 2147483647 h 109"/>
              <a:gd name="T8" fmla="*/ 2147483647 w 146"/>
              <a:gd name="T9" fmla="*/ 2147483647 h 109"/>
              <a:gd name="T10" fmla="*/ 2147483647 w 146"/>
              <a:gd name="T11" fmla="*/ 2147483647 h 109"/>
              <a:gd name="T12" fmla="*/ 2147483647 w 146"/>
              <a:gd name="T13" fmla="*/ 2147483647 h 109"/>
              <a:gd name="T14" fmla="*/ 0 w 146"/>
              <a:gd name="T15" fmla="*/ 2147483647 h 109"/>
              <a:gd name="T16" fmla="*/ 2147483647 w 146"/>
              <a:gd name="T17" fmla="*/ 2147483647 h 109"/>
              <a:gd name="T18" fmla="*/ 2147483647 w 146"/>
              <a:gd name="T19" fmla="*/ 2147483647 h 109"/>
              <a:gd name="T20" fmla="*/ 2147483647 w 146"/>
              <a:gd name="T21" fmla="*/ 2147483647 h 109"/>
              <a:gd name="T22" fmla="*/ 2147483647 w 146"/>
              <a:gd name="T23" fmla="*/ 2147483647 h 109"/>
              <a:gd name="T24" fmla="*/ 2147483647 w 146"/>
              <a:gd name="T25" fmla="*/ 2147483647 h 109"/>
              <a:gd name="T26" fmla="*/ 2147483647 w 146"/>
              <a:gd name="T27" fmla="*/ 2147483647 h 109"/>
              <a:gd name="T28" fmla="*/ 2147483647 w 146"/>
              <a:gd name="T29" fmla="*/ 2147483647 h 109"/>
              <a:gd name="T30" fmla="*/ 2147483647 w 146"/>
              <a:gd name="T31" fmla="*/ 2147483647 h 109"/>
              <a:gd name="T32" fmla="*/ 2147483647 w 146"/>
              <a:gd name="T33" fmla="*/ 2147483647 h 109"/>
              <a:gd name="T34" fmla="*/ 2147483647 w 146"/>
              <a:gd name="T35" fmla="*/ 2147483647 h 109"/>
              <a:gd name="T36" fmla="*/ 2147483647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10" name="Freeform 1331"/>
          <p:cNvSpPr>
            <a:spLocks/>
          </p:cNvSpPr>
          <p:nvPr/>
        </p:nvSpPr>
        <p:spPr bwMode="auto">
          <a:xfrm>
            <a:off x="5707063" y="3309938"/>
            <a:ext cx="26987" cy="15875"/>
          </a:xfrm>
          <a:custGeom>
            <a:avLst/>
            <a:gdLst>
              <a:gd name="T0" fmla="*/ 2147483647 w 146"/>
              <a:gd name="T1" fmla="*/ 0 h 107"/>
              <a:gd name="T2" fmla="*/ 2147483647 w 146"/>
              <a:gd name="T3" fmla="*/ 0 h 107"/>
              <a:gd name="T4" fmla="*/ 2147483647 w 146"/>
              <a:gd name="T5" fmla="*/ 2147483647 h 107"/>
              <a:gd name="T6" fmla="*/ 2147483647 w 146"/>
              <a:gd name="T7" fmla="*/ 2147483647 h 107"/>
              <a:gd name="T8" fmla="*/ 2147483647 w 146"/>
              <a:gd name="T9" fmla="*/ 2147483647 h 107"/>
              <a:gd name="T10" fmla="*/ 2147483647 w 146"/>
              <a:gd name="T11" fmla="*/ 2147483647 h 107"/>
              <a:gd name="T12" fmla="*/ 0 w 146"/>
              <a:gd name="T13" fmla="*/ 2147483647 h 107"/>
              <a:gd name="T14" fmla="*/ 0 w 146"/>
              <a:gd name="T15" fmla="*/ 2147483647 h 107"/>
              <a:gd name="T16" fmla="*/ 2147483647 w 146"/>
              <a:gd name="T17" fmla="*/ 2147483647 h 107"/>
              <a:gd name="T18" fmla="*/ 2147483647 w 146"/>
              <a:gd name="T19" fmla="*/ 2147483647 h 107"/>
              <a:gd name="T20" fmla="*/ 2147483647 w 146"/>
              <a:gd name="T21" fmla="*/ 2147483647 h 107"/>
              <a:gd name="T22" fmla="*/ 2147483647 w 146"/>
              <a:gd name="T23" fmla="*/ 2147483647 h 107"/>
              <a:gd name="T24" fmla="*/ 2147483647 w 146"/>
              <a:gd name="T25" fmla="*/ 2147483647 h 107"/>
              <a:gd name="T26" fmla="*/ 2147483647 w 146"/>
              <a:gd name="T27" fmla="*/ 2147483647 h 107"/>
              <a:gd name="T28" fmla="*/ 2147483647 w 146"/>
              <a:gd name="T29" fmla="*/ 2147483647 h 107"/>
              <a:gd name="T30" fmla="*/ 2147483647 w 146"/>
              <a:gd name="T31" fmla="*/ 2147483647 h 107"/>
              <a:gd name="T32" fmla="*/ 2147483647 w 146"/>
              <a:gd name="T33" fmla="*/ 2147483647 h 107"/>
              <a:gd name="T34" fmla="*/ 2147483647 w 146"/>
              <a:gd name="T35" fmla="*/ 2147483647 h 107"/>
              <a:gd name="T36" fmla="*/ 2147483647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11" name="Freeform 1332"/>
          <p:cNvSpPr>
            <a:spLocks/>
          </p:cNvSpPr>
          <p:nvPr/>
        </p:nvSpPr>
        <p:spPr bwMode="auto">
          <a:xfrm>
            <a:off x="5588000" y="3286125"/>
            <a:ext cx="111125" cy="26988"/>
          </a:xfrm>
          <a:custGeom>
            <a:avLst/>
            <a:gdLst>
              <a:gd name="T0" fmla="*/ 0 w 629"/>
              <a:gd name="T1" fmla="*/ 2147483647 h 182"/>
              <a:gd name="T2" fmla="*/ 2147483647 w 629"/>
              <a:gd name="T3" fmla="*/ 2147483647 h 182"/>
              <a:gd name="T4" fmla="*/ 2147483647 w 629"/>
              <a:gd name="T5" fmla="*/ 2147483647 h 182"/>
              <a:gd name="T6" fmla="*/ 2147483647 w 629"/>
              <a:gd name="T7" fmla="*/ 0 h 182"/>
              <a:gd name="T8" fmla="*/ 0 w 629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12" name="Freeform 1333"/>
          <p:cNvSpPr>
            <a:spLocks/>
          </p:cNvSpPr>
          <p:nvPr/>
        </p:nvSpPr>
        <p:spPr bwMode="auto">
          <a:xfrm>
            <a:off x="5588000" y="3298825"/>
            <a:ext cx="106363" cy="23813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13" name="Freeform 1334"/>
          <p:cNvSpPr>
            <a:spLocks/>
          </p:cNvSpPr>
          <p:nvPr/>
        </p:nvSpPr>
        <p:spPr bwMode="auto">
          <a:xfrm>
            <a:off x="5588000" y="3281363"/>
            <a:ext cx="106363" cy="23812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14" name="AutoShape 1336"/>
          <p:cNvSpPr>
            <a:spLocks noChangeAspect="1" noChangeArrowheads="1" noTextEdit="1"/>
          </p:cNvSpPr>
          <p:nvPr/>
        </p:nvSpPr>
        <p:spPr bwMode="auto">
          <a:xfrm>
            <a:off x="6194425" y="1831975"/>
            <a:ext cx="295275" cy="29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15" name="Freeform 1337"/>
          <p:cNvSpPr>
            <a:spLocks/>
          </p:cNvSpPr>
          <p:nvPr/>
        </p:nvSpPr>
        <p:spPr bwMode="auto">
          <a:xfrm>
            <a:off x="6196013" y="1831975"/>
            <a:ext cx="293687" cy="293688"/>
          </a:xfrm>
          <a:custGeom>
            <a:avLst/>
            <a:gdLst>
              <a:gd name="T0" fmla="*/ 2147483647 w 1894"/>
              <a:gd name="T1" fmla="*/ 0 h 1904"/>
              <a:gd name="T2" fmla="*/ 2147483647 w 1894"/>
              <a:gd name="T3" fmla="*/ 0 h 1904"/>
              <a:gd name="T4" fmla="*/ 2147483647 w 1894"/>
              <a:gd name="T5" fmla="*/ 2147483647 h 1904"/>
              <a:gd name="T6" fmla="*/ 2147483647 w 1894"/>
              <a:gd name="T7" fmla="*/ 2147483647 h 1904"/>
              <a:gd name="T8" fmla="*/ 2147483647 w 1894"/>
              <a:gd name="T9" fmla="*/ 2147483647 h 1904"/>
              <a:gd name="T10" fmla="*/ 2147483647 w 1894"/>
              <a:gd name="T11" fmla="*/ 2147483647 h 1904"/>
              <a:gd name="T12" fmla="*/ 2147483647 w 1894"/>
              <a:gd name="T13" fmla="*/ 2147483647 h 1904"/>
              <a:gd name="T14" fmla="*/ 2147483647 w 1894"/>
              <a:gd name="T15" fmla="*/ 2147483647 h 1904"/>
              <a:gd name="T16" fmla="*/ 2147483647 w 1894"/>
              <a:gd name="T17" fmla="*/ 2147483647 h 1904"/>
              <a:gd name="T18" fmla="*/ 2147483647 w 1894"/>
              <a:gd name="T19" fmla="*/ 2147483647 h 1904"/>
              <a:gd name="T20" fmla="*/ 2147483647 w 1894"/>
              <a:gd name="T21" fmla="*/ 2147483647 h 1904"/>
              <a:gd name="T22" fmla="*/ 2147483647 w 1894"/>
              <a:gd name="T23" fmla="*/ 2147483647 h 1904"/>
              <a:gd name="T24" fmla="*/ 2147483647 w 1894"/>
              <a:gd name="T25" fmla="*/ 2147483647 h 1904"/>
              <a:gd name="T26" fmla="*/ 2147483647 w 1894"/>
              <a:gd name="T27" fmla="*/ 2147483647 h 1904"/>
              <a:gd name="T28" fmla="*/ 2147483647 w 1894"/>
              <a:gd name="T29" fmla="*/ 2147483647 h 1904"/>
              <a:gd name="T30" fmla="*/ 2147483647 w 1894"/>
              <a:gd name="T31" fmla="*/ 2147483647 h 1904"/>
              <a:gd name="T32" fmla="*/ 2147483647 w 1894"/>
              <a:gd name="T33" fmla="*/ 2147483647 h 1904"/>
              <a:gd name="T34" fmla="*/ 2147483647 w 1894"/>
              <a:gd name="T35" fmla="*/ 2147483647 h 1904"/>
              <a:gd name="T36" fmla="*/ 2147483647 w 1894"/>
              <a:gd name="T37" fmla="*/ 2147483647 h 1904"/>
              <a:gd name="T38" fmla="*/ 2147483647 w 1894"/>
              <a:gd name="T39" fmla="*/ 2147483647 h 1904"/>
              <a:gd name="T40" fmla="*/ 2147483647 w 1894"/>
              <a:gd name="T41" fmla="*/ 2147483647 h 1904"/>
              <a:gd name="T42" fmla="*/ 2147483647 w 1894"/>
              <a:gd name="T43" fmla="*/ 2147483647 h 1904"/>
              <a:gd name="T44" fmla="*/ 2147483647 w 1894"/>
              <a:gd name="T45" fmla="*/ 2147483647 h 1904"/>
              <a:gd name="T46" fmla="*/ 2147483647 w 1894"/>
              <a:gd name="T47" fmla="*/ 2147483647 h 1904"/>
              <a:gd name="T48" fmla="*/ 2147483647 w 1894"/>
              <a:gd name="T49" fmla="*/ 2147483647 h 1904"/>
              <a:gd name="T50" fmla="*/ 2147483647 w 1894"/>
              <a:gd name="T51" fmla="*/ 2147483647 h 1904"/>
              <a:gd name="T52" fmla="*/ 2147483647 w 1894"/>
              <a:gd name="T53" fmla="*/ 2147483647 h 1904"/>
              <a:gd name="T54" fmla="*/ 2147483647 w 1894"/>
              <a:gd name="T55" fmla="*/ 2147483647 h 1904"/>
              <a:gd name="T56" fmla="*/ 2147483647 w 1894"/>
              <a:gd name="T57" fmla="*/ 2147483647 h 1904"/>
              <a:gd name="T58" fmla="*/ 2147483647 w 1894"/>
              <a:gd name="T59" fmla="*/ 2147483647 h 1904"/>
              <a:gd name="T60" fmla="*/ 2147483647 w 1894"/>
              <a:gd name="T61" fmla="*/ 2147483647 h 1904"/>
              <a:gd name="T62" fmla="*/ 2147483647 w 1894"/>
              <a:gd name="T63" fmla="*/ 2147483647 h 1904"/>
              <a:gd name="T64" fmla="*/ 2147483647 w 1894"/>
              <a:gd name="T65" fmla="*/ 2147483647 h 1904"/>
              <a:gd name="T66" fmla="*/ 2147483647 w 1894"/>
              <a:gd name="T67" fmla="*/ 2147483647 h 1904"/>
              <a:gd name="T68" fmla="*/ 2147483647 w 1894"/>
              <a:gd name="T69" fmla="*/ 2147483647 h 1904"/>
              <a:gd name="T70" fmla="*/ 2147483647 w 1894"/>
              <a:gd name="T71" fmla="*/ 2147483647 h 1904"/>
              <a:gd name="T72" fmla="*/ 2147483647 w 1894"/>
              <a:gd name="T73" fmla="*/ 2147483647 h 1904"/>
              <a:gd name="T74" fmla="*/ 2147483647 w 1894"/>
              <a:gd name="T75" fmla="*/ 2147483647 h 1904"/>
              <a:gd name="T76" fmla="*/ 2147483647 w 1894"/>
              <a:gd name="T77" fmla="*/ 2147483647 h 1904"/>
              <a:gd name="T78" fmla="*/ 2147483647 w 1894"/>
              <a:gd name="T79" fmla="*/ 2147483647 h 1904"/>
              <a:gd name="T80" fmla="*/ 0 w 1894"/>
              <a:gd name="T81" fmla="*/ 2147483647 h 1904"/>
              <a:gd name="T82" fmla="*/ 2147483647 w 1894"/>
              <a:gd name="T83" fmla="*/ 2147483647 h 1904"/>
              <a:gd name="T84" fmla="*/ 2147483647 w 1894"/>
              <a:gd name="T85" fmla="*/ 2147483647 h 1904"/>
              <a:gd name="T86" fmla="*/ 2147483647 w 1894"/>
              <a:gd name="T87" fmla="*/ 2147483647 h 1904"/>
              <a:gd name="T88" fmla="*/ 2147483647 w 1894"/>
              <a:gd name="T89" fmla="*/ 2147483647 h 1904"/>
              <a:gd name="T90" fmla="*/ 2147483647 w 1894"/>
              <a:gd name="T91" fmla="*/ 2147483647 h 1904"/>
              <a:gd name="T92" fmla="*/ 2147483647 w 1894"/>
              <a:gd name="T93" fmla="*/ 2147483647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16" name="Freeform 1338"/>
          <p:cNvSpPr>
            <a:spLocks/>
          </p:cNvSpPr>
          <p:nvPr/>
        </p:nvSpPr>
        <p:spPr bwMode="auto">
          <a:xfrm>
            <a:off x="6232525" y="2019300"/>
            <a:ext cx="171450" cy="49213"/>
          </a:xfrm>
          <a:custGeom>
            <a:avLst/>
            <a:gdLst>
              <a:gd name="T0" fmla="*/ 2147483647 w 1106"/>
              <a:gd name="T1" fmla="*/ 0 h 331"/>
              <a:gd name="T2" fmla="*/ 2147483647 w 1106"/>
              <a:gd name="T3" fmla="*/ 2147483647 h 331"/>
              <a:gd name="T4" fmla="*/ 2147483647 w 1106"/>
              <a:gd name="T5" fmla="*/ 2147483647 h 331"/>
              <a:gd name="T6" fmla="*/ 0 w 1106"/>
              <a:gd name="T7" fmla="*/ 2147483647 h 331"/>
              <a:gd name="T8" fmla="*/ 2147483647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17" name="Freeform 1339"/>
          <p:cNvSpPr>
            <a:spLocks/>
          </p:cNvSpPr>
          <p:nvPr/>
        </p:nvSpPr>
        <p:spPr bwMode="auto">
          <a:xfrm>
            <a:off x="6203950" y="2041525"/>
            <a:ext cx="200025" cy="76200"/>
          </a:xfrm>
          <a:custGeom>
            <a:avLst/>
            <a:gdLst>
              <a:gd name="T0" fmla="*/ 2147483647 w 1285"/>
              <a:gd name="T1" fmla="*/ 2147483647 h 505"/>
              <a:gd name="T2" fmla="*/ 2147483647 w 1285"/>
              <a:gd name="T3" fmla="*/ 2147483647 h 505"/>
              <a:gd name="T4" fmla="*/ 2147483647 w 1285"/>
              <a:gd name="T5" fmla="*/ 2147483647 h 505"/>
              <a:gd name="T6" fmla="*/ 2147483647 w 1285"/>
              <a:gd name="T7" fmla="*/ 2147483647 h 505"/>
              <a:gd name="T8" fmla="*/ 2147483647 w 1285"/>
              <a:gd name="T9" fmla="*/ 2147483647 h 505"/>
              <a:gd name="T10" fmla="*/ 2147483647 w 1285"/>
              <a:gd name="T11" fmla="*/ 2147483647 h 505"/>
              <a:gd name="T12" fmla="*/ 2147483647 w 1285"/>
              <a:gd name="T13" fmla="*/ 2147483647 h 505"/>
              <a:gd name="T14" fmla="*/ 2147483647 w 1285"/>
              <a:gd name="T15" fmla="*/ 2147483647 h 505"/>
              <a:gd name="T16" fmla="*/ 2147483647 w 1285"/>
              <a:gd name="T17" fmla="*/ 2147483647 h 505"/>
              <a:gd name="T18" fmla="*/ 2147483647 w 1285"/>
              <a:gd name="T19" fmla="*/ 2147483647 h 505"/>
              <a:gd name="T20" fmla="*/ 2147483647 w 1285"/>
              <a:gd name="T21" fmla="*/ 2147483647 h 505"/>
              <a:gd name="T22" fmla="*/ 2147483647 w 1285"/>
              <a:gd name="T23" fmla="*/ 2147483647 h 505"/>
              <a:gd name="T24" fmla="*/ 2147483647 w 1285"/>
              <a:gd name="T25" fmla="*/ 2147483647 h 505"/>
              <a:gd name="T26" fmla="*/ 2147483647 w 1285"/>
              <a:gd name="T27" fmla="*/ 2147483647 h 505"/>
              <a:gd name="T28" fmla="*/ 2147483647 w 1285"/>
              <a:gd name="T29" fmla="*/ 2147483647 h 505"/>
              <a:gd name="T30" fmla="*/ 2147483647 w 1285"/>
              <a:gd name="T31" fmla="*/ 2147483647 h 505"/>
              <a:gd name="T32" fmla="*/ 2147483647 w 1285"/>
              <a:gd name="T33" fmla="*/ 2147483647 h 505"/>
              <a:gd name="T34" fmla="*/ 2147483647 w 1285"/>
              <a:gd name="T35" fmla="*/ 2147483647 h 505"/>
              <a:gd name="T36" fmla="*/ 0 w 1285"/>
              <a:gd name="T37" fmla="*/ 2147483647 h 505"/>
              <a:gd name="T38" fmla="*/ 2147483647 w 1285"/>
              <a:gd name="T39" fmla="*/ 2147483647 h 505"/>
              <a:gd name="T40" fmla="*/ 2147483647 w 1285"/>
              <a:gd name="T41" fmla="*/ 2147483647 h 505"/>
              <a:gd name="T42" fmla="*/ 2147483647 w 1285"/>
              <a:gd name="T43" fmla="*/ 2147483647 h 505"/>
              <a:gd name="T44" fmla="*/ 2147483647 w 1285"/>
              <a:gd name="T45" fmla="*/ 2147483647 h 505"/>
              <a:gd name="T46" fmla="*/ 2147483647 w 1285"/>
              <a:gd name="T47" fmla="*/ 2147483647 h 505"/>
              <a:gd name="T48" fmla="*/ 2147483647 w 1285"/>
              <a:gd name="T49" fmla="*/ 2147483647 h 505"/>
              <a:gd name="T50" fmla="*/ 2147483647 w 1285"/>
              <a:gd name="T51" fmla="*/ 2147483647 h 505"/>
              <a:gd name="T52" fmla="*/ 2147483647 w 1285"/>
              <a:gd name="T53" fmla="*/ 2147483647 h 505"/>
              <a:gd name="T54" fmla="*/ 2147483647 w 1285"/>
              <a:gd name="T55" fmla="*/ 2147483647 h 505"/>
              <a:gd name="T56" fmla="*/ 2147483647 w 1285"/>
              <a:gd name="T57" fmla="*/ 2147483647 h 505"/>
              <a:gd name="T58" fmla="*/ 2147483647 w 1285"/>
              <a:gd name="T59" fmla="*/ 2147483647 h 505"/>
              <a:gd name="T60" fmla="*/ 2147483647 w 1285"/>
              <a:gd name="T61" fmla="*/ 2147483647 h 505"/>
              <a:gd name="T62" fmla="*/ 2147483647 w 1285"/>
              <a:gd name="T63" fmla="*/ 2147483647 h 505"/>
              <a:gd name="T64" fmla="*/ 2147483647 w 1285"/>
              <a:gd name="T65" fmla="*/ 2147483647 h 505"/>
              <a:gd name="T66" fmla="*/ 2147483647 w 1285"/>
              <a:gd name="T67" fmla="*/ 2147483647 h 505"/>
              <a:gd name="T68" fmla="*/ 2147483647 w 1285"/>
              <a:gd name="T69" fmla="*/ 2147483647 h 505"/>
              <a:gd name="T70" fmla="*/ 2147483647 w 1285"/>
              <a:gd name="T71" fmla="*/ 2147483647 h 505"/>
              <a:gd name="T72" fmla="*/ 2147483647 w 1285"/>
              <a:gd name="T73" fmla="*/ 2147483647 h 505"/>
              <a:gd name="T74" fmla="*/ 2147483647 w 1285"/>
              <a:gd name="T75" fmla="*/ 2147483647 h 505"/>
              <a:gd name="T76" fmla="*/ 2147483647 w 1285"/>
              <a:gd name="T77" fmla="*/ 2147483647 h 505"/>
              <a:gd name="T78" fmla="*/ 2147483647 w 1285"/>
              <a:gd name="T79" fmla="*/ 2147483647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18" name="AutoShape 1340"/>
          <p:cNvSpPr>
            <a:spLocks noChangeAspect="1" noChangeArrowheads="1" noTextEdit="1"/>
          </p:cNvSpPr>
          <p:nvPr/>
        </p:nvSpPr>
        <p:spPr bwMode="auto">
          <a:xfrm>
            <a:off x="6143625" y="1728788"/>
            <a:ext cx="3222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19" name="Freeform 1341"/>
          <p:cNvSpPr>
            <a:spLocks/>
          </p:cNvSpPr>
          <p:nvPr/>
        </p:nvSpPr>
        <p:spPr bwMode="auto">
          <a:xfrm>
            <a:off x="6210300" y="1751013"/>
            <a:ext cx="46038" cy="57150"/>
          </a:xfrm>
          <a:custGeom>
            <a:avLst/>
            <a:gdLst>
              <a:gd name="T0" fmla="*/ 2147483647 w 179"/>
              <a:gd name="T1" fmla="*/ 2147483647 h 216"/>
              <a:gd name="T2" fmla="*/ 2147483647 w 179"/>
              <a:gd name="T3" fmla="*/ 2147483647 h 216"/>
              <a:gd name="T4" fmla="*/ 2147483647 w 179"/>
              <a:gd name="T5" fmla="*/ 2147483647 h 216"/>
              <a:gd name="T6" fmla="*/ 2147483647 w 179"/>
              <a:gd name="T7" fmla="*/ 2147483647 h 216"/>
              <a:gd name="T8" fmla="*/ 2147483647 w 179"/>
              <a:gd name="T9" fmla="*/ 2147483647 h 216"/>
              <a:gd name="T10" fmla="*/ 2147483647 w 179"/>
              <a:gd name="T11" fmla="*/ 2147483647 h 216"/>
              <a:gd name="T12" fmla="*/ 2147483647 w 179"/>
              <a:gd name="T13" fmla="*/ 2147483647 h 216"/>
              <a:gd name="T14" fmla="*/ 2147483647 w 179"/>
              <a:gd name="T15" fmla="*/ 2147483647 h 216"/>
              <a:gd name="T16" fmla="*/ 0 w 179"/>
              <a:gd name="T17" fmla="*/ 2147483647 h 216"/>
              <a:gd name="T18" fmla="*/ 2147483647 w 179"/>
              <a:gd name="T19" fmla="*/ 2147483647 h 216"/>
              <a:gd name="T20" fmla="*/ 2147483647 w 179"/>
              <a:gd name="T21" fmla="*/ 2147483647 h 216"/>
              <a:gd name="T22" fmla="*/ 2147483647 w 179"/>
              <a:gd name="T23" fmla="*/ 2147483647 h 216"/>
              <a:gd name="T24" fmla="*/ 2147483647 w 179"/>
              <a:gd name="T25" fmla="*/ 2147483647 h 216"/>
              <a:gd name="T26" fmla="*/ 2147483647 w 179"/>
              <a:gd name="T27" fmla="*/ 2147483647 h 216"/>
              <a:gd name="T28" fmla="*/ 2147483647 w 179"/>
              <a:gd name="T29" fmla="*/ 2147483647 h 216"/>
              <a:gd name="T30" fmla="*/ 2147483647 w 179"/>
              <a:gd name="T31" fmla="*/ 2147483647 h 216"/>
              <a:gd name="T32" fmla="*/ 2147483647 w 179"/>
              <a:gd name="T33" fmla="*/ 2147483647 h 216"/>
              <a:gd name="T34" fmla="*/ 2147483647 w 179"/>
              <a:gd name="T35" fmla="*/ 2147483647 h 216"/>
              <a:gd name="T36" fmla="*/ 2147483647 w 179"/>
              <a:gd name="T37" fmla="*/ 2147483647 h 216"/>
              <a:gd name="T38" fmla="*/ 2147483647 w 179"/>
              <a:gd name="T39" fmla="*/ 2147483647 h 216"/>
              <a:gd name="T40" fmla="*/ 2147483647 w 179"/>
              <a:gd name="T41" fmla="*/ 2147483647 h 216"/>
              <a:gd name="T42" fmla="*/ 2147483647 w 179"/>
              <a:gd name="T43" fmla="*/ 2147483647 h 216"/>
              <a:gd name="T44" fmla="*/ 2147483647 w 179"/>
              <a:gd name="T45" fmla="*/ 2147483647 h 216"/>
              <a:gd name="T46" fmla="*/ 2147483647 w 179"/>
              <a:gd name="T47" fmla="*/ 2147483647 h 216"/>
              <a:gd name="T48" fmla="*/ 2147483647 w 179"/>
              <a:gd name="T49" fmla="*/ 2147483647 h 216"/>
              <a:gd name="T50" fmla="*/ 2147483647 w 179"/>
              <a:gd name="T51" fmla="*/ 2147483647 h 216"/>
              <a:gd name="T52" fmla="*/ 2147483647 w 179"/>
              <a:gd name="T53" fmla="*/ 2147483647 h 216"/>
              <a:gd name="T54" fmla="*/ 2147483647 w 179"/>
              <a:gd name="T55" fmla="*/ 2147483647 h 216"/>
              <a:gd name="T56" fmla="*/ 2147483647 w 179"/>
              <a:gd name="T57" fmla="*/ 2147483647 h 216"/>
              <a:gd name="T58" fmla="*/ 2147483647 w 179"/>
              <a:gd name="T59" fmla="*/ 2147483647 h 216"/>
              <a:gd name="T60" fmla="*/ 2147483647 w 179"/>
              <a:gd name="T61" fmla="*/ 2147483647 h 216"/>
              <a:gd name="T62" fmla="*/ 2147483647 w 179"/>
              <a:gd name="T63" fmla="*/ 2147483647 h 216"/>
              <a:gd name="T64" fmla="*/ 2147483647 w 179"/>
              <a:gd name="T65" fmla="*/ 2147483647 h 216"/>
              <a:gd name="T66" fmla="*/ 2147483647 w 179"/>
              <a:gd name="T67" fmla="*/ 2147483647 h 216"/>
              <a:gd name="T68" fmla="*/ 2147483647 w 179"/>
              <a:gd name="T69" fmla="*/ 2147483647 h 216"/>
              <a:gd name="T70" fmla="*/ 2147483647 w 179"/>
              <a:gd name="T71" fmla="*/ 2147483647 h 216"/>
              <a:gd name="T72" fmla="*/ 2147483647 w 179"/>
              <a:gd name="T73" fmla="*/ 2147483647 h 216"/>
              <a:gd name="T74" fmla="*/ 2147483647 w 179"/>
              <a:gd name="T75" fmla="*/ 2147483647 h 216"/>
              <a:gd name="T76" fmla="*/ 2147483647 w 179"/>
              <a:gd name="T77" fmla="*/ 2147483647 h 216"/>
              <a:gd name="T78" fmla="*/ 2147483647 w 179"/>
              <a:gd name="T79" fmla="*/ 2147483647 h 216"/>
              <a:gd name="T80" fmla="*/ 2147483647 w 179"/>
              <a:gd name="T81" fmla="*/ 2147483647 h 216"/>
              <a:gd name="T82" fmla="*/ 2147483647 w 179"/>
              <a:gd name="T83" fmla="*/ 2147483647 h 216"/>
              <a:gd name="T84" fmla="*/ 2147483647 w 179"/>
              <a:gd name="T85" fmla="*/ 0 h 216"/>
              <a:gd name="T86" fmla="*/ 2147483647 w 179"/>
              <a:gd name="T87" fmla="*/ 2147483647 h 216"/>
              <a:gd name="T88" fmla="*/ 2147483647 w 179"/>
              <a:gd name="T89" fmla="*/ 2147483647 h 216"/>
              <a:gd name="T90" fmla="*/ 2147483647 w 179"/>
              <a:gd name="T91" fmla="*/ 2147483647 h 216"/>
              <a:gd name="T92" fmla="*/ 2147483647 w 179"/>
              <a:gd name="T93" fmla="*/ 2147483647 h 216"/>
              <a:gd name="T94" fmla="*/ 2147483647 w 179"/>
              <a:gd name="T95" fmla="*/ 2147483647 h 216"/>
              <a:gd name="T96" fmla="*/ 2147483647 w 179"/>
              <a:gd name="T97" fmla="*/ 2147483647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20" name="Freeform 1342"/>
          <p:cNvSpPr>
            <a:spLocks/>
          </p:cNvSpPr>
          <p:nvPr/>
        </p:nvSpPr>
        <p:spPr bwMode="auto">
          <a:xfrm>
            <a:off x="6288088" y="1749425"/>
            <a:ext cx="28575" cy="44450"/>
          </a:xfrm>
          <a:custGeom>
            <a:avLst/>
            <a:gdLst>
              <a:gd name="T0" fmla="*/ 2147483647 w 114"/>
              <a:gd name="T1" fmla="*/ 2147483647 h 168"/>
              <a:gd name="T2" fmla="*/ 2147483647 w 114"/>
              <a:gd name="T3" fmla="*/ 2147483647 h 168"/>
              <a:gd name="T4" fmla="*/ 2147483647 w 114"/>
              <a:gd name="T5" fmla="*/ 2147483647 h 168"/>
              <a:gd name="T6" fmla="*/ 2147483647 w 114"/>
              <a:gd name="T7" fmla="*/ 2147483647 h 168"/>
              <a:gd name="T8" fmla="*/ 2147483647 w 114"/>
              <a:gd name="T9" fmla="*/ 2147483647 h 168"/>
              <a:gd name="T10" fmla="*/ 2147483647 w 114"/>
              <a:gd name="T11" fmla="*/ 2147483647 h 168"/>
              <a:gd name="T12" fmla="*/ 2147483647 w 114"/>
              <a:gd name="T13" fmla="*/ 2147483647 h 168"/>
              <a:gd name="T14" fmla="*/ 2147483647 w 114"/>
              <a:gd name="T15" fmla="*/ 2147483647 h 168"/>
              <a:gd name="T16" fmla="*/ 2147483647 w 114"/>
              <a:gd name="T17" fmla="*/ 2147483647 h 168"/>
              <a:gd name="T18" fmla="*/ 2147483647 w 114"/>
              <a:gd name="T19" fmla="*/ 2147483647 h 168"/>
              <a:gd name="T20" fmla="*/ 2147483647 w 114"/>
              <a:gd name="T21" fmla="*/ 2147483647 h 168"/>
              <a:gd name="T22" fmla="*/ 2147483647 w 114"/>
              <a:gd name="T23" fmla="*/ 2147483647 h 168"/>
              <a:gd name="T24" fmla="*/ 2147483647 w 114"/>
              <a:gd name="T25" fmla="*/ 2147483647 h 168"/>
              <a:gd name="T26" fmla="*/ 2147483647 w 114"/>
              <a:gd name="T27" fmla="*/ 2147483647 h 168"/>
              <a:gd name="T28" fmla="*/ 2147483647 w 114"/>
              <a:gd name="T29" fmla="*/ 2147483647 h 168"/>
              <a:gd name="T30" fmla="*/ 2147483647 w 114"/>
              <a:gd name="T31" fmla="*/ 2147483647 h 168"/>
              <a:gd name="T32" fmla="*/ 2147483647 w 114"/>
              <a:gd name="T33" fmla="*/ 2147483647 h 168"/>
              <a:gd name="T34" fmla="*/ 2147483647 w 114"/>
              <a:gd name="T35" fmla="*/ 2147483647 h 168"/>
              <a:gd name="T36" fmla="*/ 2147483647 w 114"/>
              <a:gd name="T37" fmla="*/ 2147483647 h 168"/>
              <a:gd name="T38" fmla="*/ 2147483647 w 114"/>
              <a:gd name="T39" fmla="*/ 2147483647 h 168"/>
              <a:gd name="T40" fmla="*/ 2147483647 w 114"/>
              <a:gd name="T41" fmla="*/ 2147483647 h 168"/>
              <a:gd name="T42" fmla="*/ 2147483647 w 114"/>
              <a:gd name="T43" fmla="*/ 2147483647 h 168"/>
              <a:gd name="T44" fmla="*/ 2147483647 w 114"/>
              <a:gd name="T45" fmla="*/ 2147483647 h 168"/>
              <a:gd name="T46" fmla="*/ 2147483647 w 114"/>
              <a:gd name="T47" fmla="*/ 2147483647 h 168"/>
              <a:gd name="T48" fmla="*/ 2147483647 w 114"/>
              <a:gd name="T49" fmla="*/ 2147483647 h 168"/>
              <a:gd name="T50" fmla="*/ 2147483647 w 114"/>
              <a:gd name="T51" fmla="*/ 2147483647 h 168"/>
              <a:gd name="T52" fmla="*/ 2147483647 w 114"/>
              <a:gd name="T53" fmla="*/ 2147483647 h 168"/>
              <a:gd name="T54" fmla="*/ 2147483647 w 114"/>
              <a:gd name="T55" fmla="*/ 2147483647 h 168"/>
              <a:gd name="T56" fmla="*/ 2147483647 w 114"/>
              <a:gd name="T57" fmla="*/ 2147483647 h 168"/>
              <a:gd name="T58" fmla="*/ 2147483647 w 114"/>
              <a:gd name="T59" fmla="*/ 2147483647 h 168"/>
              <a:gd name="T60" fmla="*/ 2147483647 w 114"/>
              <a:gd name="T61" fmla="*/ 0 h 168"/>
              <a:gd name="T62" fmla="*/ 2147483647 w 114"/>
              <a:gd name="T63" fmla="*/ 0 h 168"/>
              <a:gd name="T64" fmla="*/ 0 w 114"/>
              <a:gd name="T65" fmla="*/ 2147483647 h 168"/>
              <a:gd name="T66" fmla="*/ 2147483647 w 114"/>
              <a:gd name="T67" fmla="*/ 2147483647 h 168"/>
              <a:gd name="T68" fmla="*/ 2147483647 w 114"/>
              <a:gd name="T69" fmla="*/ 2147483647 h 168"/>
              <a:gd name="T70" fmla="*/ 2147483647 w 114"/>
              <a:gd name="T71" fmla="*/ 2147483647 h 168"/>
              <a:gd name="T72" fmla="*/ 2147483647 w 114"/>
              <a:gd name="T73" fmla="*/ 2147483647 h 168"/>
              <a:gd name="T74" fmla="*/ 2147483647 w 114"/>
              <a:gd name="T75" fmla="*/ 2147483647 h 168"/>
              <a:gd name="T76" fmla="*/ 2147483647 w 114"/>
              <a:gd name="T77" fmla="*/ 2147483647 h 168"/>
              <a:gd name="T78" fmla="*/ 2147483647 w 114"/>
              <a:gd name="T79" fmla="*/ 2147483647 h 168"/>
              <a:gd name="T80" fmla="*/ 2147483647 w 114"/>
              <a:gd name="T81" fmla="*/ 2147483647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21" name="Freeform 1343"/>
          <p:cNvSpPr>
            <a:spLocks/>
          </p:cNvSpPr>
          <p:nvPr/>
        </p:nvSpPr>
        <p:spPr bwMode="auto">
          <a:xfrm>
            <a:off x="6181725" y="1739900"/>
            <a:ext cx="74613" cy="92075"/>
          </a:xfrm>
          <a:custGeom>
            <a:avLst/>
            <a:gdLst>
              <a:gd name="T0" fmla="*/ 2147483647 w 289"/>
              <a:gd name="T1" fmla="*/ 2147483647 h 351"/>
              <a:gd name="T2" fmla="*/ 2147483647 w 289"/>
              <a:gd name="T3" fmla="*/ 2147483647 h 351"/>
              <a:gd name="T4" fmla="*/ 2147483647 w 289"/>
              <a:gd name="T5" fmla="*/ 2147483647 h 351"/>
              <a:gd name="T6" fmla="*/ 0 w 289"/>
              <a:gd name="T7" fmla="*/ 2147483647 h 351"/>
              <a:gd name="T8" fmla="*/ 2147483647 w 289"/>
              <a:gd name="T9" fmla="*/ 2147483647 h 351"/>
              <a:gd name="T10" fmla="*/ 2147483647 w 289"/>
              <a:gd name="T11" fmla="*/ 2147483647 h 351"/>
              <a:gd name="T12" fmla="*/ 2147483647 w 289"/>
              <a:gd name="T13" fmla="*/ 2147483647 h 351"/>
              <a:gd name="T14" fmla="*/ 2147483647 w 289"/>
              <a:gd name="T15" fmla="*/ 2147483647 h 351"/>
              <a:gd name="T16" fmla="*/ 2147483647 w 289"/>
              <a:gd name="T17" fmla="*/ 2147483647 h 351"/>
              <a:gd name="T18" fmla="*/ 2147483647 w 289"/>
              <a:gd name="T19" fmla="*/ 2147483647 h 351"/>
              <a:gd name="T20" fmla="*/ 2147483647 w 289"/>
              <a:gd name="T21" fmla="*/ 2147483647 h 351"/>
              <a:gd name="T22" fmla="*/ 2147483647 w 289"/>
              <a:gd name="T23" fmla="*/ 2147483647 h 351"/>
              <a:gd name="T24" fmla="*/ 2147483647 w 289"/>
              <a:gd name="T25" fmla="*/ 2147483647 h 351"/>
              <a:gd name="T26" fmla="*/ 2147483647 w 289"/>
              <a:gd name="T27" fmla="*/ 2147483647 h 351"/>
              <a:gd name="T28" fmla="*/ 2147483647 w 289"/>
              <a:gd name="T29" fmla="*/ 2147483647 h 351"/>
              <a:gd name="T30" fmla="*/ 2147483647 w 289"/>
              <a:gd name="T31" fmla="*/ 2147483647 h 351"/>
              <a:gd name="T32" fmla="*/ 2147483647 w 289"/>
              <a:gd name="T33" fmla="*/ 2147483647 h 351"/>
              <a:gd name="T34" fmla="*/ 2147483647 w 289"/>
              <a:gd name="T35" fmla="*/ 2147483647 h 351"/>
              <a:gd name="T36" fmla="*/ 2147483647 w 289"/>
              <a:gd name="T37" fmla="*/ 2147483647 h 351"/>
              <a:gd name="T38" fmla="*/ 2147483647 w 289"/>
              <a:gd name="T39" fmla="*/ 2147483647 h 351"/>
              <a:gd name="T40" fmla="*/ 2147483647 w 289"/>
              <a:gd name="T41" fmla="*/ 2147483647 h 351"/>
              <a:gd name="T42" fmla="*/ 2147483647 w 289"/>
              <a:gd name="T43" fmla="*/ 2147483647 h 351"/>
              <a:gd name="T44" fmla="*/ 2147483647 w 289"/>
              <a:gd name="T45" fmla="*/ 2147483647 h 351"/>
              <a:gd name="T46" fmla="*/ 2147483647 w 289"/>
              <a:gd name="T47" fmla="*/ 2147483647 h 351"/>
              <a:gd name="T48" fmla="*/ 2147483647 w 289"/>
              <a:gd name="T49" fmla="*/ 2147483647 h 351"/>
              <a:gd name="T50" fmla="*/ 2147483647 w 289"/>
              <a:gd name="T51" fmla="*/ 2147483647 h 351"/>
              <a:gd name="T52" fmla="*/ 2147483647 w 289"/>
              <a:gd name="T53" fmla="*/ 2147483647 h 351"/>
              <a:gd name="T54" fmla="*/ 2147483647 w 289"/>
              <a:gd name="T55" fmla="*/ 2147483647 h 351"/>
              <a:gd name="T56" fmla="*/ 2147483647 w 289"/>
              <a:gd name="T57" fmla="*/ 2147483647 h 351"/>
              <a:gd name="T58" fmla="*/ 2147483647 w 289"/>
              <a:gd name="T59" fmla="*/ 2147483647 h 351"/>
              <a:gd name="T60" fmla="*/ 2147483647 w 289"/>
              <a:gd name="T61" fmla="*/ 2147483647 h 351"/>
              <a:gd name="T62" fmla="*/ 2147483647 w 289"/>
              <a:gd name="T63" fmla="*/ 2147483647 h 351"/>
              <a:gd name="T64" fmla="*/ 2147483647 w 289"/>
              <a:gd name="T65" fmla="*/ 2147483647 h 351"/>
              <a:gd name="T66" fmla="*/ 2147483647 w 289"/>
              <a:gd name="T67" fmla="*/ 2147483647 h 351"/>
              <a:gd name="T68" fmla="*/ 2147483647 w 289"/>
              <a:gd name="T69" fmla="*/ 2147483647 h 351"/>
              <a:gd name="T70" fmla="*/ 2147483647 w 289"/>
              <a:gd name="T71" fmla="*/ 2147483647 h 351"/>
              <a:gd name="T72" fmla="*/ 2147483647 w 289"/>
              <a:gd name="T73" fmla="*/ 2147483647 h 351"/>
              <a:gd name="T74" fmla="*/ 2147483647 w 289"/>
              <a:gd name="T75" fmla="*/ 2147483647 h 351"/>
              <a:gd name="T76" fmla="*/ 2147483647 w 289"/>
              <a:gd name="T77" fmla="*/ 2147483647 h 351"/>
              <a:gd name="T78" fmla="*/ 2147483647 w 289"/>
              <a:gd name="T79" fmla="*/ 2147483647 h 351"/>
              <a:gd name="T80" fmla="*/ 2147483647 w 289"/>
              <a:gd name="T81" fmla="*/ 0 h 351"/>
              <a:gd name="T82" fmla="*/ 2147483647 w 289"/>
              <a:gd name="T83" fmla="*/ 2147483647 h 351"/>
              <a:gd name="T84" fmla="*/ 2147483647 w 289"/>
              <a:gd name="T85" fmla="*/ 2147483647 h 351"/>
              <a:gd name="T86" fmla="*/ 2147483647 w 289"/>
              <a:gd name="T87" fmla="*/ 2147483647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22" name="Freeform 1344"/>
          <p:cNvSpPr>
            <a:spLocks/>
          </p:cNvSpPr>
          <p:nvPr/>
        </p:nvSpPr>
        <p:spPr bwMode="auto">
          <a:xfrm>
            <a:off x="6284913" y="1736725"/>
            <a:ext cx="63500" cy="61913"/>
          </a:xfrm>
          <a:custGeom>
            <a:avLst/>
            <a:gdLst>
              <a:gd name="T0" fmla="*/ 2147483647 w 254"/>
              <a:gd name="T1" fmla="*/ 2147483647 h 234"/>
              <a:gd name="T2" fmla="*/ 2147483647 w 254"/>
              <a:gd name="T3" fmla="*/ 2147483647 h 234"/>
              <a:gd name="T4" fmla="*/ 2147483647 w 254"/>
              <a:gd name="T5" fmla="*/ 2147483647 h 234"/>
              <a:gd name="T6" fmla="*/ 2147483647 w 254"/>
              <a:gd name="T7" fmla="*/ 2147483647 h 234"/>
              <a:gd name="T8" fmla="*/ 2147483647 w 254"/>
              <a:gd name="T9" fmla="*/ 2147483647 h 234"/>
              <a:gd name="T10" fmla="*/ 2147483647 w 254"/>
              <a:gd name="T11" fmla="*/ 2147483647 h 234"/>
              <a:gd name="T12" fmla="*/ 2147483647 w 254"/>
              <a:gd name="T13" fmla="*/ 2147483647 h 234"/>
              <a:gd name="T14" fmla="*/ 2147483647 w 254"/>
              <a:gd name="T15" fmla="*/ 2147483647 h 234"/>
              <a:gd name="T16" fmla="*/ 2147483647 w 254"/>
              <a:gd name="T17" fmla="*/ 2147483647 h 234"/>
              <a:gd name="T18" fmla="*/ 2147483647 w 254"/>
              <a:gd name="T19" fmla="*/ 2147483647 h 234"/>
              <a:gd name="T20" fmla="*/ 2147483647 w 254"/>
              <a:gd name="T21" fmla="*/ 2147483647 h 234"/>
              <a:gd name="T22" fmla="*/ 2147483647 w 254"/>
              <a:gd name="T23" fmla="*/ 2147483647 h 234"/>
              <a:gd name="T24" fmla="*/ 2147483647 w 254"/>
              <a:gd name="T25" fmla="*/ 2147483647 h 234"/>
              <a:gd name="T26" fmla="*/ 2147483647 w 254"/>
              <a:gd name="T27" fmla="*/ 2147483647 h 234"/>
              <a:gd name="T28" fmla="*/ 2147483647 w 254"/>
              <a:gd name="T29" fmla="*/ 2147483647 h 234"/>
              <a:gd name="T30" fmla="*/ 2147483647 w 254"/>
              <a:gd name="T31" fmla="*/ 2147483647 h 234"/>
              <a:gd name="T32" fmla="*/ 2147483647 w 254"/>
              <a:gd name="T33" fmla="*/ 2147483647 h 234"/>
              <a:gd name="T34" fmla="*/ 2147483647 w 254"/>
              <a:gd name="T35" fmla="*/ 2147483647 h 234"/>
              <a:gd name="T36" fmla="*/ 2147483647 w 254"/>
              <a:gd name="T37" fmla="*/ 2147483647 h 234"/>
              <a:gd name="T38" fmla="*/ 2147483647 w 254"/>
              <a:gd name="T39" fmla="*/ 2147483647 h 234"/>
              <a:gd name="T40" fmla="*/ 2147483647 w 254"/>
              <a:gd name="T41" fmla="*/ 2147483647 h 234"/>
              <a:gd name="T42" fmla="*/ 2147483647 w 254"/>
              <a:gd name="T43" fmla="*/ 2147483647 h 234"/>
              <a:gd name="T44" fmla="*/ 2147483647 w 254"/>
              <a:gd name="T45" fmla="*/ 2147483647 h 234"/>
              <a:gd name="T46" fmla="*/ 2147483647 w 254"/>
              <a:gd name="T47" fmla="*/ 2147483647 h 234"/>
              <a:gd name="T48" fmla="*/ 2147483647 w 254"/>
              <a:gd name="T49" fmla="*/ 2147483647 h 234"/>
              <a:gd name="T50" fmla="*/ 2147483647 w 254"/>
              <a:gd name="T51" fmla="*/ 2147483647 h 234"/>
              <a:gd name="T52" fmla="*/ 2147483647 w 254"/>
              <a:gd name="T53" fmla="*/ 2147483647 h 234"/>
              <a:gd name="T54" fmla="*/ 2147483647 w 254"/>
              <a:gd name="T55" fmla="*/ 2147483647 h 234"/>
              <a:gd name="T56" fmla="*/ 2147483647 w 254"/>
              <a:gd name="T57" fmla="*/ 2147483647 h 234"/>
              <a:gd name="T58" fmla="*/ 2147483647 w 254"/>
              <a:gd name="T59" fmla="*/ 2147483647 h 234"/>
              <a:gd name="T60" fmla="*/ 2147483647 w 254"/>
              <a:gd name="T61" fmla="*/ 2147483647 h 234"/>
              <a:gd name="T62" fmla="*/ 2147483647 w 254"/>
              <a:gd name="T63" fmla="*/ 2147483647 h 234"/>
              <a:gd name="T64" fmla="*/ 2147483647 w 254"/>
              <a:gd name="T65" fmla="*/ 2147483647 h 234"/>
              <a:gd name="T66" fmla="*/ 2147483647 w 254"/>
              <a:gd name="T67" fmla="*/ 2147483647 h 234"/>
              <a:gd name="T68" fmla="*/ 2147483647 w 254"/>
              <a:gd name="T69" fmla="*/ 2147483647 h 234"/>
              <a:gd name="T70" fmla="*/ 2147483647 w 254"/>
              <a:gd name="T71" fmla="*/ 2147483647 h 234"/>
              <a:gd name="T72" fmla="*/ 2147483647 w 254"/>
              <a:gd name="T73" fmla="*/ 2147483647 h 234"/>
              <a:gd name="T74" fmla="*/ 2147483647 w 254"/>
              <a:gd name="T75" fmla="*/ 2147483647 h 234"/>
              <a:gd name="T76" fmla="*/ 2147483647 w 254"/>
              <a:gd name="T77" fmla="*/ 2147483647 h 234"/>
              <a:gd name="T78" fmla="*/ 2147483647 w 254"/>
              <a:gd name="T79" fmla="*/ 0 h 234"/>
              <a:gd name="T80" fmla="*/ 2147483647 w 254"/>
              <a:gd name="T81" fmla="*/ 0 h 234"/>
              <a:gd name="T82" fmla="*/ 2147483647 w 254"/>
              <a:gd name="T83" fmla="*/ 0 h 234"/>
              <a:gd name="T84" fmla="*/ 2147483647 w 254"/>
              <a:gd name="T85" fmla="*/ 0 h 234"/>
              <a:gd name="T86" fmla="*/ 2147483647 w 254"/>
              <a:gd name="T87" fmla="*/ 2147483647 h 234"/>
              <a:gd name="T88" fmla="*/ 0 w 254"/>
              <a:gd name="T89" fmla="*/ 2147483647 h 234"/>
              <a:gd name="T90" fmla="*/ 2147483647 w 254"/>
              <a:gd name="T91" fmla="*/ 2147483647 h 234"/>
              <a:gd name="T92" fmla="*/ 2147483647 w 254"/>
              <a:gd name="T93" fmla="*/ 2147483647 h 234"/>
              <a:gd name="T94" fmla="*/ 2147483647 w 254"/>
              <a:gd name="T95" fmla="*/ 2147483647 h 234"/>
              <a:gd name="T96" fmla="*/ 2147483647 w 254"/>
              <a:gd name="T97" fmla="*/ 2147483647 h 234"/>
              <a:gd name="T98" fmla="*/ 2147483647 w 254"/>
              <a:gd name="T99" fmla="*/ 2147483647 h 234"/>
              <a:gd name="T100" fmla="*/ 2147483647 w 254"/>
              <a:gd name="T101" fmla="*/ 2147483647 h 234"/>
              <a:gd name="T102" fmla="*/ 2147483647 w 254"/>
              <a:gd name="T103" fmla="*/ 2147483647 h 234"/>
              <a:gd name="T104" fmla="*/ 2147483647 w 254"/>
              <a:gd name="T105" fmla="*/ 2147483647 h 234"/>
              <a:gd name="T106" fmla="*/ 2147483647 w 254"/>
              <a:gd name="T107" fmla="*/ 2147483647 h 234"/>
              <a:gd name="T108" fmla="*/ 2147483647 w 254"/>
              <a:gd name="T109" fmla="*/ 2147483647 h 234"/>
              <a:gd name="T110" fmla="*/ 2147483647 w 254"/>
              <a:gd name="T111" fmla="*/ 2147483647 h 234"/>
              <a:gd name="T112" fmla="*/ 2147483647 w 254"/>
              <a:gd name="T113" fmla="*/ 2147483647 h 234"/>
              <a:gd name="T114" fmla="*/ 2147483647 w 254"/>
              <a:gd name="T115" fmla="*/ 2147483647 h 234"/>
              <a:gd name="T116" fmla="*/ 2147483647 w 254"/>
              <a:gd name="T117" fmla="*/ 2147483647 h 234"/>
              <a:gd name="T118" fmla="*/ 2147483647 w 254"/>
              <a:gd name="T119" fmla="*/ 2147483647 h 234"/>
              <a:gd name="T120" fmla="*/ 2147483647 w 254"/>
              <a:gd name="T121" fmla="*/ 2147483647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23" name="Freeform 1345"/>
          <p:cNvSpPr>
            <a:spLocks/>
          </p:cNvSpPr>
          <p:nvPr/>
        </p:nvSpPr>
        <p:spPr bwMode="auto">
          <a:xfrm>
            <a:off x="6156325" y="1765300"/>
            <a:ext cx="25400" cy="57150"/>
          </a:xfrm>
          <a:custGeom>
            <a:avLst/>
            <a:gdLst>
              <a:gd name="T0" fmla="*/ 0 w 103"/>
              <a:gd name="T1" fmla="*/ 2147483647 h 221"/>
              <a:gd name="T2" fmla="*/ 0 w 103"/>
              <a:gd name="T3" fmla="*/ 2147483647 h 221"/>
              <a:gd name="T4" fmla="*/ 2147483647 w 103"/>
              <a:gd name="T5" fmla="*/ 2147483647 h 221"/>
              <a:gd name="T6" fmla="*/ 2147483647 w 103"/>
              <a:gd name="T7" fmla="*/ 2147483647 h 221"/>
              <a:gd name="T8" fmla="*/ 2147483647 w 103"/>
              <a:gd name="T9" fmla="*/ 2147483647 h 221"/>
              <a:gd name="T10" fmla="*/ 2147483647 w 103"/>
              <a:gd name="T11" fmla="*/ 2147483647 h 221"/>
              <a:gd name="T12" fmla="*/ 2147483647 w 103"/>
              <a:gd name="T13" fmla="*/ 2147483647 h 221"/>
              <a:gd name="T14" fmla="*/ 2147483647 w 103"/>
              <a:gd name="T15" fmla="*/ 2147483647 h 221"/>
              <a:gd name="T16" fmla="*/ 2147483647 w 103"/>
              <a:gd name="T17" fmla="*/ 2147483647 h 221"/>
              <a:gd name="T18" fmla="*/ 2147483647 w 103"/>
              <a:gd name="T19" fmla="*/ 2147483647 h 221"/>
              <a:gd name="T20" fmla="*/ 2147483647 w 103"/>
              <a:gd name="T21" fmla="*/ 2147483647 h 221"/>
              <a:gd name="T22" fmla="*/ 2147483647 w 103"/>
              <a:gd name="T23" fmla="*/ 2147483647 h 221"/>
              <a:gd name="T24" fmla="*/ 2147483647 w 103"/>
              <a:gd name="T25" fmla="*/ 2147483647 h 221"/>
              <a:gd name="T26" fmla="*/ 2147483647 w 103"/>
              <a:gd name="T27" fmla="*/ 2147483647 h 221"/>
              <a:gd name="T28" fmla="*/ 2147483647 w 103"/>
              <a:gd name="T29" fmla="*/ 2147483647 h 221"/>
              <a:gd name="T30" fmla="*/ 2147483647 w 103"/>
              <a:gd name="T31" fmla="*/ 2147483647 h 221"/>
              <a:gd name="T32" fmla="*/ 2147483647 w 103"/>
              <a:gd name="T33" fmla="*/ 2147483647 h 221"/>
              <a:gd name="T34" fmla="*/ 2147483647 w 103"/>
              <a:gd name="T35" fmla="*/ 2147483647 h 221"/>
              <a:gd name="T36" fmla="*/ 2147483647 w 103"/>
              <a:gd name="T37" fmla="*/ 2147483647 h 221"/>
              <a:gd name="T38" fmla="*/ 2147483647 w 103"/>
              <a:gd name="T39" fmla="*/ 2147483647 h 221"/>
              <a:gd name="T40" fmla="*/ 2147483647 w 103"/>
              <a:gd name="T41" fmla="*/ 2147483647 h 221"/>
              <a:gd name="T42" fmla="*/ 2147483647 w 103"/>
              <a:gd name="T43" fmla="*/ 2147483647 h 221"/>
              <a:gd name="T44" fmla="*/ 2147483647 w 103"/>
              <a:gd name="T45" fmla="*/ 2147483647 h 221"/>
              <a:gd name="T46" fmla="*/ 2147483647 w 103"/>
              <a:gd name="T47" fmla="*/ 2147483647 h 221"/>
              <a:gd name="T48" fmla="*/ 2147483647 w 103"/>
              <a:gd name="T49" fmla="*/ 2147483647 h 221"/>
              <a:gd name="T50" fmla="*/ 2147483647 w 103"/>
              <a:gd name="T51" fmla="*/ 2147483647 h 221"/>
              <a:gd name="T52" fmla="*/ 2147483647 w 103"/>
              <a:gd name="T53" fmla="*/ 2147483647 h 221"/>
              <a:gd name="T54" fmla="*/ 2147483647 w 103"/>
              <a:gd name="T55" fmla="*/ 2147483647 h 221"/>
              <a:gd name="T56" fmla="*/ 2147483647 w 103"/>
              <a:gd name="T57" fmla="*/ 2147483647 h 221"/>
              <a:gd name="T58" fmla="*/ 2147483647 w 103"/>
              <a:gd name="T59" fmla="*/ 2147483647 h 221"/>
              <a:gd name="T60" fmla="*/ 2147483647 w 103"/>
              <a:gd name="T61" fmla="*/ 2147483647 h 221"/>
              <a:gd name="T62" fmla="*/ 2147483647 w 103"/>
              <a:gd name="T63" fmla="*/ 2147483647 h 221"/>
              <a:gd name="T64" fmla="*/ 2147483647 w 103"/>
              <a:gd name="T65" fmla="*/ 2147483647 h 221"/>
              <a:gd name="T66" fmla="*/ 2147483647 w 103"/>
              <a:gd name="T67" fmla="*/ 0 h 221"/>
              <a:gd name="T68" fmla="*/ 2147483647 w 103"/>
              <a:gd name="T69" fmla="*/ 2147483647 h 221"/>
              <a:gd name="T70" fmla="*/ 2147483647 w 103"/>
              <a:gd name="T71" fmla="*/ 2147483647 h 221"/>
              <a:gd name="T72" fmla="*/ 2147483647 w 103"/>
              <a:gd name="T73" fmla="*/ 2147483647 h 221"/>
              <a:gd name="T74" fmla="*/ 2147483647 w 103"/>
              <a:gd name="T75" fmla="*/ 2147483647 h 221"/>
              <a:gd name="T76" fmla="*/ 2147483647 w 103"/>
              <a:gd name="T77" fmla="*/ 2147483647 h 221"/>
              <a:gd name="T78" fmla="*/ 2147483647 w 103"/>
              <a:gd name="T79" fmla="*/ 2147483647 h 221"/>
              <a:gd name="T80" fmla="*/ 0 w 103"/>
              <a:gd name="T81" fmla="*/ 2147483647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24" name="Freeform 1346"/>
          <p:cNvSpPr>
            <a:spLocks/>
          </p:cNvSpPr>
          <p:nvPr/>
        </p:nvSpPr>
        <p:spPr bwMode="auto">
          <a:xfrm>
            <a:off x="6337300" y="1731963"/>
            <a:ext cx="55563" cy="76200"/>
          </a:xfrm>
          <a:custGeom>
            <a:avLst/>
            <a:gdLst>
              <a:gd name="T0" fmla="*/ 2147483647 w 221"/>
              <a:gd name="T1" fmla="*/ 2147483647 h 288"/>
              <a:gd name="T2" fmla="*/ 2147483647 w 221"/>
              <a:gd name="T3" fmla="*/ 2147483647 h 288"/>
              <a:gd name="T4" fmla="*/ 2147483647 w 221"/>
              <a:gd name="T5" fmla="*/ 2147483647 h 288"/>
              <a:gd name="T6" fmla="*/ 2147483647 w 221"/>
              <a:gd name="T7" fmla="*/ 2147483647 h 288"/>
              <a:gd name="T8" fmla="*/ 2147483647 w 221"/>
              <a:gd name="T9" fmla="*/ 2147483647 h 288"/>
              <a:gd name="T10" fmla="*/ 2147483647 w 221"/>
              <a:gd name="T11" fmla="*/ 2147483647 h 288"/>
              <a:gd name="T12" fmla="*/ 2147483647 w 221"/>
              <a:gd name="T13" fmla="*/ 2147483647 h 288"/>
              <a:gd name="T14" fmla="*/ 2147483647 w 221"/>
              <a:gd name="T15" fmla="*/ 2147483647 h 288"/>
              <a:gd name="T16" fmla="*/ 2147483647 w 221"/>
              <a:gd name="T17" fmla="*/ 2147483647 h 288"/>
              <a:gd name="T18" fmla="*/ 2147483647 w 221"/>
              <a:gd name="T19" fmla="*/ 2147483647 h 288"/>
              <a:gd name="T20" fmla="*/ 2147483647 w 221"/>
              <a:gd name="T21" fmla="*/ 2147483647 h 288"/>
              <a:gd name="T22" fmla="*/ 2147483647 w 221"/>
              <a:gd name="T23" fmla="*/ 2147483647 h 288"/>
              <a:gd name="T24" fmla="*/ 2147483647 w 221"/>
              <a:gd name="T25" fmla="*/ 2147483647 h 288"/>
              <a:gd name="T26" fmla="*/ 2147483647 w 221"/>
              <a:gd name="T27" fmla="*/ 2147483647 h 288"/>
              <a:gd name="T28" fmla="*/ 2147483647 w 221"/>
              <a:gd name="T29" fmla="*/ 2147483647 h 288"/>
              <a:gd name="T30" fmla="*/ 2147483647 w 221"/>
              <a:gd name="T31" fmla="*/ 2147483647 h 288"/>
              <a:gd name="T32" fmla="*/ 2147483647 w 221"/>
              <a:gd name="T33" fmla="*/ 2147483647 h 288"/>
              <a:gd name="T34" fmla="*/ 2147483647 w 221"/>
              <a:gd name="T35" fmla="*/ 2147483647 h 288"/>
              <a:gd name="T36" fmla="*/ 2147483647 w 221"/>
              <a:gd name="T37" fmla="*/ 2147483647 h 288"/>
              <a:gd name="T38" fmla="*/ 2147483647 w 221"/>
              <a:gd name="T39" fmla="*/ 2147483647 h 288"/>
              <a:gd name="T40" fmla="*/ 2147483647 w 221"/>
              <a:gd name="T41" fmla="*/ 2147483647 h 288"/>
              <a:gd name="T42" fmla="*/ 2147483647 w 221"/>
              <a:gd name="T43" fmla="*/ 2147483647 h 288"/>
              <a:gd name="T44" fmla="*/ 2147483647 w 221"/>
              <a:gd name="T45" fmla="*/ 2147483647 h 288"/>
              <a:gd name="T46" fmla="*/ 2147483647 w 221"/>
              <a:gd name="T47" fmla="*/ 2147483647 h 288"/>
              <a:gd name="T48" fmla="*/ 2147483647 w 221"/>
              <a:gd name="T49" fmla="*/ 2147483647 h 288"/>
              <a:gd name="T50" fmla="*/ 2147483647 w 221"/>
              <a:gd name="T51" fmla="*/ 2147483647 h 288"/>
              <a:gd name="T52" fmla="*/ 2147483647 w 221"/>
              <a:gd name="T53" fmla="*/ 2147483647 h 288"/>
              <a:gd name="T54" fmla="*/ 2147483647 w 221"/>
              <a:gd name="T55" fmla="*/ 2147483647 h 288"/>
              <a:gd name="T56" fmla="*/ 2147483647 w 221"/>
              <a:gd name="T57" fmla="*/ 2147483647 h 288"/>
              <a:gd name="T58" fmla="*/ 2147483647 w 221"/>
              <a:gd name="T59" fmla="*/ 2147483647 h 288"/>
              <a:gd name="T60" fmla="*/ 2147483647 w 221"/>
              <a:gd name="T61" fmla="*/ 2147483647 h 288"/>
              <a:gd name="T62" fmla="*/ 2147483647 w 221"/>
              <a:gd name="T63" fmla="*/ 2147483647 h 288"/>
              <a:gd name="T64" fmla="*/ 2147483647 w 221"/>
              <a:gd name="T65" fmla="*/ 2147483647 h 288"/>
              <a:gd name="T66" fmla="*/ 2147483647 w 221"/>
              <a:gd name="T67" fmla="*/ 2147483647 h 288"/>
              <a:gd name="T68" fmla="*/ 2147483647 w 221"/>
              <a:gd name="T69" fmla="*/ 2147483647 h 288"/>
              <a:gd name="T70" fmla="*/ 2147483647 w 221"/>
              <a:gd name="T71" fmla="*/ 2147483647 h 288"/>
              <a:gd name="T72" fmla="*/ 2147483647 w 221"/>
              <a:gd name="T73" fmla="*/ 2147483647 h 288"/>
              <a:gd name="T74" fmla="*/ 2147483647 w 221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25" name="Freeform 1347"/>
          <p:cNvSpPr>
            <a:spLocks/>
          </p:cNvSpPr>
          <p:nvPr/>
        </p:nvSpPr>
        <p:spPr bwMode="auto">
          <a:xfrm>
            <a:off x="6276975" y="1820863"/>
            <a:ext cx="17463" cy="46037"/>
          </a:xfrm>
          <a:custGeom>
            <a:avLst/>
            <a:gdLst>
              <a:gd name="T0" fmla="*/ 2147483647 w 74"/>
              <a:gd name="T1" fmla="*/ 2147483647 h 174"/>
              <a:gd name="T2" fmla="*/ 2147483647 w 74"/>
              <a:gd name="T3" fmla="*/ 2147483647 h 174"/>
              <a:gd name="T4" fmla="*/ 2147483647 w 74"/>
              <a:gd name="T5" fmla="*/ 2147483647 h 174"/>
              <a:gd name="T6" fmla="*/ 2147483647 w 74"/>
              <a:gd name="T7" fmla="*/ 2147483647 h 174"/>
              <a:gd name="T8" fmla="*/ 2147483647 w 74"/>
              <a:gd name="T9" fmla="*/ 0 h 174"/>
              <a:gd name="T10" fmla="*/ 2147483647 w 74"/>
              <a:gd name="T11" fmla="*/ 2147483647 h 174"/>
              <a:gd name="T12" fmla="*/ 2147483647 w 74"/>
              <a:gd name="T13" fmla="*/ 2147483647 h 174"/>
              <a:gd name="T14" fmla="*/ 0 w 74"/>
              <a:gd name="T15" fmla="*/ 2147483647 h 174"/>
              <a:gd name="T16" fmla="*/ 0 w 74"/>
              <a:gd name="T17" fmla="*/ 2147483647 h 174"/>
              <a:gd name="T18" fmla="*/ 2147483647 w 74"/>
              <a:gd name="T19" fmla="*/ 2147483647 h 174"/>
              <a:gd name="T20" fmla="*/ 2147483647 w 74"/>
              <a:gd name="T21" fmla="*/ 2147483647 h 174"/>
              <a:gd name="T22" fmla="*/ 2147483647 w 74"/>
              <a:gd name="T23" fmla="*/ 2147483647 h 174"/>
              <a:gd name="T24" fmla="*/ 2147483647 w 74"/>
              <a:gd name="T25" fmla="*/ 2147483647 h 174"/>
              <a:gd name="T26" fmla="*/ 2147483647 w 74"/>
              <a:gd name="T27" fmla="*/ 2147483647 h 174"/>
              <a:gd name="T28" fmla="*/ 2147483647 w 74"/>
              <a:gd name="T29" fmla="*/ 2147483647 h 174"/>
              <a:gd name="T30" fmla="*/ 2147483647 w 74"/>
              <a:gd name="T31" fmla="*/ 2147483647 h 174"/>
              <a:gd name="T32" fmla="*/ 2147483647 w 74"/>
              <a:gd name="T33" fmla="*/ 2147483647 h 174"/>
              <a:gd name="T34" fmla="*/ 2147483647 w 74"/>
              <a:gd name="T35" fmla="*/ 2147483647 h 174"/>
              <a:gd name="T36" fmla="*/ 2147483647 w 74"/>
              <a:gd name="T37" fmla="*/ 2147483647 h 174"/>
              <a:gd name="T38" fmla="*/ 2147483647 w 74"/>
              <a:gd name="T39" fmla="*/ 2147483647 h 174"/>
              <a:gd name="T40" fmla="*/ 2147483647 w 74"/>
              <a:gd name="T41" fmla="*/ 2147483647 h 174"/>
              <a:gd name="T42" fmla="*/ 2147483647 w 74"/>
              <a:gd name="T43" fmla="*/ 2147483647 h 174"/>
              <a:gd name="T44" fmla="*/ 2147483647 w 74"/>
              <a:gd name="T45" fmla="*/ 2147483647 h 174"/>
              <a:gd name="T46" fmla="*/ 2147483647 w 74"/>
              <a:gd name="T47" fmla="*/ 2147483647 h 174"/>
              <a:gd name="T48" fmla="*/ 2147483647 w 74"/>
              <a:gd name="T49" fmla="*/ 2147483647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26" name="Freeform 1348"/>
          <p:cNvSpPr>
            <a:spLocks/>
          </p:cNvSpPr>
          <p:nvPr/>
        </p:nvSpPr>
        <p:spPr bwMode="auto">
          <a:xfrm>
            <a:off x="6269038" y="1797050"/>
            <a:ext cx="9525" cy="22225"/>
          </a:xfrm>
          <a:custGeom>
            <a:avLst/>
            <a:gdLst>
              <a:gd name="T0" fmla="*/ 2147483647 w 39"/>
              <a:gd name="T1" fmla="*/ 2147483647 h 87"/>
              <a:gd name="T2" fmla="*/ 2147483647 w 39"/>
              <a:gd name="T3" fmla="*/ 2147483647 h 87"/>
              <a:gd name="T4" fmla="*/ 2147483647 w 39"/>
              <a:gd name="T5" fmla="*/ 2147483647 h 87"/>
              <a:gd name="T6" fmla="*/ 2147483647 w 39"/>
              <a:gd name="T7" fmla="*/ 0 h 87"/>
              <a:gd name="T8" fmla="*/ 2147483647 w 39"/>
              <a:gd name="T9" fmla="*/ 0 h 87"/>
              <a:gd name="T10" fmla="*/ 2147483647 w 39"/>
              <a:gd name="T11" fmla="*/ 2147483647 h 87"/>
              <a:gd name="T12" fmla="*/ 2147483647 w 39"/>
              <a:gd name="T13" fmla="*/ 2147483647 h 87"/>
              <a:gd name="T14" fmla="*/ 0 w 39"/>
              <a:gd name="T15" fmla="*/ 2147483647 h 87"/>
              <a:gd name="T16" fmla="*/ 0 w 39"/>
              <a:gd name="T17" fmla="*/ 2147483647 h 87"/>
              <a:gd name="T18" fmla="*/ 0 w 39"/>
              <a:gd name="T19" fmla="*/ 2147483647 h 87"/>
              <a:gd name="T20" fmla="*/ 2147483647 w 39"/>
              <a:gd name="T21" fmla="*/ 2147483647 h 87"/>
              <a:gd name="T22" fmla="*/ 2147483647 w 39"/>
              <a:gd name="T23" fmla="*/ 2147483647 h 87"/>
              <a:gd name="T24" fmla="*/ 2147483647 w 39"/>
              <a:gd name="T25" fmla="*/ 2147483647 h 87"/>
              <a:gd name="T26" fmla="*/ 2147483647 w 39"/>
              <a:gd name="T27" fmla="*/ 2147483647 h 87"/>
              <a:gd name="T28" fmla="*/ 2147483647 w 39"/>
              <a:gd name="T29" fmla="*/ 2147483647 h 87"/>
              <a:gd name="T30" fmla="*/ 2147483647 w 39"/>
              <a:gd name="T31" fmla="*/ 2147483647 h 87"/>
              <a:gd name="T32" fmla="*/ 2147483647 w 39"/>
              <a:gd name="T33" fmla="*/ 2147483647 h 87"/>
              <a:gd name="T34" fmla="*/ 2147483647 w 39"/>
              <a:gd name="T35" fmla="*/ 2147483647 h 87"/>
              <a:gd name="T36" fmla="*/ 2147483647 w 39"/>
              <a:gd name="T37" fmla="*/ 2147483647 h 87"/>
              <a:gd name="T38" fmla="*/ 2147483647 w 39"/>
              <a:gd name="T39" fmla="*/ 2147483647 h 87"/>
              <a:gd name="T40" fmla="*/ 2147483647 w 39"/>
              <a:gd name="T41" fmla="*/ 2147483647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27" name="Freeform 1349"/>
          <p:cNvSpPr>
            <a:spLocks/>
          </p:cNvSpPr>
          <p:nvPr/>
        </p:nvSpPr>
        <p:spPr bwMode="auto">
          <a:xfrm>
            <a:off x="6261100" y="1781175"/>
            <a:ext cx="7938" cy="12700"/>
          </a:xfrm>
          <a:custGeom>
            <a:avLst/>
            <a:gdLst>
              <a:gd name="T0" fmla="*/ 2147483647 w 34"/>
              <a:gd name="T1" fmla="*/ 2147483647 h 51"/>
              <a:gd name="T2" fmla="*/ 2147483647 w 34"/>
              <a:gd name="T3" fmla="*/ 2147483647 h 51"/>
              <a:gd name="T4" fmla="*/ 2147483647 w 34"/>
              <a:gd name="T5" fmla="*/ 2147483647 h 51"/>
              <a:gd name="T6" fmla="*/ 2147483647 w 34"/>
              <a:gd name="T7" fmla="*/ 2147483647 h 51"/>
              <a:gd name="T8" fmla="*/ 2147483647 w 34"/>
              <a:gd name="T9" fmla="*/ 2147483647 h 51"/>
              <a:gd name="T10" fmla="*/ 2147483647 w 34"/>
              <a:gd name="T11" fmla="*/ 2147483647 h 51"/>
              <a:gd name="T12" fmla="*/ 2147483647 w 34"/>
              <a:gd name="T13" fmla="*/ 2147483647 h 51"/>
              <a:gd name="T14" fmla="*/ 2147483647 w 34"/>
              <a:gd name="T15" fmla="*/ 0 h 51"/>
              <a:gd name="T16" fmla="*/ 2147483647 w 34"/>
              <a:gd name="T17" fmla="*/ 0 h 51"/>
              <a:gd name="T18" fmla="*/ 2147483647 w 34"/>
              <a:gd name="T19" fmla="*/ 2147483647 h 51"/>
              <a:gd name="T20" fmla="*/ 2147483647 w 34"/>
              <a:gd name="T21" fmla="*/ 2147483647 h 51"/>
              <a:gd name="T22" fmla="*/ 0 w 34"/>
              <a:gd name="T23" fmla="*/ 2147483647 h 51"/>
              <a:gd name="T24" fmla="*/ 0 w 34"/>
              <a:gd name="T25" fmla="*/ 2147483647 h 51"/>
              <a:gd name="T26" fmla="*/ 2147483647 w 34"/>
              <a:gd name="T27" fmla="*/ 2147483647 h 51"/>
              <a:gd name="T28" fmla="*/ 2147483647 w 34"/>
              <a:gd name="T29" fmla="*/ 2147483647 h 51"/>
              <a:gd name="T30" fmla="*/ 2147483647 w 34"/>
              <a:gd name="T31" fmla="*/ 2147483647 h 51"/>
              <a:gd name="T32" fmla="*/ 2147483647 w 34"/>
              <a:gd name="T33" fmla="*/ 2147483647 h 51"/>
              <a:gd name="T34" fmla="*/ 2147483647 w 34"/>
              <a:gd name="T35" fmla="*/ 2147483647 h 51"/>
              <a:gd name="T36" fmla="*/ 2147483647 w 34"/>
              <a:gd name="T37" fmla="*/ 2147483647 h 51"/>
              <a:gd name="T38" fmla="*/ 2147483647 w 34"/>
              <a:gd name="T39" fmla="*/ 2147483647 h 51"/>
              <a:gd name="T40" fmla="*/ 2147483647 w 34"/>
              <a:gd name="T41" fmla="*/ 2147483647 h 51"/>
              <a:gd name="T42" fmla="*/ 2147483647 w 34"/>
              <a:gd name="T43" fmla="*/ 2147483647 h 51"/>
              <a:gd name="T44" fmla="*/ 2147483647 w 34"/>
              <a:gd name="T45" fmla="*/ 2147483647 h 51"/>
              <a:gd name="T46" fmla="*/ 2147483647 w 34"/>
              <a:gd name="T47" fmla="*/ 2147483647 h 51"/>
              <a:gd name="T48" fmla="*/ 2147483647 w 34"/>
              <a:gd name="T49" fmla="*/ 2147483647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28" name="Freeform 1350"/>
          <p:cNvSpPr>
            <a:spLocks/>
          </p:cNvSpPr>
          <p:nvPr/>
        </p:nvSpPr>
        <p:spPr bwMode="auto">
          <a:xfrm>
            <a:off x="6251575" y="1770063"/>
            <a:ext cx="12700" cy="6350"/>
          </a:xfrm>
          <a:custGeom>
            <a:avLst/>
            <a:gdLst>
              <a:gd name="T0" fmla="*/ 2147483647 w 46"/>
              <a:gd name="T1" fmla="*/ 2147483647 h 33"/>
              <a:gd name="T2" fmla="*/ 2147483647 w 46"/>
              <a:gd name="T3" fmla="*/ 2147483647 h 33"/>
              <a:gd name="T4" fmla="*/ 2147483647 w 46"/>
              <a:gd name="T5" fmla="*/ 2147483647 h 33"/>
              <a:gd name="T6" fmla="*/ 2147483647 w 46"/>
              <a:gd name="T7" fmla="*/ 2147483647 h 33"/>
              <a:gd name="T8" fmla="*/ 2147483647 w 46"/>
              <a:gd name="T9" fmla="*/ 2147483647 h 33"/>
              <a:gd name="T10" fmla="*/ 2147483647 w 46"/>
              <a:gd name="T11" fmla="*/ 2147483647 h 33"/>
              <a:gd name="T12" fmla="*/ 2147483647 w 46"/>
              <a:gd name="T13" fmla="*/ 2147483647 h 33"/>
              <a:gd name="T14" fmla="*/ 2147483647 w 46"/>
              <a:gd name="T15" fmla="*/ 0 h 33"/>
              <a:gd name="T16" fmla="*/ 2147483647 w 46"/>
              <a:gd name="T17" fmla="*/ 0 h 33"/>
              <a:gd name="T18" fmla="*/ 2147483647 w 46"/>
              <a:gd name="T19" fmla="*/ 0 h 33"/>
              <a:gd name="T20" fmla="*/ 2147483647 w 46"/>
              <a:gd name="T21" fmla="*/ 2147483647 h 33"/>
              <a:gd name="T22" fmla="*/ 2147483647 w 46"/>
              <a:gd name="T23" fmla="*/ 2147483647 h 33"/>
              <a:gd name="T24" fmla="*/ 2147483647 w 46"/>
              <a:gd name="T25" fmla="*/ 2147483647 h 33"/>
              <a:gd name="T26" fmla="*/ 2147483647 w 46"/>
              <a:gd name="T27" fmla="*/ 2147483647 h 33"/>
              <a:gd name="T28" fmla="*/ 2147483647 w 46"/>
              <a:gd name="T29" fmla="*/ 2147483647 h 33"/>
              <a:gd name="T30" fmla="*/ 0 w 46"/>
              <a:gd name="T31" fmla="*/ 2147483647 h 33"/>
              <a:gd name="T32" fmla="*/ 0 w 46"/>
              <a:gd name="T33" fmla="*/ 2147483647 h 33"/>
              <a:gd name="T34" fmla="*/ 2147483647 w 46"/>
              <a:gd name="T35" fmla="*/ 2147483647 h 33"/>
              <a:gd name="T36" fmla="*/ 2147483647 w 46"/>
              <a:gd name="T37" fmla="*/ 2147483647 h 33"/>
              <a:gd name="T38" fmla="*/ 2147483647 w 46"/>
              <a:gd name="T39" fmla="*/ 2147483647 h 33"/>
              <a:gd name="T40" fmla="*/ 2147483647 w 46"/>
              <a:gd name="T41" fmla="*/ 2147483647 h 33"/>
              <a:gd name="T42" fmla="*/ 2147483647 w 46"/>
              <a:gd name="T43" fmla="*/ 2147483647 h 33"/>
              <a:gd name="T44" fmla="*/ 2147483647 w 46"/>
              <a:gd name="T45" fmla="*/ 2147483647 h 33"/>
              <a:gd name="T46" fmla="*/ 2147483647 w 46"/>
              <a:gd name="T47" fmla="*/ 2147483647 h 33"/>
              <a:gd name="T48" fmla="*/ 2147483647 w 46"/>
              <a:gd name="T49" fmla="*/ 2147483647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29" name="Freeform 1351"/>
          <p:cNvSpPr>
            <a:spLocks/>
          </p:cNvSpPr>
          <p:nvPr/>
        </p:nvSpPr>
        <p:spPr bwMode="auto">
          <a:xfrm>
            <a:off x="6197600" y="1754188"/>
            <a:ext cx="46038" cy="57150"/>
          </a:xfrm>
          <a:custGeom>
            <a:avLst/>
            <a:gdLst>
              <a:gd name="T0" fmla="*/ 2147483647 w 177"/>
              <a:gd name="T1" fmla="*/ 2147483647 h 219"/>
              <a:gd name="T2" fmla="*/ 2147483647 w 177"/>
              <a:gd name="T3" fmla="*/ 2147483647 h 219"/>
              <a:gd name="T4" fmla="*/ 2147483647 w 177"/>
              <a:gd name="T5" fmla="*/ 2147483647 h 219"/>
              <a:gd name="T6" fmla="*/ 2147483647 w 177"/>
              <a:gd name="T7" fmla="*/ 2147483647 h 219"/>
              <a:gd name="T8" fmla="*/ 2147483647 w 177"/>
              <a:gd name="T9" fmla="*/ 2147483647 h 219"/>
              <a:gd name="T10" fmla="*/ 2147483647 w 177"/>
              <a:gd name="T11" fmla="*/ 2147483647 h 219"/>
              <a:gd name="T12" fmla="*/ 2147483647 w 177"/>
              <a:gd name="T13" fmla="*/ 2147483647 h 219"/>
              <a:gd name="T14" fmla="*/ 2147483647 w 177"/>
              <a:gd name="T15" fmla="*/ 2147483647 h 219"/>
              <a:gd name="T16" fmla="*/ 0 w 177"/>
              <a:gd name="T17" fmla="*/ 2147483647 h 219"/>
              <a:gd name="T18" fmla="*/ 2147483647 w 177"/>
              <a:gd name="T19" fmla="*/ 2147483647 h 219"/>
              <a:gd name="T20" fmla="*/ 2147483647 w 177"/>
              <a:gd name="T21" fmla="*/ 2147483647 h 219"/>
              <a:gd name="T22" fmla="*/ 2147483647 w 177"/>
              <a:gd name="T23" fmla="*/ 2147483647 h 219"/>
              <a:gd name="T24" fmla="*/ 2147483647 w 177"/>
              <a:gd name="T25" fmla="*/ 2147483647 h 219"/>
              <a:gd name="T26" fmla="*/ 2147483647 w 177"/>
              <a:gd name="T27" fmla="*/ 2147483647 h 219"/>
              <a:gd name="T28" fmla="*/ 2147483647 w 177"/>
              <a:gd name="T29" fmla="*/ 2147483647 h 219"/>
              <a:gd name="T30" fmla="*/ 2147483647 w 177"/>
              <a:gd name="T31" fmla="*/ 2147483647 h 219"/>
              <a:gd name="T32" fmla="*/ 2147483647 w 177"/>
              <a:gd name="T33" fmla="*/ 2147483647 h 219"/>
              <a:gd name="T34" fmla="*/ 2147483647 w 177"/>
              <a:gd name="T35" fmla="*/ 2147483647 h 219"/>
              <a:gd name="T36" fmla="*/ 2147483647 w 177"/>
              <a:gd name="T37" fmla="*/ 2147483647 h 219"/>
              <a:gd name="T38" fmla="*/ 2147483647 w 177"/>
              <a:gd name="T39" fmla="*/ 2147483647 h 219"/>
              <a:gd name="T40" fmla="*/ 2147483647 w 177"/>
              <a:gd name="T41" fmla="*/ 2147483647 h 219"/>
              <a:gd name="T42" fmla="*/ 2147483647 w 177"/>
              <a:gd name="T43" fmla="*/ 2147483647 h 219"/>
              <a:gd name="T44" fmla="*/ 2147483647 w 177"/>
              <a:gd name="T45" fmla="*/ 2147483647 h 219"/>
              <a:gd name="T46" fmla="*/ 2147483647 w 177"/>
              <a:gd name="T47" fmla="*/ 2147483647 h 219"/>
              <a:gd name="T48" fmla="*/ 2147483647 w 177"/>
              <a:gd name="T49" fmla="*/ 2147483647 h 219"/>
              <a:gd name="T50" fmla="*/ 2147483647 w 177"/>
              <a:gd name="T51" fmla="*/ 2147483647 h 219"/>
              <a:gd name="T52" fmla="*/ 2147483647 w 177"/>
              <a:gd name="T53" fmla="*/ 2147483647 h 219"/>
              <a:gd name="T54" fmla="*/ 2147483647 w 177"/>
              <a:gd name="T55" fmla="*/ 2147483647 h 219"/>
              <a:gd name="T56" fmla="*/ 2147483647 w 177"/>
              <a:gd name="T57" fmla="*/ 2147483647 h 219"/>
              <a:gd name="T58" fmla="*/ 2147483647 w 177"/>
              <a:gd name="T59" fmla="*/ 2147483647 h 219"/>
              <a:gd name="T60" fmla="*/ 2147483647 w 177"/>
              <a:gd name="T61" fmla="*/ 2147483647 h 219"/>
              <a:gd name="T62" fmla="*/ 2147483647 w 177"/>
              <a:gd name="T63" fmla="*/ 2147483647 h 219"/>
              <a:gd name="T64" fmla="*/ 2147483647 w 177"/>
              <a:gd name="T65" fmla="*/ 2147483647 h 219"/>
              <a:gd name="T66" fmla="*/ 2147483647 w 177"/>
              <a:gd name="T67" fmla="*/ 2147483647 h 219"/>
              <a:gd name="T68" fmla="*/ 2147483647 w 177"/>
              <a:gd name="T69" fmla="*/ 2147483647 h 219"/>
              <a:gd name="T70" fmla="*/ 2147483647 w 177"/>
              <a:gd name="T71" fmla="*/ 2147483647 h 219"/>
              <a:gd name="T72" fmla="*/ 2147483647 w 177"/>
              <a:gd name="T73" fmla="*/ 2147483647 h 219"/>
              <a:gd name="T74" fmla="*/ 2147483647 w 177"/>
              <a:gd name="T75" fmla="*/ 2147483647 h 219"/>
              <a:gd name="T76" fmla="*/ 2147483647 w 177"/>
              <a:gd name="T77" fmla="*/ 2147483647 h 219"/>
              <a:gd name="T78" fmla="*/ 2147483647 w 177"/>
              <a:gd name="T79" fmla="*/ 2147483647 h 219"/>
              <a:gd name="T80" fmla="*/ 2147483647 w 177"/>
              <a:gd name="T81" fmla="*/ 2147483647 h 219"/>
              <a:gd name="T82" fmla="*/ 2147483647 w 177"/>
              <a:gd name="T83" fmla="*/ 2147483647 h 219"/>
              <a:gd name="T84" fmla="*/ 2147483647 w 177"/>
              <a:gd name="T85" fmla="*/ 2147483647 h 219"/>
              <a:gd name="T86" fmla="*/ 2147483647 w 177"/>
              <a:gd name="T87" fmla="*/ 2147483647 h 219"/>
              <a:gd name="T88" fmla="*/ 2147483647 w 177"/>
              <a:gd name="T89" fmla="*/ 2147483647 h 219"/>
              <a:gd name="T90" fmla="*/ 2147483647 w 177"/>
              <a:gd name="T91" fmla="*/ 2147483647 h 219"/>
              <a:gd name="T92" fmla="*/ 2147483647 w 177"/>
              <a:gd name="T93" fmla="*/ 2147483647 h 219"/>
              <a:gd name="T94" fmla="*/ 2147483647 w 177"/>
              <a:gd name="T95" fmla="*/ 2147483647 h 219"/>
              <a:gd name="T96" fmla="*/ 2147483647 w 177"/>
              <a:gd name="T97" fmla="*/ 2147483647 h 219"/>
              <a:gd name="T98" fmla="*/ 2147483647 w 177"/>
              <a:gd name="T99" fmla="*/ 2147483647 h 219"/>
              <a:gd name="T100" fmla="*/ 2147483647 w 177"/>
              <a:gd name="T101" fmla="*/ 2147483647 h 219"/>
              <a:gd name="T102" fmla="*/ 2147483647 w 177"/>
              <a:gd name="T103" fmla="*/ 2147483647 h 219"/>
              <a:gd name="T104" fmla="*/ 2147483647 w 177"/>
              <a:gd name="T105" fmla="*/ 2147483647 h 219"/>
              <a:gd name="T106" fmla="*/ 2147483647 w 177"/>
              <a:gd name="T107" fmla="*/ 2147483647 h 219"/>
              <a:gd name="T108" fmla="*/ 2147483647 w 177"/>
              <a:gd name="T109" fmla="*/ 0 h 219"/>
              <a:gd name="T110" fmla="*/ 2147483647 w 177"/>
              <a:gd name="T111" fmla="*/ 2147483647 h 219"/>
              <a:gd name="T112" fmla="*/ 2147483647 w 177"/>
              <a:gd name="T113" fmla="*/ 2147483647 h 219"/>
              <a:gd name="T114" fmla="*/ 2147483647 w 177"/>
              <a:gd name="T115" fmla="*/ 2147483647 h 219"/>
              <a:gd name="T116" fmla="*/ 2147483647 w 177"/>
              <a:gd name="T117" fmla="*/ 2147483647 h 219"/>
              <a:gd name="T118" fmla="*/ 2147483647 w 177"/>
              <a:gd name="T119" fmla="*/ 2147483647 h 219"/>
              <a:gd name="T120" fmla="*/ 2147483647 w 177"/>
              <a:gd name="T121" fmla="*/ 2147483647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30" name="Freeform 1352"/>
          <p:cNvSpPr>
            <a:spLocks/>
          </p:cNvSpPr>
          <p:nvPr/>
        </p:nvSpPr>
        <p:spPr bwMode="auto">
          <a:xfrm>
            <a:off x="6273800" y="1752600"/>
            <a:ext cx="30163" cy="46038"/>
          </a:xfrm>
          <a:custGeom>
            <a:avLst/>
            <a:gdLst>
              <a:gd name="T0" fmla="*/ 2147483647 w 115"/>
              <a:gd name="T1" fmla="*/ 2147483647 h 170"/>
              <a:gd name="T2" fmla="*/ 2147483647 w 115"/>
              <a:gd name="T3" fmla="*/ 2147483647 h 170"/>
              <a:gd name="T4" fmla="*/ 2147483647 w 115"/>
              <a:gd name="T5" fmla="*/ 2147483647 h 170"/>
              <a:gd name="T6" fmla="*/ 2147483647 w 115"/>
              <a:gd name="T7" fmla="*/ 2147483647 h 170"/>
              <a:gd name="T8" fmla="*/ 2147483647 w 115"/>
              <a:gd name="T9" fmla="*/ 2147483647 h 170"/>
              <a:gd name="T10" fmla="*/ 2147483647 w 115"/>
              <a:gd name="T11" fmla="*/ 2147483647 h 170"/>
              <a:gd name="T12" fmla="*/ 2147483647 w 115"/>
              <a:gd name="T13" fmla="*/ 2147483647 h 170"/>
              <a:gd name="T14" fmla="*/ 2147483647 w 115"/>
              <a:gd name="T15" fmla="*/ 2147483647 h 170"/>
              <a:gd name="T16" fmla="*/ 2147483647 w 115"/>
              <a:gd name="T17" fmla="*/ 2147483647 h 170"/>
              <a:gd name="T18" fmla="*/ 2147483647 w 115"/>
              <a:gd name="T19" fmla="*/ 2147483647 h 170"/>
              <a:gd name="T20" fmla="*/ 2147483647 w 115"/>
              <a:gd name="T21" fmla="*/ 2147483647 h 170"/>
              <a:gd name="T22" fmla="*/ 2147483647 w 115"/>
              <a:gd name="T23" fmla="*/ 2147483647 h 170"/>
              <a:gd name="T24" fmla="*/ 2147483647 w 115"/>
              <a:gd name="T25" fmla="*/ 2147483647 h 170"/>
              <a:gd name="T26" fmla="*/ 2147483647 w 115"/>
              <a:gd name="T27" fmla="*/ 2147483647 h 170"/>
              <a:gd name="T28" fmla="*/ 2147483647 w 115"/>
              <a:gd name="T29" fmla="*/ 2147483647 h 170"/>
              <a:gd name="T30" fmla="*/ 2147483647 w 115"/>
              <a:gd name="T31" fmla="*/ 2147483647 h 170"/>
              <a:gd name="T32" fmla="*/ 2147483647 w 115"/>
              <a:gd name="T33" fmla="*/ 2147483647 h 170"/>
              <a:gd name="T34" fmla="*/ 2147483647 w 115"/>
              <a:gd name="T35" fmla="*/ 2147483647 h 170"/>
              <a:gd name="T36" fmla="*/ 2147483647 w 115"/>
              <a:gd name="T37" fmla="*/ 2147483647 h 170"/>
              <a:gd name="T38" fmla="*/ 2147483647 w 115"/>
              <a:gd name="T39" fmla="*/ 2147483647 h 170"/>
              <a:gd name="T40" fmla="*/ 2147483647 w 115"/>
              <a:gd name="T41" fmla="*/ 2147483647 h 170"/>
              <a:gd name="T42" fmla="*/ 2147483647 w 115"/>
              <a:gd name="T43" fmla="*/ 2147483647 h 170"/>
              <a:gd name="T44" fmla="*/ 2147483647 w 115"/>
              <a:gd name="T45" fmla="*/ 2147483647 h 170"/>
              <a:gd name="T46" fmla="*/ 2147483647 w 115"/>
              <a:gd name="T47" fmla="*/ 2147483647 h 170"/>
              <a:gd name="T48" fmla="*/ 2147483647 w 115"/>
              <a:gd name="T49" fmla="*/ 2147483647 h 170"/>
              <a:gd name="T50" fmla="*/ 2147483647 w 115"/>
              <a:gd name="T51" fmla="*/ 2147483647 h 170"/>
              <a:gd name="T52" fmla="*/ 2147483647 w 115"/>
              <a:gd name="T53" fmla="*/ 2147483647 h 170"/>
              <a:gd name="T54" fmla="*/ 2147483647 w 115"/>
              <a:gd name="T55" fmla="*/ 2147483647 h 170"/>
              <a:gd name="T56" fmla="*/ 2147483647 w 115"/>
              <a:gd name="T57" fmla="*/ 2147483647 h 170"/>
              <a:gd name="T58" fmla="*/ 2147483647 w 115"/>
              <a:gd name="T59" fmla="*/ 2147483647 h 170"/>
              <a:gd name="T60" fmla="*/ 2147483647 w 115"/>
              <a:gd name="T61" fmla="*/ 0 h 170"/>
              <a:gd name="T62" fmla="*/ 2147483647 w 115"/>
              <a:gd name="T63" fmla="*/ 2147483647 h 170"/>
              <a:gd name="T64" fmla="*/ 0 w 115"/>
              <a:gd name="T65" fmla="*/ 2147483647 h 170"/>
              <a:gd name="T66" fmla="*/ 2147483647 w 115"/>
              <a:gd name="T67" fmla="*/ 2147483647 h 170"/>
              <a:gd name="T68" fmla="*/ 2147483647 w 115"/>
              <a:gd name="T69" fmla="*/ 2147483647 h 170"/>
              <a:gd name="T70" fmla="*/ 2147483647 w 115"/>
              <a:gd name="T71" fmla="*/ 2147483647 h 170"/>
              <a:gd name="T72" fmla="*/ 2147483647 w 115"/>
              <a:gd name="T73" fmla="*/ 2147483647 h 170"/>
              <a:gd name="T74" fmla="*/ 2147483647 w 115"/>
              <a:gd name="T75" fmla="*/ 2147483647 h 170"/>
              <a:gd name="T76" fmla="*/ 2147483647 w 115"/>
              <a:gd name="T77" fmla="*/ 2147483647 h 170"/>
              <a:gd name="T78" fmla="*/ 2147483647 w 115"/>
              <a:gd name="T79" fmla="*/ 2147483647 h 170"/>
              <a:gd name="T80" fmla="*/ 2147483647 w 115"/>
              <a:gd name="T81" fmla="*/ 2147483647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31" name="Freeform 1353"/>
          <p:cNvSpPr>
            <a:spLocks/>
          </p:cNvSpPr>
          <p:nvPr/>
        </p:nvSpPr>
        <p:spPr bwMode="auto">
          <a:xfrm>
            <a:off x="6169025" y="1743075"/>
            <a:ext cx="73025" cy="92075"/>
          </a:xfrm>
          <a:custGeom>
            <a:avLst/>
            <a:gdLst>
              <a:gd name="T0" fmla="*/ 2147483647 w 289"/>
              <a:gd name="T1" fmla="*/ 2147483647 h 352"/>
              <a:gd name="T2" fmla="*/ 2147483647 w 289"/>
              <a:gd name="T3" fmla="*/ 2147483647 h 352"/>
              <a:gd name="T4" fmla="*/ 2147483647 w 289"/>
              <a:gd name="T5" fmla="*/ 2147483647 h 352"/>
              <a:gd name="T6" fmla="*/ 0 w 289"/>
              <a:gd name="T7" fmla="*/ 2147483647 h 352"/>
              <a:gd name="T8" fmla="*/ 2147483647 w 289"/>
              <a:gd name="T9" fmla="*/ 2147483647 h 352"/>
              <a:gd name="T10" fmla="*/ 2147483647 w 289"/>
              <a:gd name="T11" fmla="*/ 2147483647 h 352"/>
              <a:gd name="T12" fmla="*/ 2147483647 w 289"/>
              <a:gd name="T13" fmla="*/ 2147483647 h 352"/>
              <a:gd name="T14" fmla="*/ 2147483647 w 289"/>
              <a:gd name="T15" fmla="*/ 2147483647 h 352"/>
              <a:gd name="T16" fmla="*/ 2147483647 w 289"/>
              <a:gd name="T17" fmla="*/ 2147483647 h 352"/>
              <a:gd name="T18" fmla="*/ 2147483647 w 289"/>
              <a:gd name="T19" fmla="*/ 2147483647 h 352"/>
              <a:gd name="T20" fmla="*/ 2147483647 w 289"/>
              <a:gd name="T21" fmla="*/ 2147483647 h 352"/>
              <a:gd name="T22" fmla="*/ 2147483647 w 289"/>
              <a:gd name="T23" fmla="*/ 2147483647 h 352"/>
              <a:gd name="T24" fmla="*/ 2147483647 w 289"/>
              <a:gd name="T25" fmla="*/ 2147483647 h 352"/>
              <a:gd name="T26" fmla="*/ 2147483647 w 289"/>
              <a:gd name="T27" fmla="*/ 2147483647 h 352"/>
              <a:gd name="T28" fmla="*/ 2147483647 w 289"/>
              <a:gd name="T29" fmla="*/ 2147483647 h 352"/>
              <a:gd name="T30" fmla="*/ 2147483647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147483647 w 289"/>
              <a:gd name="T41" fmla="*/ 2147483647 h 352"/>
              <a:gd name="T42" fmla="*/ 2147483647 w 289"/>
              <a:gd name="T43" fmla="*/ 2147483647 h 352"/>
              <a:gd name="T44" fmla="*/ 2147483647 w 289"/>
              <a:gd name="T45" fmla="*/ 2147483647 h 352"/>
              <a:gd name="T46" fmla="*/ 2147483647 w 289"/>
              <a:gd name="T47" fmla="*/ 2147483647 h 352"/>
              <a:gd name="T48" fmla="*/ 2147483647 w 289"/>
              <a:gd name="T49" fmla="*/ 2147483647 h 352"/>
              <a:gd name="T50" fmla="*/ 2147483647 w 289"/>
              <a:gd name="T51" fmla="*/ 2147483647 h 352"/>
              <a:gd name="T52" fmla="*/ 2147483647 w 289"/>
              <a:gd name="T53" fmla="*/ 2147483647 h 352"/>
              <a:gd name="T54" fmla="*/ 2147483647 w 289"/>
              <a:gd name="T55" fmla="*/ 2147483647 h 352"/>
              <a:gd name="T56" fmla="*/ 2147483647 w 289"/>
              <a:gd name="T57" fmla="*/ 2147483647 h 352"/>
              <a:gd name="T58" fmla="*/ 2147483647 w 289"/>
              <a:gd name="T59" fmla="*/ 2147483647 h 352"/>
              <a:gd name="T60" fmla="*/ 2147483647 w 289"/>
              <a:gd name="T61" fmla="*/ 2147483647 h 352"/>
              <a:gd name="T62" fmla="*/ 2147483647 w 289"/>
              <a:gd name="T63" fmla="*/ 2147483647 h 352"/>
              <a:gd name="T64" fmla="*/ 2147483647 w 289"/>
              <a:gd name="T65" fmla="*/ 2147483647 h 352"/>
              <a:gd name="T66" fmla="*/ 2147483647 w 289"/>
              <a:gd name="T67" fmla="*/ 2147483647 h 352"/>
              <a:gd name="T68" fmla="*/ 2147483647 w 289"/>
              <a:gd name="T69" fmla="*/ 2147483647 h 352"/>
              <a:gd name="T70" fmla="*/ 2147483647 w 289"/>
              <a:gd name="T71" fmla="*/ 2147483647 h 352"/>
              <a:gd name="T72" fmla="*/ 2147483647 w 289"/>
              <a:gd name="T73" fmla="*/ 2147483647 h 352"/>
              <a:gd name="T74" fmla="*/ 2147483647 w 289"/>
              <a:gd name="T75" fmla="*/ 2147483647 h 352"/>
              <a:gd name="T76" fmla="*/ 2147483647 w 289"/>
              <a:gd name="T77" fmla="*/ 2147483647 h 352"/>
              <a:gd name="T78" fmla="*/ 2147483647 w 289"/>
              <a:gd name="T79" fmla="*/ 2147483647 h 352"/>
              <a:gd name="T80" fmla="*/ 2147483647 w 289"/>
              <a:gd name="T81" fmla="*/ 0 h 352"/>
              <a:gd name="T82" fmla="*/ 2147483647 w 289"/>
              <a:gd name="T83" fmla="*/ 2147483647 h 352"/>
              <a:gd name="T84" fmla="*/ 2147483647 w 289"/>
              <a:gd name="T85" fmla="*/ 2147483647 h 352"/>
              <a:gd name="T86" fmla="*/ 2147483647 w 289"/>
              <a:gd name="T87" fmla="*/ 2147483647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32" name="Freeform 1354"/>
          <p:cNvSpPr>
            <a:spLocks/>
          </p:cNvSpPr>
          <p:nvPr/>
        </p:nvSpPr>
        <p:spPr bwMode="auto">
          <a:xfrm>
            <a:off x="6272213" y="1739900"/>
            <a:ext cx="65087" cy="63500"/>
          </a:xfrm>
          <a:custGeom>
            <a:avLst/>
            <a:gdLst>
              <a:gd name="T0" fmla="*/ 2147483647 w 252"/>
              <a:gd name="T1" fmla="*/ 2147483647 h 235"/>
              <a:gd name="T2" fmla="*/ 2147483647 w 252"/>
              <a:gd name="T3" fmla="*/ 2147483647 h 235"/>
              <a:gd name="T4" fmla="*/ 2147483647 w 252"/>
              <a:gd name="T5" fmla="*/ 2147483647 h 235"/>
              <a:gd name="T6" fmla="*/ 2147483647 w 252"/>
              <a:gd name="T7" fmla="*/ 2147483647 h 235"/>
              <a:gd name="T8" fmla="*/ 2147483647 w 252"/>
              <a:gd name="T9" fmla="*/ 2147483647 h 235"/>
              <a:gd name="T10" fmla="*/ 2147483647 w 252"/>
              <a:gd name="T11" fmla="*/ 2147483647 h 235"/>
              <a:gd name="T12" fmla="*/ 2147483647 w 252"/>
              <a:gd name="T13" fmla="*/ 2147483647 h 235"/>
              <a:gd name="T14" fmla="*/ 2147483647 w 252"/>
              <a:gd name="T15" fmla="*/ 2147483647 h 235"/>
              <a:gd name="T16" fmla="*/ 2147483647 w 252"/>
              <a:gd name="T17" fmla="*/ 2147483647 h 235"/>
              <a:gd name="T18" fmla="*/ 2147483647 w 252"/>
              <a:gd name="T19" fmla="*/ 2147483647 h 235"/>
              <a:gd name="T20" fmla="*/ 2147483647 w 252"/>
              <a:gd name="T21" fmla="*/ 2147483647 h 235"/>
              <a:gd name="T22" fmla="*/ 2147483647 w 252"/>
              <a:gd name="T23" fmla="*/ 2147483647 h 235"/>
              <a:gd name="T24" fmla="*/ 2147483647 w 252"/>
              <a:gd name="T25" fmla="*/ 2147483647 h 235"/>
              <a:gd name="T26" fmla="*/ 2147483647 w 252"/>
              <a:gd name="T27" fmla="*/ 2147483647 h 235"/>
              <a:gd name="T28" fmla="*/ 2147483647 w 252"/>
              <a:gd name="T29" fmla="*/ 2147483647 h 235"/>
              <a:gd name="T30" fmla="*/ 2147483647 w 252"/>
              <a:gd name="T31" fmla="*/ 2147483647 h 235"/>
              <a:gd name="T32" fmla="*/ 2147483647 w 252"/>
              <a:gd name="T33" fmla="*/ 2147483647 h 235"/>
              <a:gd name="T34" fmla="*/ 2147483647 w 252"/>
              <a:gd name="T35" fmla="*/ 2147483647 h 235"/>
              <a:gd name="T36" fmla="*/ 2147483647 w 252"/>
              <a:gd name="T37" fmla="*/ 2147483647 h 235"/>
              <a:gd name="T38" fmla="*/ 2147483647 w 252"/>
              <a:gd name="T39" fmla="*/ 2147483647 h 235"/>
              <a:gd name="T40" fmla="*/ 2147483647 w 252"/>
              <a:gd name="T41" fmla="*/ 2147483647 h 235"/>
              <a:gd name="T42" fmla="*/ 2147483647 w 252"/>
              <a:gd name="T43" fmla="*/ 2147483647 h 235"/>
              <a:gd name="T44" fmla="*/ 2147483647 w 252"/>
              <a:gd name="T45" fmla="*/ 2147483647 h 235"/>
              <a:gd name="T46" fmla="*/ 2147483647 w 252"/>
              <a:gd name="T47" fmla="*/ 2147483647 h 235"/>
              <a:gd name="T48" fmla="*/ 2147483647 w 252"/>
              <a:gd name="T49" fmla="*/ 2147483647 h 235"/>
              <a:gd name="T50" fmla="*/ 2147483647 w 252"/>
              <a:gd name="T51" fmla="*/ 2147483647 h 235"/>
              <a:gd name="T52" fmla="*/ 2147483647 w 252"/>
              <a:gd name="T53" fmla="*/ 2147483647 h 235"/>
              <a:gd name="T54" fmla="*/ 2147483647 w 252"/>
              <a:gd name="T55" fmla="*/ 2147483647 h 235"/>
              <a:gd name="T56" fmla="*/ 2147483647 w 252"/>
              <a:gd name="T57" fmla="*/ 2147483647 h 235"/>
              <a:gd name="T58" fmla="*/ 2147483647 w 252"/>
              <a:gd name="T59" fmla="*/ 2147483647 h 235"/>
              <a:gd name="T60" fmla="*/ 2147483647 w 252"/>
              <a:gd name="T61" fmla="*/ 2147483647 h 235"/>
              <a:gd name="T62" fmla="*/ 2147483647 w 252"/>
              <a:gd name="T63" fmla="*/ 2147483647 h 235"/>
              <a:gd name="T64" fmla="*/ 2147483647 w 252"/>
              <a:gd name="T65" fmla="*/ 2147483647 h 235"/>
              <a:gd name="T66" fmla="*/ 2147483647 w 252"/>
              <a:gd name="T67" fmla="*/ 2147483647 h 235"/>
              <a:gd name="T68" fmla="*/ 2147483647 w 252"/>
              <a:gd name="T69" fmla="*/ 2147483647 h 235"/>
              <a:gd name="T70" fmla="*/ 2147483647 w 252"/>
              <a:gd name="T71" fmla="*/ 2147483647 h 235"/>
              <a:gd name="T72" fmla="*/ 2147483647 w 252"/>
              <a:gd name="T73" fmla="*/ 2147483647 h 235"/>
              <a:gd name="T74" fmla="*/ 2147483647 w 252"/>
              <a:gd name="T75" fmla="*/ 2147483647 h 235"/>
              <a:gd name="T76" fmla="*/ 2147483647 w 252"/>
              <a:gd name="T77" fmla="*/ 2147483647 h 235"/>
              <a:gd name="T78" fmla="*/ 2147483647 w 252"/>
              <a:gd name="T79" fmla="*/ 0 h 235"/>
              <a:gd name="T80" fmla="*/ 2147483647 w 252"/>
              <a:gd name="T81" fmla="*/ 0 h 235"/>
              <a:gd name="T82" fmla="*/ 2147483647 w 252"/>
              <a:gd name="T83" fmla="*/ 0 h 235"/>
              <a:gd name="T84" fmla="*/ 2147483647 w 252"/>
              <a:gd name="T85" fmla="*/ 2147483647 h 235"/>
              <a:gd name="T86" fmla="*/ 2147483647 w 252"/>
              <a:gd name="T87" fmla="*/ 2147483647 h 235"/>
              <a:gd name="T88" fmla="*/ 0 w 252"/>
              <a:gd name="T89" fmla="*/ 2147483647 h 235"/>
              <a:gd name="T90" fmla="*/ 2147483647 w 252"/>
              <a:gd name="T91" fmla="*/ 2147483647 h 235"/>
              <a:gd name="T92" fmla="*/ 2147483647 w 252"/>
              <a:gd name="T93" fmla="*/ 2147483647 h 235"/>
              <a:gd name="T94" fmla="*/ 2147483647 w 252"/>
              <a:gd name="T95" fmla="*/ 2147483647 h 235"/>
              <a:gd name="T96" fmla="*/ 2147483647 w 252"/>
              <a:gd name="T97" fmla="*/ 2147483647 h 235"/>
              <a:gd name="T98" fmla="*/ 2147483647 w 252"/>
              <a:gd name="T99" fmla="*/ 2147483647 h 235"/>
              <a:gd name="T100" fmla="*/ 2147483647 w 252"/>
              <a:gd name="T101" fmla="*/ 2147483647 h 235"/>
              <a:gd name="T102" fmla="*/ 2147483647 w 252"/>
              <a:gd name="T103" fmla="*/ 2147483647 h 235"/>
              <a:gd name="T104" fmla="*/ 2147483647 w 252"/>
              <a:gd name="T105" fmla="*/ 2147483647 h 235"/>
              <a:gd name="T106" fmla="*/ 2147483647 w 252"/>
              <a:gd name="T107" fmla="*/ 2147483647 h 235"/>
              <a:gd name="T108" fmla="*/ 2147483647 w 252"/>
              <a:gd name="T109" fmla="*/ 2147483647 h 235"/>
              <a:gd name="T110" fmla="*/ 2147483647 w 252"/>
              <a:gd name="T111" fmla="*/ 2147483647 h 235"/>
              <a:gd name="T112" fmla="*/ 2147483647 w 252"/>
              <a:gd name="T113" fmla="*/ 2147483647 h 235"/>
              <a:gd name="T114" fmla="*/ 2147483647 w 252"/>
              <a:gd name="T115" fmla="*/ 2147483647 h 235"/>
              <a:gd name="T116" fmla="*/ 2147483647 w 252"/>
              <a:gd name="T117" fmla="*/ 2147483647 h 235"/>
              <a:gd name="T118" fmla="*/ 2147483647 w 252"/>
              <a:gd name="T119" fmla="*/ 2147483647 h 235"/>
              <a:gd name="T120" fmla="*/ 2147483647 w 252"/>
              <a:gd name="T121" fmla="*/ 2147483647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33" name="Freeform 1355"/>
          <p:cNvSpPr>
            <a:spLocks/>
          </p:cNvSpPr>
          <p:nvPr/>
        </p:nvSpPr>
        <p:spPr bwMode="auto">
          <a:xfrm>
            <a:off x="6145213" y="1773238"/>
            <a:ext cx="26987" cy="58737"/>
          </a:xfrm>
          <a:custGeom>
            <a:avLst/>
            <a:gdLst>
              <a:gd name="T0" fmla="*/ 0 w 103"/>
              <a:gd name="T1" fmla="*/ 2147483647 h 220"/>
              <a:gd name="T2" fmla="*/ 0 w 103"/>
              <a:gd name="T3" fmla="*/ 2147483647 h 220"/>
              <a:gd name="T4" fmla="*/ 2147483647 w 103"/>
              <a:gd name="T5" fmla="*/ 2147483647 h 220"/>
              <a:gd name="T6" fmla="*/ 2147483647 w 103"/>
              <a:gd name="T7" fmla="*/ 2147483647 h 220"/>
              <a:gd name="T8" fmla="*/ 2147483647 w 103"/>
              <a:gd name="T9" fmla="*/ 2147483647 h 220"/>
              <a:gd name="T10" fmla="*/ 2147483647 w 103"/>
              <a:gd name="T11" fmla="*/ 2147483647 h 220"/>
              <a:gd name="T12" fmla="*/ 2147483647 w 103"/>
              <a:gd name="T13" fmla="*/ 2147483647 h 220"/>
              <a:gd name="T14" fmla="*/ 2147483647 w 103"/>
              <a:gd name="T15" fmla="*/ 2147483647 h 220"/>
              <a:gd name="T16" fmla="*/ 2147483647 w 103"/>
              <a:gd name="T17" fmla="*/ 2147483647 h 220"/>
              <a:gd name="T18" fmla="*/ 2147483647 w 103"/>
              <a:gd name="T19" fmla="*/ 2147483647 h 220"/>
              <a:gd name="T20" fmla="*/ 2147483647 w 103"/>
              <a:gd name="T21" fmla="*/ 2147483647 h 220"/>
              <a:gd name="T22" fmla="*/ 2147483647 w 103"/>
              <a:gd name="T23" fmla="*/ 2147483647 h 220"/>
              <a:gd name="T24" fmla="*/ 2147483647 w 103"/>
              <a:gd name="T25" fmla="*/ 2147483647 h 220"/>
              <a:gd name="T26" fmla="*/ 2147483647 w 103"/>
              <a:gd name="T27" fmla="*/ 2147483647 h 220"/>
              <a:gd name="T28" fmla="*/ 2147483647 w 103"/>
              <a:gd name="T29" fmla="*/ 2147483647 h 220"/>
              <a:gd name="T30" fmla="*/ 2147483647 w 103"/>
              <a:gd name="T31" fmla="*/ 2147483647 h 220"/>
              <a:gd name="T32" fmla="*/ 2147483647 w 103"/>
              <a:gd name="T33" fmla="*/ 2147483647 h 220"/>
              <a:gd name="T34" fmla="*/ 2147483647 w 103"/>
              <a:gd name="T35" fmla="*/ 2147483647 h 220"/>
              <a:gd name="T36" fmla="*/ 2147483647 w 103"/>
              <a:gd name="T37" fmla="*/ 2147483647 h 220"/>
              <a:gd name="T38" fmla="*/ 2147483647 w 103"/>
              <a:gd name="T39" fmla="*/ 2147483647 h 220"/>
              <a:gd name="T40" fmla="*/ 2147483647 w 103"/>
              <a:gd name="T41" fmla="*/ 2147483647 h 220"/>
              <a:gd name="T42" fmla="*/ 2147483647 w 103"/>
              <a:gd name="T43" fmla="*/ 2147483647 h 220"/>
              <a:gd name="T44" fmla="*/ 2147483647 w 103"/>
              <a:gd name="T45" fmla="*/ 2147483647 h 220"/>
              <a:gd name="T46" fmla="*/ 2147483647 w 103"/>
              <a:gd name="T47" fmla="*/ 2147483647 h 220"/>
              <a:gd name="T48" fmla="*/ 2147483647 w 103"/>
              <a:gd name="T49" fmla="*/ 2147483647 h 220"/>
              <a:gd name="T50" fmla="*/ 2147483647 w 103"/>
              <a:gd name="T51" fmla="*/ 2147483647 h 220"/>
              <a:gd name="T52" fmla="*/ 2147483647 w 103"/>
              <a:gd name="T53" fmla="*/ 2147483647 h 220"/>
              <a:gd name="T54" fmla="*/ 2147483647 w 103"/>
              <a:gd name="T55" fmla="*/ 2147483647 h 220"/>
              <a:gd name="T56" fmla="*/ 2147483647 w 103"/>
              <a:gd name="T57" fmla="*/ 2147483647 h 220"/>
              <a:gd name="T58" fmla="*/ 2147483647 w 103"/>
              <a:gd name="T59" fmla="*/ 2147483647 h 220"/>
              <a:gd name="T60" fmla="*/ 2147483647 w 103"/>
              <a:gd name="T61" fmla="*/ 2147483647 h 220"/>
              <a:gd name="T62" fmla="*/ 2147483647 w 103"/>
              <a:gd name="T63" fmla="*/ 2147483647 h 220"/>
              <a:gd name="T64" fmla="*/ 2147483647 w 103"/>
              <a:gd name="T65" fmla="*/ 0 h 220"/>
              <a:gd name="T66" fmla="*/ 2147483647 w 103"/>
              <a:gd name="T67" fmla="*/ 2147483647 h 220"/>
              <a:gd name="T68" fmla="*/ 2147483647 w 103"/>
              <a:gd name="T69" fmla="*/ 2147483647 h 220"/>
              <a:gd name="T70" fmla="*/ 2147483647 w 103"/>
              <a:gd name="T71" fmla="*/ 2147483647 h 220"/>
              <a:gd name="T72" fmla="*/ 2147483647 w 103"/>
              <a:gd name="T73" fmla="*/ 2147483647 h 220"/>
              <a:gd name="T74" fmla="*/ 2147483647 w 103"/>
              <a:gd name="T75" fmla="*/ 2147483647 h 220"/>
              <a:gd name="T76" fmla="*/ 2147483647 w 103"/>
              <a:gd name="T77" fmla="*/ 2147483647 h 220"/>
              <a:gd name="T78" fmla="*/ 2147483647 w 103"/>
              <a:gd name="T79" fmla="*/ 2147483647 h 220"/>
              <a:gd name="T80" fmla="*/ 0 w 103"/>
              <a:gd name="T81" fmla="*/ 2147483647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34" name="Freeform 1356"/>
          <p:cNvSpPr>
            <a:spLocks/>
          </p:cNvSpPr>
          <p:nvPr/>
        </p:nvSpPr>
        <p:spPr bwMode="auto">
          <a:xfrm>
            <a:off x="6324600" y="1736725"/>
            <a:ext cx="57150" cy="74613"/>
          </a:xfrm>
          <a:custGeom>
            <a:avLst/>
            <a:gdLst>
              <a:gd name="T0" fmla="*/ 2147483647 w 220"/>
              <a:gd name="T1" fmla="*/ 2147483647 h 288"/>
              <a:gd name="T2" fmla="*/ 2147483647 w 220"/>
              <a:gd name="T3" fmla="*/ 2147483647 h 288"/>
              <a:gd name="T4" fmla="*/ 2147483647 w 220"/>
              <a:gd name="T5" fmla="*/ 2147483647 h 288"/>
              <a:gd name="T6" fmla="*/ 2147483647 w 220"/>
              <a:gd name="T7" fmla="*/ 2147483647 h 288"/>
              <a:gd name="T8" fmla="*/ 2147483647 w 220"/>
              <a:gd name="T9" fmla="*/ 2147483647 h 288"/>
              <a:gd name="T10" fmla="*/ 2147483647 w 220"/>
              <a:gd name="T11" fmla="*/ 2147483647 h 288"/>
              <a:gd name="T12" fmla="*/ 2147483647 w 220"/>
              <a:gd name="T13" fmla="*/ 2147483647 h 288"/>
              <a:gd name="T14" fmla="*/ 2147483647 w 220"/>
              <a:gd name="T15" fmla="*/ 2147483647 h 288"/>
              <a:gd name="T16" fmla="*/ 2147483647 w 220"/>
              <a:gd name="T17" fmla="*/ 2147483647 h 288"/>
              <a:gd name="T18" fmla="*/ 2147483647 w 220"/>
              <a:gd name="T19" fmla="*/ 2147483647 h 288"/>
              <a:gd name="T20" fmla="*/ 2147483647 w 220"/>
              <a:gd name="T21" fmla="*/ 2147483647 h 288"/>
              <a:gd name="T22" fmla="*/ 2147483647 w 220"/>
              <a:gd name="T23" fmla="*/ 2147483647 h 288"/>
              <a:gd name="T24" fmla="*/ 2147483647 w 220"/>
              <a:gd name="T25" fmla="*/ 2147483647 h 288"/>
              <a:gd name="T26" fmla="*/ 2147483647 w 220"/>
              <a:gd name="T27" fmla="*/ 2147483647 h 288"/>
              <a:gd name="T28" fmla="*/ 2147483647 w 220"/>
              <a:gd name="T29" fmla="*/ 2147483647 h 288"/>
              <a:gd name="T30" fmla="*/ 2147483647 w 220"/>
              <a:gd name="T31" fmla="*/ 2147483647 h 288"/>
              <a:gd name="T32" fmla="*/ 2147483647 w 220"/>
              <a:gd name="T33" fmla="*/ 2147483647 h 288"/>
              <a:gd name="T34" fmla="*/ 2147483647 w 220"/>
              <a:gd name="T35" fmla="*/ 2147483647 h 288"/>
              <a:gd name="T36" fmla="*/ 2147483647 w 220"/>
              <a:gd name="T37" fmla="*/ 2147483647 h 288"/>
              <a:gd name="T38" fmla="*/ 2147483647 w 220"/>
              <a:gd name="T39" fmla="*/ 2147483647 h 288"/>
              <a:gd name="T40" fmla="*/ 2147483647 w 220"/>
              <a:gd name="T41" fmla="*/ 2147483647 h 288"/>
              <a:gd name="T42" fmla="*/ 2147483647 w 220"/>
              <a:gd name="T43" fmla="*/ 2147483647 h 288"/>
              <a:gd name="T44" fmla="*/ 2147483647 w 220"/>
              <a:gd name="T45" fmla="*/ 2147483647 h 288"/>
              <a:gd name="T46" fmla="*/ 2147483647 w 220"/>
              <a:gd name="T47" fmla="*/ 2147483647 h 288"/>
              <a:gd name="T48" fmla="*/ 2147483647 w 220"/>
              <a:gd name="T49" fmla="*/ 2147483647 h 288"/>
              <a:gd name="T50" fmla="*/ 2147483647 w 220"/>
              <a:gd name="T51" fmla="*/ 2147483647 h 288"/>
              <a:gd name="T52" fmla="*/ 2147483647 w 220"/>
              <a:gd name="T53" fmla="*/ 2147483647 h 288"/>
              <a:gd name="T54" fmla="*/ 2147483647 w 220"/>
              <a:gd name="T55" fmla="*/ 2147483647 h 288"/>
              <a:gd name="T56" fmla="*/ 2147483647 w 220"/>
              <a:gd name="T57" fmla="*/ 2147483647 h 288"/>
              <a:gd name="T58" fmla="*/ 2147483647 w 220"/>
              <a:gd name="T59" fmla="*/ 0 h 288"/>
              <a:gd name="T60" fmla="*/ 2147483647 w 220"/>
              <a:gd name="T61" fmla="*/ 2147483647 h 288"/>
              <a:gd name="T62" fmla="*/ 2147483647 w 220"/>
              <a:gd name="T63" fmla="*/ 2147483647 h 288"/>
              <a:gd name="T64" fmla="*/ 2147483647 w 220"/>
              <a:gd name="T65" fmla="*/ 2147483647 h 288"/>
              <a:gd name="T66" fmla="*/ 2147483647 w 220"/>
              <a:gd name="T67" fmla="*/ 2147483647 h 288"/>
              <a:gd name="T68" fmla="*/ 2147483647 w 220"/>
              <a:gd name="T69" fmla="*/ 2147483647 h 288"/>
              <a:gd name="T70" fmla="*/ 2147483647 w 220"/>
              <a:gd name="T71" fmla="*/ 2147483647 h 288"/>
              <a:gd name="T72" fmla="*/ 2147483647 w 220"/>
              <a:gd name="T73" fmla="*/ 2147483647 h 288"/>
              <a:gd name="T74" fmla="*/ 2147483647 w 220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35" name="Freeform 1357"/>
          <p:cNvSpPr>
            <a:spLocks/>
          </p:cNvSpPr>
          <p:nvPr/>
        </p:nvSpPr>
        <p:spPr bwMode="auto">
          <a:xfrm>
            <a:off x="6270625" y="1852613"/>
            <a:ext cx="214313" cy="130175"/>
          </a:xfrm>
          <a:custGeom>
            <a:avLst/>
            <a:gdLst>
              <a:gd name="T0" fmla="*/ 2147483647 w 1070"/>
              <a:gd name="T1" fmla="*/ 0 h 844"/>
              <a:gd name="T2" fmla="*/ 2147483647 w 1070"/>
              <a:gd name="T3" fmla="*/ 2147483647 h 844"/>
              <a:gd name="T4" fmla="*/ 2147483647 w 1070"/>
              <a:gd name="T5" fmla="*/ 2147483647 h 844"/>
              <a:gd name="T6" fmla="*/ 0 w 1070"/>
              <a:gd name="T7" fmla="*/ 2147483647 h 844"/>
              <a:gd name="T8" fmla="*/ 2147483647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36" name="Freeform 1358"/>
          <p:cNvSpPr>
            <a:spLocks/>
          </p:cNvSpPr>
          <p:nvPr/>
        </p:nvSpPr>
        <p:spPr bwMode="auto">
          <a:xfrm>
            <a:off x="6288088" y="1855788"/>
            <a:ext cx="165100" cy="52387"/>
          </a:xfrm>
          <a:custGeom>
            <a:avLst/>
            <a:gdLst>
              <a:gd name="T0" fmla="*/ 2147483647 w 819"/>
              <a:gd name="T1" fmla="*/ 0 h 333"/>
              <a:gd name="T2" fmla="*/ 2147483647 w 819"/>
              <a:gd name="T3" fmla="*/ 2147483647 h 333"/>
              <a:gd name="T4" fmla="*/ 2147483647 w 819"/>
              <a:gd name="T5" fmla="*/ 2147483647 h 333"/>
              <a:gd name="T6" fmla="*/ 0 w 819"/>
              <a:gd name="T7" fmla="*/ 2147483647 h 333"/>
              <a:gd name="T8" fmla="*/ 2147483647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37" name="Freeform 1359"/>
          <p:cNvSpPr>
            <a:spLocks/>
          </p:cNvSpPr>
          <p:nvPr/>
        </p:nvSpPr>
        <p:spPr bwMode="auto">
          <a:xfrm>
            <a:off x="6248400" y="2009775"/>
            <a:ext cx="217488" cy="47625"/>
          </a:xfrm>
          <a:custGeom>
            <a:avLst/>
            <a:gdLst>
              <a:gd name="T0" fmla="*/ 2147483647 w 1083"/>
              <a:gd name="T1" fmla="*/ 0 h 306"/>
              <a:gd name="T2" fmla="*/ 2147483647 w 1083"/>
              <a:gd name="T3" fmla="*/ 2147483647 h 306"/>
              <a:gd name="T4" fmla="*/ 2147483647 w 1083"/>
              <a:gd name="T5" fmla="*/ 2147483647 h 306"/>
              <a:gd name="T6" fmla="*/ 0 w 1083"/>
              <a:gd name="T7" fmla="*/ 2147483647 h 306"/>
              <a:gd name="T8" fmla="*/ 2147483647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38" name="Freeform 1360"/>
          <p:cNvSpPr>
            <a:spLocks/>
          </p:cNvSpPr>
          <p:nvPr/>
        </p:nvSpPr>
        <p:spPr bwMode="auto">
          <a:xfrm>
            <a:off x="6227763" y="2024063"/>
            <a:ext cx="219075" cy="47625"/>
          </a:xfrm>
          <a:custGeom>
            <a:avLst/>
            <a:gdLst>
              <a:gd name="T0" fmla="*/ 2147483647 w 1088"/>
              <a:gd name="T1" fmla="*/ 0 h 311"/>
              <a:gd name="T2" fmla="*/ 2147483647 w 1088"/>
              <a:gd name="T3" fmla="*/ 2147483647 h 311"/>
              <a:gd name="T4" fmla="*/ 2147483647 w 1088"/>
              <a:gd name="T5" fmla="*/ 2147483647 h 311"/>
              <a:gd name="T6" fmla="*/ 0 w 1088"/>
              <a:gd name="T7" fmla="*/ 2147483647 h 311"/>
              <a:gd name="T8" fmla="*/ 2147483647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39" name="Freeform 1361"/>
          <p:cNvSpPr>
            <a:spLocks/>
          </p:cNvSpPr>
          <p:nvPr/>
        </p:nvSpPr>
        <p:spPr bwMode="auto">
          <a:xfrm>
            <a:off x="6262688" y="2068513"/>
            <a:ext cx="31750" cy="11112"/>
          </a:xfrm>
          <a:custGeom>
            <a:avLst/>
            <a:gdLst>
              <a:gd name="T0" fmla="*/ 2147483647 w 164"/>
              <a:gd name="T1" fmla="*/ 2147483647 h 72"/>
              <a:gd name="T2" fmla="*/ 2147483647 w 164"/>
              <a:gd name="T3" fmla="*/ 2147483647 h 72"/>
              <a:gd name="T4" fmla="*/ 2147483647 w 164"/>
              <a:gd name="T5" fmla="*/ 0 h 72"/>
              <a:gd name="T6" fmla="*/ 2147483647 w 164"/>
              <a:gd name="T7" fmla="*/ 0 h 72"/>
              <a:gd name="T8" fmla="*/ 2147483647 w 164"/>
              <a:gd name="T9" fmla="*/ 2147483647 h 72"/>
              <a:gd name="T10" fmla="*/ 2147483647 w 164"/>
              <a:gd name="T11" fmla="*/ 2147483647 h 72"/>
              <a:gd name="T12" fmla="*/ 2147483647 w 164"/>
              <a:gd name="T13" fmla="*/ 2147483647 h 72"/>
              <a:gd name="T14" fmla="*/ 2147483647 w 164"/>
              <a:gd name="T15" fmla="*/ 2147483647 h 72"/>
              <a:gd name="T16" fmla="*/ 2147483647 w 164"/>
              <a:gd name="T17" fmla="*/ 2147483647 h 72"/>
              <a:gd name="T18" fmla="*/ 2147483647 w 164"/>
              <a:gd name="T19" fmla="*/ 2147483647 h 72"/>
              <a:gd name="T20" fmla="*/ 2147483647 w 164"/>
              <a:gd name="T21" fmla="*/ 2147483647 h 72"/>
              <a:gd name="T22" fmla="*/ 2147483647 w 164"/>
              <a:gd name="T23" fmla="*/ 2147483647 h 72"/>
              <a:gd name="T24" fmla="*/ 2147483647 w 164"/>
              <a:gd name="T25" fmla="*/ 2147483647 h 72"/>
              <a:gd name="T26" fmla="*/ 2147483647 w 164"/>
              <a:gd name="T27" fmla="*/ 2147483647 h 72"/>
              <a:gd name="T28" fmla="*/ 2147483647 w 164"/>
              <a:gd name="T29" fmla="*/ 2147483647 h 72"/>
              <a:gd name="T30" fmla="*/ 2147483647 w 164"/>
              <a:gd name="T31" fmla="*/ 2147483647 h 72"/>
              <a:gd name="T32" fmla="*/ 2147483647 w 164"/>
              <a:gd name="T33" fmla="*/ 2147483647 h 72"/>
              <a:gd name="T34" fmla="*/ 2147483647 w 164"/>
              <a:gd name="T35" fmla="*/ 2147483647 h 72"/>
              <a:gd name="T36" fmla="*/ 2147483647 w 164"/>
              <a:gd name="T37" fmla="*/ 2147483647 h 72"/>
              <a:gd name="T38" fmla="*/ 2147483647 w 164"/>
              <a:gd name="T39" fmla="*/ 2147483647 h 72"/>
              <a:gd name="T40" fmla="*/ 2147483647 w 164"/>
              <a:gd name="T41" fmla="*/ 2147483647 h 72"/>
              <a:gd name="T42" fmla="*/ 2147483647 w 164"/>
              <a:gd name="T43" fmla="*/ 2147483647 h 72"/>
              <a:gd name="T44" fmla="*/ 2147483647 w 164"/>
              <a:gd name="T45" fmla="*/ 2147483647 h 72"/>
              <a:gd name="T46" fmla="*/ 2147483647 w 164"/>
              <a:gd name="T47" fmla="*/ 2147483647 h 72"/>
              <a:gd name="T48" fmla="*/ 2147483647 w 164"/>
              <a:gd name="T49" fmla="*/ 2147483647 h 72"/>
              <a:gd name="T50" fmla="*/ 2147483647 w 164"/>
              <a:gd name="T51" fmla="*/ 2147483647 h 72"/>
              <a:gd name="T52" fmla="*/ 2147483647 w 164"/>
              <a:gd name="T53" fmla="*/ 2147483647 h 72"/>
              <a:gd name="T54" fmla="*/ 2147483647 w 164"/>
              <a:gd name="T55" fmla="*/ 2147483647 h 72"/>
              <a:gd name="T56" fmla="*/ 2147483647 w 164"/>
              <a:gd name="T57" fmla="*/ 2147483647 h 72"/>
              <a:gd name="T58" fmla="*/ 0 w 164"/>
              <a:gd name="T59" fmla="*/ 2147483647 h 72"/>
              <a:gd name="T60" fmla="*/ 0 w 164"/>
              <a:gd name="T61" fmla="*/ 2147483647 h 72"/>
              <a:gd name="T62" fmla="*/ 2147483647 w 164"/>
              <a:gd name="T63" fmla="*/ 2147483647 h 72"/>
              <a:gd name="T64" fmla="*/ 2147483647 w 164"/>
              <a:gd name="T65" fmla="*/ 2147483647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40" name="Freeform 1362"/>
          <p:cNvSpPr>
            <a:spLocks/>
          </p:cNvSpPr>
          <p:nvPr/>
        </p:nvSpPr>
        <p:spPr bwMode="auto">
          <a:xfrm>
            <a:off x="6269038" y="1989138"/>
            <a:ext cx="30162" cy="15875"/>
          </a:xfrm>
          <a:custGeom>
            <a:avLst/>
            <a:gdLst>
              <a:gd name="T0" fmla="*/ 2147483647 w 146"/>
              <a:gd name="T1" fmla="*/ 0 h 109"/>
              <a:gd name="T2" fmla="*/ 2147483647 w 146"/>
              <a:gd name="T3" fmla="*/ 0 h 109"/>
              <a:gd name="T4" fmla="*/ 2147483647 w 146"/>
              <a:gd name="T5" fmla="*/ 2147483647 h 109"/>
              <a:gd name="T6" fmla="*/ 2147483647 w 146"/>
              <a:gd name="T7" fmla="*/ 2147483647 h 109"/>
              <a:gd name="T8" fmla="*/ 2147483647 w 146"/>
              <a:gd name="T9" fmla="*/ 2147483647 h 109"/>
              <a:gd name="T10" fmla="*/ 2147483647 w 146"/>
              <a:gd name="T11" fmla="*/ 2147483647 h 109"/>
              <a:gd name="T12" fmla="*/ 2147483647 w 146"/>
              <a:gd name="T13" fmla="*/ 2147483647 h 109"/>
              <a:gd name="T14" fmla="*/ 0 w 146"/>
              <a:gd name="T15" fmla="*/ 2147483647 h 109"/>
              <a:gd name="T16" fmla="*/ 2147483647 w 146"/>
              <a:gd name="T17" fmla="*/ 2147483647 h 109"/>
              <a:gd name="T18" fmla="*/ 2147483647 w 146"/>
              <a:gd name="T19" fmla="*/ 2147483647 h 109"/>
              <a:gd name="T20" fmla="*/ 2147483647 w 146"/>
              <a:gd name="T21" fmla="*/ 2147483647 h 109"/>
              <a:gd name="T22" fmla="*/ 2147483647 w 146"/>
              <a:gd name="T23" fmla="*/ 2147483647 h 109"/>
              <a:gd name="T24" fmla="*/ 2147483647 w 146"/>
              <a:gd name="T25" fmla="*/ 2147483647 h 109"/>
              <a:gd name="T26" fmla="*/ 2147483647 w 146"/>
              <a:gd name="T27" fmla="*/ 2147483647 h 109"/>
              <a:gd name="T28" fmla="*/ 2147483647 w 146"/>
              <a:gd name="T29" fmla="*/ 2147483647 h 109"/>
              <a:gd name="T30" fmla="*/ 2147483647 w 146"/>
              <a:gd name="T31" fmla="*/ 2147483647 h 109"/>
              <a:gd name="T32" fmla="*/ 2147483647 w 146"/>
              <a:gd name="T33" fmla="*/ 2147483647 h 109"/>
              <a:gd name="T34" fmla="*/ 2147483647 w 146"/>
              <a:gd name="T35" fmla="*/ 2147483647 h 109"/>
              <a:gd name="T36" fmla="*/ 2147483647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41" name="Freeform 1363"/>
          <p:cNvSpPr>
            <a:spLocks/>
          </p:cNvSpPr>
          <p:nvPr/>
        </p:nvSpPr>
        <p:spPr bwMode="auto">
          <a:xfrm>
            <a:off x="6435725" y="2019300"/>
            <a:ext cx="30163" cy="15875"/>
          </a:xfrm>
          <a:custGeom>
            <a:avLst/>
            <a:gdLst>
              <a:gd name="T0" fmla="*/ 2147483647 w 146"/>
              <a:gd name="T1" fmla="*/ 0 h 107"/>
              <a:gd name="T2" fmla="*/ 2147483647 w 146"/>
              <a:gd name="T3" fmla="*/ 0 h 107"/>
              <a:gd name="T4" fmla="*/ 2147483647 w 146"/>
              <a:gd name="T5" fmla="*/ 2147483647 h 107"/>
              <a:gd name="T6" fmla="*/ 2147483647 w 146"/>
              <a:gd name="T7" fmla="*/ 2147483647 h 107"/>
              <a:gd name="T8" fmla="*/ 2147483647 w 146"/>
              <a:gd name="T9" fmla="*/ 2147483647 h 107"/>
              <a:gd name="T10" fmla="*/ 2147483647 w 146"/>
              <a:gd name="T11" fmla="*/ 2147483647 h 107"/>
              <a:gd name="T12" fmla="*/ 0 w 146"/>
              <a:gd name="T13" fmla="*/ 2147483647 h 107"/>
              <a:gd name="T14" fmla="*/ 0 w 146"/>
              <a:gd name="T15" fmla="*/ 2147483647 h 107"/>
              <a:gd name="T16" fmla="*/ 2147483647 w 146"/>
              <a:gd name="T17" fmla="*/ 2147483647 h 107"/>
              <a:gd name="T18" fmla="*/ 2147483647 w 146"/>
              <a:gd name="T19" fmla="*/ 2147483647 h 107"/>
              <a:gd name="T20" fmla="*/ 2147483647 w 146"/>
              <a:gd name="T21" fmla="*/ 2147483647 h 107"/>
              <a:gd name="T22" fmla="*/ 2147483647 w 146"/>
              <a:gd name="T23" fmla="*/ 2147483647 h 107"/>
              <a:gd name="T24" fmla="*/ 2147483647 w 146"/>
              <a:gd name="T25" fmla="*/ 2147483647 h 107"/>
              <a:gd name="T26" fmla="*/ 2147483647 w 146"/>
              <a:gd name="T27" fmla="*/ 2147483647 h 107"/>
              <a:gd name="T28" fmla="*/ 2147483647 w 146"/>
              <a:gd name="T29" fmla="*/ 2147483647 h 107"/>
              <a:gd name="T30" fmla="*/ 2147483647 w 146"/>
              <a:gd name="T31" fmla="*/ 2147483647 h 107"/>
              <a:gd name="T32" fmla="*/ 2147483647 w 146"/>
              <a:gd name="T33" fmla="*/ 2147483647 h 107"/>
              <a:gd name="T34" fmla="*/ 2147483647 w 146"/>
              <a:gd name="T35" fmla="*/ 2147483647 h 107"/>
              <a:gd name="T36" fmla="*/ 2147483647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42" name="Freeform 1364"/>
          <p:cNvSpPr>
            <a:spLocks/>
          </p:cNvSpPr>
          <p:nvPr/>
        </p:nvSpPr>
        <p:spPr bwMode="auto">
          <a:xfrm>
            <a:off x="6300788" y="1992313"/>
            <a:ext cx="127000" cy="30162"/>
          </a:xfrm>
          <a:custGeom>
            <a:avLst/>
            <a:gdLst>
              <a:gd name="T0" fmla="*/ 0 w 629"/>
              <a:gd name="T1" fmla="*/ 2147483647 h 182"/>
              <a:gd name="T2" fmla="*/ 2147483647 w 629"/>
              <a:gd name="T3" fmla="*/ 2147483647 h 182"/>
              <a:gd name="T4" fmla="*/ 2147483647 w 629"/>
              <a:gd name="T5" fmla="*/ 2147483647 h 182"/>
              <a:gd name="T6" fmla="*/ 2147483647 w 629"/>
              <a:gd name="T7" fmla="*/ 0 h 182"/>
              <a:gd name="T8" fmla="*/ 0 w 629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43" name="Freeform 1365"/>
          <p:cNvSpPr>
            <a:spLocks/>
          </p:cNvSpPr>
          <p:nvPr/>
        </p:nvSpPr>
        <p:spPr bwMode="auto">
          <a:xfrm>
            <a:off x="6300788" y="2005013"/>
            <a:ext cx="120650" cy="26987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44" name="Freeform 1366"/>
          <p:cNvSpPr>
            <a:spLocks/>
          </p:cNvSpPr>
          <p:nvPr/>
        </p:nvSpPr>
        <p:spPr bwMode="auto">
          <a:xfrm>
            <a:off x="6300788" y="1987550"/>
            <a:ext cx="120650" cy="25400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45" name="AutoShape 1367"/>
          <p:cNvSpPr>
            <a:spLocks noChangeAspect="1" noChangeArrowheads="1" noTextEdit="1"/>
          </p:cNvSpPr>
          <p:nvPr/>
        </p:nvSpPr>
        <p:spPr bwMode="auto">
          <a:xfrm flipH="1">
            <a:off x="5227638" y="2174875"/>
            <a:ext cx="517525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46" name="Freeform 1368"/>
          <p:cNvSpPr>
            <a:spLocks/>
          </p:cNvSpPr>
          <p:nvPr/>
        </p:nvSpPr>
        <p:spPr bwMode="auto">
          <a:xfrm>
            <a:off x="5637213" y="1844675"/>
            <a:ext cx="46037" cy="57150"/>
          </a:xfrm>
          <a:custGeom>
            <a:avLst/>
            <a:gdLst>
              <a:gd name="T0" fmla="*/ 2147483647 w 177"/>
              <a:gd name="T1" fmla="*/ 2147483647 h 219"/>
              <a:gd name="T2" fmla="*/ 2147483647 w 177"/>
              <a:gd name="T3" fmla="*/ 2147483647 h 219"/>
              <a:gd name="T4" fmla="*/ 2147483647 w 177"/>
              <a:gd name="T5" fmla="*/ 2147483647 h 219"/>
              <a:gd name="T6" fmla="*/ 2147483647 w 177"/>
              <a:gd name="T7" fmla="*/ 2147483647 h 219"/>
              <a:gd name="T8" fmla="*/ 2147483647 w 177"/>
              <a:gd name="T9" fmla="*/ 2147483647 h 219"/>
              <a:gd name="T10" fmla="*/ 2147483647 w 177"/>
              <a:gd name="T11" fmla="*/ 2147483647 h 219"/>
              <a:gd name="T12" fmla="*/ 2147483647 w 177"/>
              <a:gd name="T13" fmla="*/ 2147483647 h 219"/>
              <a:gd name="T14" fmla="*/ 2147483647 w 177"/>
              <a:gd name="T15" fmla="*/ 2147483647 h 219"/>
              <a:gd name="T16" fmla="*/ 0 w 177"/>
              <a:gd name="T17" fmla="*/ 2147483647 h 219"/>
              <a:gd name="T18" fmla="*/ 2147483647 w 177"/>
              <a:gd name="T19" fmla="*/ 2147483647 h 219"/>
              <a:gd name="T20" fmla="*/ 2147483647 w 177"/>
              <a:gd name="T21" fmla="*/ 2147483647 h 219"/>
              <a:gd name="T22" fmla="*/ 2147483647 w 177"/>
              <a:gd name="T23" fmla="*/ 2147483647 h 219"/>
              <a:gd name="T24" fmla="*/ 2147483647 w 177"/>
              <a:gd name="T25" fmla="*/ 2147483647 h 219"/>
              <a:gd name="T26" fmla="*/ 2147483647 w 177"/>
              <a:gd name="T27" fmla="*/ 2147483647 h 219"/>
              <a:gd name="T28" fmla="*/ 2147483647 w 177"/>
              <a:gd name="T29" fmla="*/ 2147483647 h 219"/>
              <a:gd name="T30" fmla="*/ 2147483647 w 177"/>
              <a:gd name="T31" fmla="*/ 2147483647 h 219"/>
              <a:gd name="T32" fmla="*/ 2147483647 w 177"/>
              <a:gd name="T33" fmla="*/ 2147483647 h 219"/>
              <a:gd name="T34" fmla="*/ 2147483647 w 177"/>
              <a:gd name="T35" fmla="*/ 2147483647 h 219"/>
              <a:gd name="T36" fmla="*/ 2147483647 w 177"/>
              <a:gd name="T37" fmla="*/ 2147483647 h 219"/>
              <a:gd name="T38" fmla="*/ 2147483647 w 177"/>
              <a:gd name="T39" fmla="*/ 2147483647 h 219"/>
              <a:gd name="T40" fmla="*/ 2147483647 w 177"/>
              <a:gd name="T41" fmla="*/ 2147483647 h 219"/>
              <a:gd name="T42" fmla="*/ 2147483647 w 177"/>
              <a:gd name="T43" fmla="*/ 2147483647 h 219"/>
              <a:gd name="T44" fmla="*/ 2147483647 w 177"/>
              <a:gd name="T45" fmla="*/ 2147483647 h 219"/>
              <a:gd name="T46" fmla="*/ 2147483647 w 177"/>
              <a:gd name="T47" fmla="*/ 2147483647 h 219"/>
              <a:gd name="T48" fmla="*/ 2147483647 w 177"/>
              <a:gd name="T49" fmla="*/ 2147483647 h 219"/>
              <a:gd name="T50" fmla="*/ 2147483647 w 177"/>
              <a:gd name="T51" fmla="*/ 2147483647 h 219"/>
              <a:gd name="T52" fmla="*/ 2147483647 w 177"/>
              <a:gd name="T53" fmla="*/ 2147483647 h 219"/>
              <a:gd name="T54" fmla="*/ 2147483647 w 177"/>
              <a:gd name="T55" fmla="*/ 2147483647 h 219"/>
              <a:gd name="T56" fmla="*/ 2147483647 w 177"/>
              <a:gd name="T57" fmla="*/ 2147483647 h 219"/>
              <a:gd name="T58" fmla="*/ 2147483647 w 177"/>
              <a:gd name="T59" fmla="*/ 2147483647 h 219"/>
              <a:gd name="T60" fmla="*/ 2147483647 w 177"/>
              <a:gd name="T61" fmla="*/ 2147483647 h 219"/>
              <a:gd name="T62" fmla="*/ 2147483647 w 177"/>
              <a:gd name="T63" fmla="*/ 2147483647 h 219"/>
              <a:gd name="T64" fmla="*/ 2147483647 w 177"/>
              <a:gd name="T65" fmla="*/ 2147483647 h 219"/>
              <a:gd name="T66" fmla="*/ 2147483647 w 177"/>
              <a:gd name="T67" fmla="*/ 2147483647 h 219"/>
              <a:gd name="T68" fmla="*/ 2147483647 w 177"/>
              <a:gd name="T69" fmla="*/ 2147483647 h 219"/>
              <a:gd name="T70" fmla="*/ 2147483647 w 177"/>
              <a:gd name="T71" fmla="*/ 2147483647 h 219"/>
              <a:gd name="T72" fmla="*/ 2147483647 w 177"/>
              <a:gd name="T73" fmla="*/ 2147483647 h 219"/>
              <a:gd name="T74" fmla="*/ 2147483647 w 177"/>
              <a:gd name="T75" fmla="*/ 2147483647 h 219"/>
              <a:gd name="T76" fmla="*/ 2147483647 w 177"/>
              <a:gd name="T77" fmla="*/ 2147483647 h 219"/>
              <a:gd name="T78" fmla="*/ 2147483647 w 177"/>
              <a:gd name="T79" fmla="*/ 2147483647 h 219"/>
              <a:gd name="T80" fmla="*/ 2147483647 w 177"/>
              <a:gd name="T81" fmla="*/ 2147483647 h 219"/>
              <a:gd name="T82" fmla="*/ 2147483647 w 177"/>
              <a:gd name="T83" fmla="*/ 2147483647 h 219"/>
              <a:gd name="T84" fmla="*/ 2147483647 w 177"/>
              <a:gd name="T85" fmla="*/ 2147483647 h 219"/>
              <a:gd name="T86" fmla="*/ 2147483647 w 177"/>
              <a:gd name="T87" fmla="*/ 2147483647 h 219"/>
              <a:gd name="T88" fmla="*/ 2147483647 w 177"/>
              <a:gd name="T89" fmla="*/ 2147483647 h 219"/>
              <a:gd name="T90" fmla="*/ 2147483647 w 177"/>
              <a:gd name="T91" fmla="*/ 2147483647 h 219"/>
              <a:gd name="T92" fmla="*/ 2147483647 w 177"/>
              <a:gd name="T93" fmla="*/ 2147483647 h 219"/>
              <a:gd name="T94" fmla="*/ 2147483647 w 177"/>
              <a:gd name="T95" fmla="*/ 2147483647 h 219"/>
              <a:gd name="T96" fmla="*/ 2147483647 w 177"/>
              <a:gd name="T97" fmla="*/ 2147483647 h 219"/>
              <a:gd name="T98" fmla="*/ 2147483647 w 177"/>
              <a:gd name="T99" fmla="*/ 2147483647 h 219"/>
              <a:gd name="T100" fmla="*/ 2147483647 w 177"/>
              <a:gd name="T101" fmla="*/ 2147483647 h 219"/>
              <a:gd name="T102" fmla="*/ 2147483647 w 177"/>
              <a:gd name="T103" fmla="*/ 2147483647 h 219"/>
              <a:gd name="T104" fmla="*/ 2147483647 w 177"/>
              <a:gd name="T105" fmla="*/ 2147483647 h 219"/>
              <a:gd name="T106" fmla="*/ 2147483647 w 177"/>
              <a:gd name="T107" fmla="*/ 2147483647 h 219"/>
              <a:gd name="T108" fmla="*/ 2147483647 w 177"/>
              <a:gd name="T109" fmla="*/ 0 h 219"/>
              <a:gd name="T110" fmla="*/ 2147483647 w 177"/>
              <a:gd name="T111" fmla="*/ 2147483647 h 219"/>
              <a:gd name="T112" fmla="*/ 2147483647 w 177"/>
              <a:gd name="T113" fmla="*/ 2147483647 h 219"/>
              <a:gd name="T114" fmla="*/ 2147483647 w 177"/>
              <a:gd name="T115" fmla="*/ 2147483647 h 219"/>
              <a:gd name="T116" fmla="*/ 2147483647 w 177"/>
              <a:gd name="T117" fmla="*/ 2147483647 h 219"/>
              <a:gd name="T118" fmla="*/ 2147483647 w 177"/>
              <a:gd name="T119" fmla="*/ 2147483647 h 219"/>
              <a:gd name="T120" fmla="*/ 2147483647 w 177"/>
              <a:gd name="T121" fmla="*/ 2147483647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47" name="Freeform 1369"/>
          <p:cNvSpPr>
            <a:spLocks/>
          </p:cNvSpPr>
          <p:nvPr/>
        </p:nvSpPr>
        <p:spPr bwMode="auto">
          <a:xfrm>
            <a:off x="5713413" y="1843088"/>
            <a:ext cx="30162" cy="46037"/>
          </a:xfrm>
          <a:custGeom>
            <a:avLst/>
            <a:gdLst>
              <a:gd name="T0" fmla="*/ 2147483647 w 115"/>
              <a:gd name="T1" fmla="*/ 2147483647 h 170"/>
              <a:gd name="T2" fmla="*/ 2147483647 w 115"/>
              <a:gd name="T3" fmla="*/ 2147483647 h 170"/>
              <a:gd name="T4" fmla="*/ 2147483647 w 115"/>
              <a:gd name="T5" fmla="*/ 2147483647 h 170"/>
              <a:gd name="T6" fmla="*/ 2147483647 w 115"/>
              <a:gd name="T7" fmla="*/ 2147483647 h 170"/>
              <a:gd name="T8" fmla="*/ 2147483647 w 115"/>
              <a:gd name="T9" fmla="*/ 2147483647 h 170"/>
              <a:gd name="T10" fmla="*/ 2147483647 w 115"/>
              <a:gd name="T11" fmla="*/ 2147483647 h 170"/>
              <a:gd name="T12" fmla="*/ 2147483647 w 115"/>
              <a:gd name="T13" fmla="*/ 2147483647 h 170"/>
              <a:gd name="T14" fmla="*/ 2147483647 w 115"/>
              <a:gd name="T15" fmla="*/ 2147483647 h 170"/>
              <a:gd name="T16" fmla="*/ 2147483647 w 115"/>
              <a:gd name="T17" fmla="*/ 2147483647 h 170"/>
              <a:gd name="T18" fmla="*/ 2147483647 w 115"/>
              <a:gd name="T19" fmla="*/ 2147483647 h 170"/>
              <a:gd name="T20" fmla="*/ 2147483647 w 115"/>
              <a:gd name="T21" fmla="*/ 2147483647 h 170"/>
              <a:gd name="T22" fmla="*/ 2147483647 w 115"/>
              <a:gd name="T23" fmla="*/ 2147483647 h 170"/>
              <a:gd name="T24" fmla="*/ 2147483647 w 115"/>
              <a:gd name="T25" fmla="*/ 2147483647 h 170"/>
              <a:gd name="T26" fmla="*/ 2147483647 w 115"/>
              <a:gd name="T27" fmla="*/ 2147483647 h 170"/>
              <a:gd name="T28" fmla="*/ 2147483647 w 115"/>
              <a:gd name="T29" fmla="*/ 2147483647 h 170"/>
              <a:gd name="T30" fmla="*/ 2147483647 w 115"/>
              <a:gd name="T31" fmla="*/ 2147483647 h 170"/>
              <a:gd name="T32" fmla="*/ 2147483647 w 115"/>
              <a:gd name="T33" fmla="*/ 2147483647 h 170"/>
              <a:gd name="T34" fmla="*/ 2147483647 w 115"/>
              <a:gd name="T35" fmla="*/ 2147483647 h 170"/>
              <a:gd name="T36" fmla="*/ 2147483647 w 115"/>
              <a:gd name="T37" fmla="*/ 2147483647 h 170"/>
              <a:gd name="T38" fmla="*/ 2147483647 w 115"/>
              <a:gd name="T39" fmla="*/ 2147483647 h 170"/>
              <a:gd name="T40" fmla="*/ 2147483647 w 115"/>
              <a:gd name="T41" fmla="*/ 2147483647 h 170"/>
              <a:gd name="T42" fmla="*/ 2147483647 w 115"/>
              <a:gd name="T43" fmla="*/ 2147483647 h 170"/>
              <a:gd name="T44" fmla="*/ 2147483647 w 115"/>
              <a:gd name="T45" fmla="*/ 2147483647 h 170"/>
              <a:gd name="T46" fmla="*/ 2147483647 w 115"/>
              <a:gd name="T47" fmla="*/ 2147483647 h 170"/>
              <a:gd name="T48" fmla="*/ 2147483647 w 115"/>
              <a:gd name="T49" fmla="*/ 2147483647 h 170"/>
              <a:gd name="T50" fmla="*/ 2147483647 w 115"/>
              <a:gd name="T51" fmla="*/ 2147483647 h 170"/>
              <a:gd name="T52" fmla="*/ 2147483647 w 115"/>
              <a:gd name="T53" fmla="*/ 2147483647 h 170"/>
              <a:gd name="T54" fmla="*/ 2147483647 w 115"/>
              <a:gd name="T55" fmla="*/ 2147483647 h 170"/>
              <a:gd name="T56" fmla="*/ 2147483647 w 115"/>
              <a:gd name="T57" fmla="*/ 2147483647 h 170"/>
              <a:gd name="T58" fmla="*/ 2147483647 w 115"/>
              <a:gd name="T59" fmla="*/ 2147483647 h 170"/>
              <a:gd name="T60" fmla="*/ 2147483647 w 115"/>
              <a:gd name="T61" fmla="*/ 0 h 170"/>
              <a:gd name="T62" fmla="*/ 2147483647 w 115"/>
              <a:gd name="T63" fmla="*/ 2147483647 h 170"/>
              <a:gd name="T64" fmla="*/ 0 w 115"/>
              <a:gd name="T65" fmla="*/ 2147483647 h 170"/>
              <a:gd name="T66" fmla="*/ 2147483647 w 115"/>
              <a:gd name="T67" fmla="*/ 2147483647 h 170"/>
              <a:gd name="T68" fmla="*/ 2147483647 w 115"/>
              <a:gd name="T69" fmla="*/ 2147483647 h 170"/>
              <a:gd name="T70" fmla="*/ 2147483647 w 115"/>
              <a:gd name="T71" fmla="*/ 2147483647 h 170"/>
              <a:gd name="T72" fmla="*/ 2147483647 w 115"/>
              <a:gd name="T73" fmla="*/ 2147483647 h 170"/>
              <a:gd name="T74" fmla="*/ 2147483647 w 115"/>
              <a:gd name="T75" fmla="*/ 2147483647 h 170"/>
              <a:gd name="T76" fmla="*/ 2147483647 w 115"/>
              <a:gd name="T77" fmla="*/ 2147483647 h 170"/>
              <a:gd name="T78" fmla="*/ 2147483647 w 115"/>
              <a:gd name="T79" fmla="*/ 2147483647 h 170"/>
              <a:gd name="T80" fmla="*/ 2147483647 w 115"/>
              <a:gd name="T81" fmla="*/ 2147483647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48" name="Freeform 1370"/>
          <p:cNvSpPr>
            <a:spLocks/>
          </p:cNvSpPr>
          <p:nvPr/>
        </p:nvSpPr>
        <p:spPr bwMode="auto">
          <a:xfrm>
            <a:off x="5608638" y="1833563"/>
            <a:ext cx="73025" cy="92075"/>
          </a:xfrm>
          <a:custGeom>
            <a:avLst/>
            <a:gdLst>
              <a:gd name="T0" fmla="*/ 2147483647 w 289"/>
              <a:gd name="T1" fmla="*/ 2147483647 h 352"/>
              <a:gd name="T2" fmla="*/ 2147483647 w 289"/>
              <a:gd name="T3" fmla="*/ 2147483647 h 352"/>
              <a:gd name="T4" fmla="*/ 2147483647 w 289"/>
              <a:gd name="T5" fmla="*/ 2147483647 h 352"/>
              <a:gd name="T6" fmla="*/ 0 w 289"/>
              <a:gd name="T7" fmla="*/ 2147483647 h 352"/>
              <a:gd name="T8" fmla="*/ 2147483647 w 289"/>
              <a:gd name="T9" fmla="*/ 2147483647 h 352"/>
              <a:gd name="T10" fmla="*/ 2147483647 w 289"/>
              <a:gd name="T11" fmla="*/ 2147483647 h 352"/>
              <a:gd name="T12" fmla="*/ 2147483647 w 289"/>
              <a:gd name="T13" fmla="*/ 2147483647 h 352"/>
              <a:gd name="T14" fmla="*/ 2147483647 w 289"/>
              <a:gd name="T15" fmla="*/ 2147483647 h 352"/>
              <a:gd name="T16" fmla="*/ 2147483647 w 289"/>
              <a:gd name="T17" fmla="*/ 2147483647 h 352"/>
              <a:gd name="T18" fmla="*/ 2147483647 w 289"/>
              <a:gd name="T19" fmla="*/ 2147483647 h 352"/>
              <a:gd name="T20" fmla="*/ 2147483647 w 289"/>
              <a:gd name="T21" fmla="*/ 2147483647 h 352"/>
              <a:gd name="T22" fmla="*/ 2147483647 w 289"/>
              <a:gd name="T23" fmla="*/ 2147483647 h 352"/>
              <a:gd name="T24" fmla="*/ 2147483647 w 289"/>
              <a:gd name="T25" fmla="*/ 2147483647 h 352"/>
              <a:gd name="T26" fmla="*/ 2147483647 w 289"/>
              <a:gd name="T27" fmla="*/ 2147483647 h 352"/>
              <a:gd name="T28" fmla="*/ 2147483647 w 289"/>
              <a:gd name="T29" fmla="*/ 2147483647 h 352"/>
              <a:gd name="T30" fmla="*/ 2147483647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147483647 w 289"/>
              <a:gd name="T41" fmla="*/ 2147483647 h 352"/>
              <a:gd name="T42" fmla="*/ 2147483647 w 289"/>
              <a:gd name="T43" fmla="*/ 2147483647 h 352"/>
              <a:gd name="T44" fmla="*/ 2147483647 w 289"/>
              <a:gd name="T45" fmla="*/ 2147483647 h 352"/>
              <a:gd name="T46" fmla="*/ 2147483647 w 289"/>
              <a:gd name="T47" fmla="*/ 2147483647 h 352"/>
              <a:gd name="T48" fmla="*/ 2147483647 w 289"/>
              <a:gd name="T49" fmla="*/ 2147483647 h 352"/>
              <a:gd name="T50" fmla="*/ 2147483647 w 289"/>
              <a:gd name="T51" fmla="*/ 2147483647 h 352"/>
              <a:gd name="T52" fmla="*/ 2147483647 w 289"/>
              <a:gd name="T53" fmla="*/ 2147483647 h 352"/>
              <a:gd name="T54" fmla="*/ 2147483647 w 289"/>
              <a:gd name="T55" fmla="*/ 2147483647 h 352"/>
              <a:gd name="T56" fmla="*/ 2147483647 w 289"/>
              <a:gd name="T57" fmla="*/ 2147483647 h 352"/>
              <a:gd name="T58" fmla="*/ 2147483647 w 289"/>
              <a:gd name="T59" fmla="*/ 2147483647 h 352"/>
              <a:gd name="T60" fmla="*/ 2147483647 w 289"/>
              <a:gd name="T61" fmla="*/ 2147483647 h 352"/>
              <a:gd name="T62" fmla="*/ 2147483647 w 289"/>
              <a:gd name="T63" fmla="*/ 2147483647 h 352"/>
              <a:gd name="T64" fmla="*/ 2147483647 w 289"/>
              <a:gd name="T65" fmla="*/ 2147483647 h 352"/>
              <a:gd name="T66" fmla="*/ 2147483647 w 289"/>
              <a:gd name="T67" fmla="*/ 2147483647 h 352"/>
              <a:gd name="T68" fmla="*/ 2147483647 w 289"/>
              <a:gd name="T69" fmla="*/ 2147483647 h 352"/>
              <a:gd name="T70" fmla="*/ 2147483647 w 289"/>
              <a:gd name="T71" fmla="*/ 2147483647 h 352"/>
              <a:gd name="T72" fmla="*/ 2147483647 w 289"/>
              <a:gd name="T73" fmla="*/ 2147483647 h 352"/>
              <a:gd name="T74" fmla="*/ 2147483647 w 289"/>
              <a:gd name="T75" fmla="*/ 2147483647 h 352"/>
              <a:gd name="T76" fmla="*/ 2147483647 w 289"/>
              <a:gd name="T77" fmla="*/ 2147483647 h 352"/>
              <a:gd name="T78" fmla="*/ 2147483647 w 289"/>
              <a:gd name="T79" fmla="*/ 2147483647 h 352"/>
              <a:gd name="T80" fmla="*/ 2147483647 w 289"/>
              <a:gd name="T81" fmla="*/ 0 h 352"/>
              <a:gd name="T82" fmla="*/ 2147483647 w 289"/>
              <a:gd name="T83" fmla="*/ 2147483647 h 352"/>
              <a:gd name="T84" fmla="*/ 2147483647 w 289"/>
              <a:gd name="T85" fmla="*/ 2147483647 h 352"/>
              <a:gd name="T86" fmla="*/ 2147483647 w 289"/>
              <a:gd name="T87" fmla="*/ 2147483647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49" name="Freeform 1371"/>
          <p:cNvSpPr>
            <a:spLocks/>
          </p:cNvSpPr>
          <p:nvPr/>
        </p:nvSpPr>
        <p:spPr bwMode="auto">
          <a:xfrm>
            <a:off x="5711825" y="1830388"/>
            <a:ext cx="65088" cy="63500"/>
          </a:xfrm>
          <a:custGeom>
            <a:avLst/>
            <a:gdLst>
              <a:gd name="T0" fmla="*/ 2147483647 w 252"/>
              <a:gd name="T1" fmla="*/ 2147483647 h 235"/>
              <a:gd name="T2" fmla="*/ 2147483647 w 252"/>
              <a:gd name="T3" fmla="*/ 2147483647 h 235"/>
              <a:gd name="T4" fmla="*/ 2147483647 w 252"/>
              <a:gd name="T5" fmla="*/ 2147483647 h 235"/>
              <a:gd name="T6" fmla="*/ 2147483647 w 252"/>
              <a:gd name="T7" fmla="*/ 2147483647 h 235"/>
              <a:gd name="T8" fmla="*/ 2147483647 w 252"/>
              <a:gd name="T9" fmla="*/ 2147483647 h 235"/>
              <a:gd name="T10" fmla="*/ 2147483647 w 252"/>
              <a:gd name="T11" fmla="*/ 2147483647 h 235"/>
              <a:gd name="T12" fmla="*/ 2147483647 w 252"/>
              <a:gd name="T13" fmla="*/ 2147483647 h 235"/>
              <a:gd name="T14" fmla="*/ 2147483647 w 252"/>
              <a:gd name="T15" fmla="*/ 2147483647 h 235"/>
              <a:gd name="T16" fmla="*/ 2147483647 w 252"/>
              <a:gd name="T17" fmla="*/ 2147483647 h 235"/>
              <a:gd name="T18" fmla="*/ 2147483647 w 252"/>
              <a:gd name="T19" fmla="*/ 2147483647 h 235"/>
              <a:gd name="T20" fmla="*/ 2147483647 w 252"/>
              <a:gd name="T21" fmla="*/ 2147483647 h 235"/>
              <a:gd name="T22" fmla="*/ 2147483647 w 252"/>
              <a:gd name="T23" fmla="*/ 2147483647 h 235"/>
              <a:gd name="T24" fmla="*/ 2147483647 w 252"/>
              <a:gd name="T25" fmla="*/ 2147483647 h 235"/>
              <a:gd name="T26" fmla="*/ 2147483647 w 252"/>
              <a:gd name="T27" fmla="*/ 2147483647 h 235"/>
              <a:gd name="T28" fmla="*/ 2147483647 w 252"/>
              <a:gd name="T29" fmla="*/ 2147483647 h 235"/>
              <a:gd name="T30" fmla="*/ 2147483647 w 252"/>
              <a:gd name="T31" fmla="*/ 2147483647 h 235"/>
              <a:gd name="T32" fmla="*/ 2147483647 w 252"/>
              <a:gd name="T33" fmla="*/ 2147483647 h 235"/>
              <a:gd name="T34" fmla="*/ 2147483647 w 252"/>
              <a:gd name="T35" fmla="*/ 2147483647 h 235"/>
              <a:gd name="T36" fmla="*/ 2147483647 w 252"/>
              <a:gd name="T37" fmla="*/ 2147483647 h 235"/>
              <a:gd name="T38" fmla="*/ 2147483647 w 252"/>
              <a:gd name="T39" fmla="*/ 2147483647 h 235"/>
              <a:gd name="T40" fmla="*/ 2147483647 w 252"/>
              <a:gd name="T41" fmla="*/ 2147483647 h 235"/>
              <a:gd name="T42" fmla="*/ 2147483647 w 252"/>
              <a:gd name="T43" fmla="*/ 2147483647 h 235"/>
              <a:gd name="T44" fmla="*/ 2147483647 w 252"/>
              <a:gd name="T45" fmla="*/ 2147483647 h 235"/>
              <a:gd name="T46" fmla="*/ 2147483647 w 252"/>
              <a:gd name="T47" fmla="*/ 2147483647 h 235"/>
              <a:gd name="T48" fmla="*/ 2147483647 w 252"/>
              <a:gd name="T49" fmla="*/ 2147483647 h 235"/>
              <a:gd name="T50" fmla="*/ 2147483647 w 252"/>
              <a:gd name="T51" fmla="*/ 2147483647 h 235"/>
              <a:gd name="T52" fmla="*/ 2147483647 w 252"/>
              <a:gd name="T53" fmla="*/ 2147483647 h 235"/>
              <a:gd name="T54" fmla="*/ 2147483647 w 252"/>
              <a:gd name="T55" fmla="*/ 2147483647 h 235"/>
              <a:gd name="T56" fmla="*/ 2147483647 w 252"/>
              <a:gd name="T57" fmla="*/ 2147483647 h 235"/>
              <a:gd name="T58" fmla="*/ 2147483647 w 252"/>
              <a:gd name="T59" fmla="*/ 2147483647 h 235"/>
              <a:gd name="T60" fmla="*/ 2147483647 w 252"/>
              <a:gd name="T61" fmla="*/ 2147483647 h 235"/>
              <a:gd name="T62" fmla="*/ 2147483647 w 252"/>
              <a:gd name="T63" fmla="*/ 2147483647 h 235"/>
              <a:gd name="T64" fmla="*/ 2147483647 w 252"/>
              <a:gd name="T65" fmla="*/ 2147483647 h 235"/>
              <a:gd name="T66" fmla="*/ 2147483647 w 252"/>
              <a:gd name="T67" fmla="*/ 2147483647 h 235"/>
              <a:gd name="T68" fmla="*/ 2147483647 w 252"/>
              <a:gd name="T69" fmla="*/ 2147483647 h 235"/>
              <a:gd name="T70" fmla="*/ 2147483647 w 252"/>
              <a:gd name="T71" fmla="*/ 2147483647 h 235"/>
              <a:gd name="T72" fmla="*/ 2147483647 w 252"/>
              <a:gd name="T73" fmla="*/ 2147483647 h 235"/>
              <a:gd name="T74" fmla="*/ 2147483647 w 252"/>
              <a:gd name="T75" fmla="*/ 2147483647 h 235"/>
              <a:gd name="T76" fmla="*/ 2147483647 w 252"/>
              <a:gd name="T77" fmla="*/ 2147483647 h 235"/>
              <a:gd name="T78" fmla="*/ 2147483647 w 252"/>
              <a:gd name="T79" fmla="*/ 0 h 235"/>
              <a:gd name="T80" fmla="*/ 2147483647 w 252"/>
              <a:gd name="T81" fmla="*/ 0 h 235"/>
              <a:gd name="T82" fmla="*/ 2147483647 w 252"/>
              <a:gd name="T83" fmla="*/ 0 h 235"/>
              <a:gd name="T84" fmla="*/ 2147483647 w 252"/>
              <a:gd name="T85" fmla="*/ 2147483647 h 235"/>
              <a:gd name="T86" fmla="*/ 2147483647 w 252"/>
              <a:gd name="T87" fmla="*/ 2147483647 h 235"/>
              <a:gd name="T88" fmla="*/ 0 w 252"/>
              <a:gd name="T89" fmla="*/ 2147483647 h 235"/>
              <a:gd name="T90" fmla="*/ 2147483647 w 252"/>
              <a:gd name="T91" fmla="*/ 2147483647 h 235"/>
              <a:gd name="T92" fmla="*/ 2147483647 w 252"/>
              <a:gd name="T93" fmla="*/ 2147483647 h 235"/>
              <a:gd name="T94" fmla="*/ 2147483647 w 252"/>
              <a:gd name="T95" fmla="*/ 2147483647 h 235"/>
              <a:gd name="T96" fmla="*/ 2147483647 w 252"/>
              <a:gd name="T97" fmla="*/ 2147483647 h 235"/>
              <a:gd name="T98" fmla="*/ 2147483647 w 252"/>
              <a:gd name="T99" fmla="*/ 2147483647 h 235"/>
              <a:gd name="T100" fmla="*/ 2147483647 w 252"/>
              <a:gd name="T101" fmla="*/ 2147483647 h 235"/>
              <a:gd name="T102" fmla="*/ 2147483647 w 252"/>
              <a:gd name="T103" fmla="*/ 2147483647 h 235"/>
              <a:gd name="T104" fmla="*/ 2147483647 w 252"/>
              <a:gd name="T105" fmla="*/ 2147483647 h 235"/>
              <a:gd name="T106" fmla="*/ 2147483647 w 252"/>
              <a:gd name="T107" fmla="*/ 2147483647 h 235"/>
              <a:gd name="T108" fmla="*/ 2147483647 w 252"/>
              <a:gd name="T109" fmla="*/ 2147483647 h 235"/>
              <a:gd name="T110" fmla="*/ 2147483647 w 252"/>
              <a:gd name="T111" fmla="*/ 2147483647 h 235"/>
              <a:gd name="T112" fmla="*/ 2147483647 w 252"/>
              <a:gd name="T113" fmla="*/ 2147483647 h 235"/>
              <a:gd name="T114" fmla="*/ 2147483647 w 252"/>
              <a:gd name="T115" fmla="*/ 2147483647 h 235"/>
              <a:gd name="T116" fmla="*/ 2147483647 w 252"/>
              <a:gd name="T117" fmla="*/ 2147483647 h 235"/>
              <a:gd name="T118" fmla="*/ 2147483647 w 252"/>
              <a:gd name="T119" fmla="*/ 2147483647 h 235"/>
              <a:gd name="T120" fmla="*/ 2147483647 w 252"/>
              <a:gd name="T121" fmla="*/ 2147483647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50" name="Freeform 1372"/>
          <p:cNvSpPr>
            <a:spLocks/>
          </p:cNvSpPr>
          <p:nvPr/>
        </p:nvSpPr>
        <p:spPr bwMode="auto">
          <a:xfrm>
            <a:off x="5584825" y="1863725"/>
            <a:ext cx="26988" cy="58738"/>
          </a:xfrm>
          <a:custGeom>
            <a:avLst/>
            <a:gdLst>
              <a:gd name="T0" fmla="*/ 0 w 103"/>
              <a:gd name="T1" fmla="*/ 2147483647 h 220"/>
              <a:gd name="T2" fmla="*/ 0 w 103"/>
              <a:gd name="T3" fmla="*/ 2147483647 h 220"/>
              <a:gd name="T4" fmla="*/ 2147483647 w 103"/>
              <a:gd name="T5" fmla="*/ 2147483647 h 220"/>
              <a:gd name="T6" fmla="*/ 2147483647 w 103"/>
              <a:gd name="T7" fmla="*/ 2147483647 h 220"/>
              <a:gd name="T8" fmla="*/ 2147483647 w 103"/>
              <a:gd name="T9" fmla="*/ 2147483647 h 220"/>
              <a:gd name="T10" fmla="*/ 2147483647 w 103"/>
              <a:gd name="T11" fmla="*/ 2147483647 h 220"/>
              <a:gd name="T12" fmla="*/ 2147483647 w 103"/>
              <a:gd name="T13" fmla="*/ 2147483647 h 220"/>
              <a:gd name="T14" fmla="*/ 2147483647 w 103"/>
              <a:gd name="T15" fmla="*/ 2147483647 h 220"/>
              <a:gd name="T16" fmla="*/ 2147483647 w 103"/>
              <a:gd name="T17" fmla="*/ 2147483647 h 220"/>
              <a:gd name="T18" fmla="*/ 2147483647 w 103"/>
              <a:gd name="T19" fmla="*/ 2147483647 h 220"/>
              <a:gd name="T20" fmla="*/ 2147483647 w 103"/>
              <a:gd name="T21" fmla="*/ 2147483647 h 220"/>
              <a:gd name="T22" fmla="*/ 2147483647 w 103"/>
              <a:gd name="T23" fmla="*/ 2147483647 h 220"/>
              <a:gd name="T24" fmla="*/ 2147483647 w 103"/>
              <a:gd name="T25" fmla="*/ 2147483647 h 220"/>
              <a:gd name="T26" fmla="*/ 2147483647 w 103"/>
              <a:gd name="T27" fmla="*/ 2147483647 h 220"/>
              <a:gd name="T28" fmla="*/ 2147483647 w 103"/>
              <a:gd name="T29" fmla="*/ 2147483647 h 220"/>
              <a:gd name="T30" fmla="*/ 2147483647 w 103"/>
              <a:gd name="T31" fmla="*/ 2147483647 h 220"/>
              <a:gd name="T32" fmla="*/ 2147483647 w 103"/>
              <a:gd name="T33" fmla="*/ 2147483647 h 220"/>
              <a:gd name="T34" fmla="*/ 2147483647 w 103"/>
              <a:gd name="T35" fmla="*/ 2147483647 h 220"/>
              <a:gd name="T36" fmla="*/ 2147483647 w 103"/>
              <a:gd name="T37" fmla="*/ 2147483647 h 220"/>
              <a:gd name="T38" fmla="*/ 2147483647 w 103"/>
              <a:gd name="T39" fmla="*/ 2147483647 h 220"/>
              <a:gd name="T40" fmla="*/ 2147483647 w 103"/>
              <a:gd name="T41" fmla="*/ 2147483647 h 220"/>
              <a:gd name="T42" fmla="*/ 2147483647 w 103"/>
              <a:gd name="T43" fmla="*/ 2147483647 h 220"/>
              <a:gd name="T44" fmla="*/ 2147483647 w 103"/>
              <a:gd name="T45" fmla="*/ 2147483647 h 220"/>
              <a:gd name="T46" fmla="*/ 2147483647 w 103"/>
              <a:gd name="T47" fmla="*/ 2147483647 h 220"/>
              <a:gd name="T48" fmla="*/ 2147483647 w 103"/>
              <a:gd name="T49" fmla="*/ 2147483647 h 220"/>
              <a:gd name="T50" fmla="*/ 2147483647 w 103"/>
              <a:gd name="T51" fmla="*/ 2147483647 h 220"/>
              <a:gd name="T52" fmla="*/ 2147483647 w 103"/>
              <a:gd name="T53" fmla="*/ 2147483647 h 220"/>
              <a:gd name="T54" fmla="*/ 2147483647 w 103"/>
              <a:gd name="T55" fmla="*/ 2147483647 h 220"/>
              <a:gd name="T56" fmla="*/ 2147483647 w 103"/>
              <a:gd name="T57" fmla="*/ 2147483647 h 220"/>
              <a:gd name="T58" fmla="*/ 2147483647 w 103"/>
              <a:gd name="T59" fmla="*/ 2147483647 h 220"/>
              <a:gd name="T60" fmla="*/ 2147483647 w 103"/>
              <a:gd name="T61" fmla="*/ 2147483647 h 220"/>
              <a:gd name="T62" fmla="*/ 2147483647 w 103"/>
              <a:gd name="T63" fmla="*/ 2147483647 h 220"/>
              <a:gd name="T64" fmla="*/ 2147483647 w 103"/>
              <a:gd name="T65" fmla="*/ 0 h 220"/>
              <a:gd name="T66" fmla="*/ 2147483647 w 103"/>
              <a:gd name="T67" fmla="*/ 2147483647 h 220"/>
              <a:gd name="T68" fmla="*/ 2147483647 w 103"/>
              <a:gd name="T69" fmla="*/ 2147483647 h 220"/>
              <a:gd name="T70" fmla="*/ 2147483647 w 103"/>
              <a:gd name="T71" fmla="*/ 2147483647 h 220"/>
              <a:gd name="T72" fmla="*/ 2147483647 w 103"/>
              <a:gd name="T73" fmla="*/ 2147483647 h 220"/>
              <a:gd name="T74" fmla="*/ 2147483647 w 103"/>
              <a:gd name="T75" fmla="*/ 2147483647 h 220"/>
              <a:gd name="T76" fmla="*/ 2147483647 w 103"/>
              <a:gd name="T77" fmla="*/ 2147483647 h 220"/>
              <a:gd name="T78" fmla="*/ 2147483647 w 103"/>
              <a:gd name="T79" fmla="*/ 2147483647 h 220"/>
              <a:gd name="T80" fmla="*/ 0 w 103"/>
              <a:gd name="T81" fmla="*/ 2147483647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2251" name="Freeform 1373"/>
          <p:cNvSpPr>
            <a:spLocks/>
          </p:cNvSpPr>
          <p:nvPr/>
        </p:nvSpPr>
        <p:spPr bwMode="auto">
          <a:xfrm>
            <a:off x="5764213" y="1827213"/>
            <a:ext cx="57150" cy="74612"/>
          </a:xfrm>
          <a:custGeom>
            <a:avLst/>
            <a:gdLst>
              <a:gd name="T0" fmla="*/ 2147483647 w 220"/>
              <a:gd name="T1" fmla="*/ 2147483647 h 288"/>
              <a:gd name="T2" fmla="*/ 2147483647 w 220"/>
              <a:gd name="T3" fmla="*/ 2147483647 h 288"/>
              <a:gd name="T4" fmla="*/ 2147483647 w 220"/>
              <a:gd name="T5" fmla="*/ 2147483647 h 288"/>
              <a:gd name="T6" fmla="*/ 2147483647 w 220"/>
              <a:gd name="T7" fmla="*/ 2147483647 h 288"/>
              <a:gd name="T8" fmla="*/ 2147483647 w 220"/>
              <a:gd name="T9" fmla="*/ 2147483647 h 288"/>
              <a:gd name="T10" fmla="*/ 2147483647 w 220"/>
              <a:gd name="T11" fmla="*/ 2147483647 h 288"/>
              <a:gd name="T12" fmla="*/ 2147483647 w 220"/>
              <a:gd name="T13" fmla="*/ 2147483647 h 288"/>
              <a:gd name="T14" fmla="*/ 2147483647 w 220"/>
              <a:gd name="T15" fmla="*/ 2147483647 h 288"/>
              <a:gd name="T16" fmla="*/ 2147483647 w 220"/>
              <a:gd name="T17" fmla="*/ 2147483647 h 288"/>
              <a:gd name="T18" fmla="*/ 2147483647 w 220"/>
              <a:gd name="T19" fmla="*/ 2147483647 h 288"/>
              <a:gd name="T20" fmla="*/ 2147483647 w 220"/>
              <a:gd name="T21" fmla="*/ 2147483647 h 288"/>
              <a:gd name="T22" fmla="*/ 2147483647 w 220"/>
              <a:gd name="T23" fmla="*/ 2147483647 h 288"/>
              <a:gd name="T24" fmla="*/ 2147483647 w 220"/>
              <a:gd name="T25" fmla="*/ 2147483647 h 288"/>
              <a:gd name="T26" fmla="*/ 2147483647 w 220"/>
              <a:gd name="T27" fmla="*/ 2147483647 h 288"/>
              <a:gd name="T28" fmla="*/ 2147483647 w 220"/>
              <a:gd name="T29" fmla="*/ 2147483647 h 288"/>
              <a:gd name="T30" fmla="*/ 2147483647 w 220"/>
              <a:gd name="T31" fmla="*/ 2147483647 h 288"/>
              <a:gd name="T32" fmla="*/ 2147483647 w 220"/>
              <a:gd name="T33" fmla="*/ 2147483647 h 288"/>
              <a:gd name="T34" fmla="*/ 2147483647 w 220"/>
              <a:gd name="T35" fmla="*/ 2147483647 h 288"/>
              <a:gd name="T36" fmla="*/ 2147483647 w 220"/>
              <a:gd name="T37" fmla="*/ 2147483647 h 288"/>
              <a:gd name="T38" fmla="*/ 2147483647 w 220"/>
              <a:gd name="T39" fmla="*/ 2147483647 h 288"/>
              <a:gd name="T40" fmla="*/ 2147483647 w 220"/>
              <a:gd name="T41" fmla="*/ 2147483647 h 288"/>
              <a:gd name="T42" fmla="*/ 2147483647 w 220"/>
              <a:gd name="T43" fmla="*/ 2147483647 h 288"/>
              <a:gd name="T44" fmla="*/ 2147483647 w 220"/>
              <a:gd name="T45" fmla="*/ 2147483647 h 288"/>
              <a:gd name="T46" fmla="*/ 2147483647 w 220"/>
              <a:gd name="T47" fmla="*/ 2147483647 h 288"/>
              <a:gd name="T48" fmla="*/ 2147483647 w 220"/>
              <a:gd name="T49" fmla="*/ 2147483647 h 288"/>
              <a:gd name="T50" fmla="*/ 2147483647 w 220"/>
              <a:gd name="T51" fmla="*/ 2147483647 h 288"/>
              <a:gd name="T52" fmla="*/ 2147483647 w 220"/>
              <a:gd name="T53" fmla="*/ 2147483647 h 288"/>
              <a:gd name="T54" fmla="*/ 2147483647 w 220"/>
              <a:gd name="T55" fmla="*/ 2147483647 h 288"/>
              <a:gd name="T56" fmla="*/ 2147483647 w 220"/>
              <a:gd name="T57" fmla="*/ 2147483647 h 288"/>
              <a:gd name="T58" fmla="*/ 2147483647 w 220"/>
              <a:gd name="T59" fmla="*/ 0 h 288"/>
              <a:gd name="T60" fmla="*/ 2147483647 w 220"/>
              <a:gd name="T61" fmla="*/ 2147483647 h 288"/>
              <a:gd name="T62" fmla="*/ 2147483647 w 220"/>
              <a:gd name="T63" fmla="*/ 2147483647 h 288"/>
              <a:gd name="T64" fmla="*/ 2147483647 w 220"/>
              <a:gd name="T65" fmla="*/ 2147483647 h 288"/>
              <a:gd name="T66" fmla="*/ 2147483647 w 220"/>
              <a:gd name="T67" fmla="*/ 2147483647 h 288"/>
              <a:gd name="T68" fmla="*/ 2147483647 w 220"/>
              <a:gd name="T69" fmla="*/ 2147483647 h 288"/>
              <a:gd name="T70" fmla="*/ 2147483647 w 220"/>
              <a:gd name="T71" fmla="*/ 2147483647 h 288"/>
              <a:gd name="T72" fmla="*/ 2147483647 w 220"/>
              <a:gd name="T73" fmla="*/ 2147483647 h 288"/>
              <a:gd name="T74" fmla="*/ 2147483647 w 220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42039" name="Group 1381"/>
          <p:cNvGrpSpPr>
            <a:grpSpLocks/>
          </p:cNvGrpSpPr>
          <p:nvPr/>
        </p:nvGrpSpPr>
        <p:grpSpPr bwMode="auto">
          <a:xfrm>
            <a:off x="5367338" y="3430588"/>
            <a:ext cx="290512" cy="404812"/>
            <a:chOff x="3381" y="2161"/>
            <a:chExt cx="183" cy="255"/>
          </a:xfrm>
        </p:grpSpPr>
        <p:pic>
          <p:nvPicPr>
            <p:cNvPr id="42278" name="Picture 1001" descr="31u_bnrz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34" y="2242"/>
              <a:ext cx="121" cy="174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42279" name="Freeform 1002"/>
            <p:cNvSpPr>
              <a:spLocks/>
            </p:cNvSpPr>
            <p:nvPr/>
          </p:nvSpPr>
          <p:spPr bwMode="auto">
            <a:xfrm>
              <a:off x="3430" y="2174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0 h 232"/>
                <a:gd name="T12" fmla="*/ 0 w 199"/>
                <a:gd name="T13" fmla="*/ 0 h 232"/>
                <a:gd name="T14" fmla="*/ 0 w 199"/>
                <a:gd name="T15" fmla="*/ 0 h 232"/>
                <a:gd name="T16" fmla="*/ 0 w 199"/>
                <a:gd name="T17" fmla="*/ 0 h 232"/>
                <a:gd name="T18" fmla="*/ 0 w 199"/>
                <a:gd name="T19" fmla="*/ 0 h 232"/>
                <a:gd name="T20" fmla="*/ 0 w 199"/>
                <a:gd name="T21" fmla="*/ 0 h 232"/>
                <a:gd name="T22" fmla="*/ 0 w 199"/>
                <a:gd name="T23" fmla="*/ 0 h 232"/>
                <a:gd name="T24" fmla="*/ 0 w 199"/>
                <a:gd name="T25" fmla="*/ 0 h 232"/>
                <a:gd name="T26" fmla="*/ 0 w 199"/>
                <a:gd name="T27" fmla="*/ 0 h 232"/>
                <a:gd name="T28" fmla="*/ 0 w 199"/>
                <a:gd name="T29" fmla="*/ 0 h 232"/>
                <a:gd name="T30" fmla="*/ 0 w 199"/>
                <a:gd name="T31" fmla="*/ 0 h 232"/>
                <a:gd name="T32" fmla="*/ 0 w 199"/>
                <a:gd name="T33" fmla="*/ 0 h 232"/>
                <a:gd name="T34" fmla="*/ 0 w 199"/>
                <a:gd name="T35" fmla="*/ 0 h 232"/>
                <a:gd name="T36" fmla="*/ 0 w 199"/>
                <a:gd name="T37" fmla="*/ 0 h 232"/>
                <a:gd name="T38" fmla="*/ 0 w 199"/>
                <a:gd name="T39" fmla="*/ 0 h 232"/>
                <a:gd name="T40" fmla="*/ 0 w 199"/>
                <a:gd name="T41" fmla="*/ 0 h 232"/>
                <a:gd name="T42" fmla="*/ 0 w 199"/>
                <a:gd name="T43" fmla="*/ 0 h 232"/>
                <a:gd name="T44" fmla="*/ 0 w 199"/>
                <a:gd name="T45" fmla="*/ 0 h 232"/>
                <a:gd name="T46" fmla="*/ 0 w 199"/>
                <a:gd name="T47" fmla="*/ 0 h 232"/>
                <a:gd name="T48" fmla="*/ 0 w 199"/>
                <a:gd name="T49" fmla="*/ 0 h 232"/>
                <a:gd name="T50" fmla="*/ 0 w 199"/>
                <a:gd name="T51" fmla="*/ 0 h 232"/>
                <a:gd name="T52" fmla="*/ 0 w 199"/>
                <a:gd name="T53" fmla="*/ 0 h 232"/>
                <a:gd name="T54" fmla="*/ 0 w 199"/>
                <a:gd name="T55" fmla="*/ 0 h 232"/>
                <a:gd name="T56" fmla="*/ 0 w 199"/>
                <a:gd name="T57" fmla="*/ 0 h 232"/>
                <a:gd name="T58" fmla="*/ 0 w 199"/>
                <a:gd name="T59" fmla="*/ 0 h 232"/>
                <a:gd name="T60" fmla="*/ 0 w 199"/>
                <a:gd name="T61" fmla="*/ 0 h 232"/>
                <a:gd name="T62" fmla="*/ 0 w 199"/>
                <a:gd name="T63" fmla="*/ 0 h 232"/>
                <a:gd name="T64" fmla="*/ 0 w 199"/>
                <a:gd name="T65" fmla="*/ 0 h 232"/>
                <a:gd name="T66" fmla="*/ 0 w 199"/>
                <a:gd name="T67" fmla="*/ 0 h 232"/>
                <a:gd name="T68" fmla="*/ 0 w 199"/>
                <a:gd name="T69" fmla="*/ 0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0 w 199"/>
                <a:gd name="T77" fmla="*/ 0 h 232"/>
                <a:gd name="T78" fmla="*/ 0 w 199"/>
                <a:gd name="T79" fmla="*/ 0 h 232"/>
                <a:gd name="T80" fmla="*/ 0 w 199"/>
                <a:gd name="T81" fmla="*/ 0 h 232"/>
                <a:gd name="T82" fmla="*/ 0 w 199"/>
                <a:gd name="T83" fmla="*/ 0 h 232"/>
                <a:gd name="T84" fmla="*/ 0 w 199"/>
                <a:gd name="T85" fmla="*/ 0 h 232"/>
                <a:gd name="T86" fmla="*/ 0 w 199"/>
                <a:gd name="T87" fmla="*/ 0 h 232"/>
                <a:gd name="T88" fmla="*/ 0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80" name="Freeform 1003"/>
            <p:cNvSpPr>
              <a:spLocks/>
            </p:cNvSpPr>
            <p:nvPr/>
          </p:nvSpPr>
          <p:spPr bwMode="auto">
            <a:xfrm>
              <a:off x="3486" y="2173"/>
              <a:ext cx="22" cy="30"/>
            </a:xfrm>
            <a:custGeom>
              <a:avLst/>
              <a:gdLst>
                <a:gd name="T0" fmla="*/ 0 w 128"/>
                <a:gd name="T1" fmla="*/ 0 h 180"/>
                <a:gd name="T2" fmla="*/ 0 w 128"/>
                <a:gd name="T3" fmla="*/ 0 h 180"/>
                <a:gd name="T4" fmla="*/ 0 w 128"/>
                <a:gd name="T5" fmla="*/ 0 h 180"/>
                <a:gd name="T6" fmla="*/ 0 w 128"/>
                <a:gd name="T7" fmla="*/ 0 h 180"/>
                <a:gd name="T8" fmla="*/ 0 w 128"/>
                <a:gd name="T9" fmla="*/ 0 h 180"/>
                <a:gd name="T10" fmla="*/ 0 w 128"/>
                <a:gd name="T11" fmla="*/ 0 h 180"/>
                <a:gd name="T12" fmla="*/ 0 w 128"/>
                <a:gd name="T13" fmla="*/ 0 h 180"/>
                <a:gd name="T14" fmla="*/ 0 w 128"/>
                <a:gd name="T15" fmla="*/ 0 h 180"/>
                <a:gd name="T16" fmla="*/ 0 w 128"/>
                <a:gd name="T17" fmla="*/ 0 h 180"/>
                <a:gd name="T18" fmla="*/ 0 w 128"/>
                <a:gd name="T19" fmla="*/ 0 h 180"/>
                <a:gd name="T20" fmla="*/ 0 w 128"/>
                <a:gd name="T21" fmla="*/ 0 h 180"/>
                <a:gd name="T22" fmla="*/ 0 w 128"/>
                <a:gd name="T23" fmla="*/ 0 h 180"/>
                <a:gd name="T24" fmla="*/ 0 w 128"/>
                <a:gd name="T25" fmla="*/ 0 h 180"/>
                <a:gd name="T26" fmla="*/ 0 w 128"/>
                <a:gd name="T27" fmla="*/ 0 h 180"/>
                <a:gd name="T28" fmla="*/ 0 w 128"/>
                <a:gd name="T29" fmla="*/ 0 h 180"/>
                <a:gd name="T30" fmla="*/ 0 w 128"/>
                <a:gd name="T31" fmla="*/ 0 h 180"/>
                <a:gd name="T32" fmla="*/ 0 w 128"/>
                <a:gd name="T33" fmla="*/ 0 h 180"/>
                <a:gd name="T34" fmla="*/ 0 w 128"/>
                <a:gd name="T35" fmla="*/ 0 h 180"/>
                <a:gd name="T36" fmla="*/ 0 w 128"/>
                <a:gd name="T37" fmla="*/ 0 h 180"/>
                <a:gd name="T38" fmla="*/ 0 w 128"/>
                <a:gd name="T39" fmla="*/ 0 h 180"/>
                <a:gd name="T40" fmla="*/ 0 w 128"/>
                <a:gd name="T41" fmla="*/ 0 h 180"/>
                <a:gd name="T42" fmla="*/ 0 w 128"/>
                <a:gd name="T43" fmla="*/ 0 h 180"/>
                <a:gd name="T44" fmla="*/ 0 w 128"/>
                <a:gd name="T45" fmla="*/ 0 h 180"/>
                <a:gd name="T46" fmla="*/ 0 w 128"/>
                <a:gd name="T47" fmla="*/ 0 h 180"/>
                <a:gd name="T48" fmla="*/ 0 w 128"/>
                <a:gd name="T49" fmla="*/ 0 h 180"/>
                <a:gd name="T50" fmla="*/ 0 w 128"/>
                <a:gd name="T51" fmla="*/ 0 h 180"/>
                <a:gd name="T52" fmla="*/ 0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0 w 128"/>
                <a:gd name="T77" fmla="*/ 0 h 180"/>
                <a:gd name="T78" fmla="*/ 0 w 128"/>
                <a:gd name="T79" fmla="*/ 0 h 180"/>
                <a:gd name="T80" fmla="*/ 0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81" name="Freeform 1004"/>
            <p:cNvSpPr>
              <a:spLocks/>
            </p:cNvSpPr>
            <p:nvPr/>
          </p:nvSpPr>
          <p:spPr bwMode="auto">
            <a:xfrm>
              <a:off x="3409" y="2166"/>
              <a:ext cx="54" cy="63"/>
            </a:xfrm>
            <a:custGeom>
              <a:avLst/>
              <a:gdLst>
                <a:gd name="T0" fmla="*/ 0 w 322"/>
                <a:gd name="T1" fmla="*/ 0 h 378"/>
                <a:gd name="T2" fmla="*/ 0 w 322"/>
                <a:gd name="T3" fmla="*/ 0 h 378"/>
                <a:gd name="T4" fmla="*/ 0 w 322"/>
                <a:gd name="T5" fmla="*/ 0 h 378"/>
                <a:gd name="T6" fmla="*/ 0 w 322"/>
                <a:gd name="T7" fmla="*/ 0 h 378"/>
                <a:gd name="T8" fmla="*/ 0 w 322"/>
                <a:gd name="T9" fmla="*/ 0 h 378"/>
                <a:gd name="T10" fmla="*/ 0 w 322"/>
                <a:gd name="T11" fmla="*/ 0 h 378"/>
                <a:gd name="T12" fmla="*/ 0 w 322"/>
                <a:gd name="T13" fmla="*/ 0 h 378"/>
                <a:gd name="T14" fmla="*/ 0 w 322"/>
                <a:gd name="T15" fmla="*/ 0 h 378"/>
                <a:gd name="T16" fmla="*/ 0 w 322"/>
                <a:gd name="T17" fmla="*/ 0 h 378"/>
                <a:gd name="T18" fmla="*/ 0 w 322"/>
                <a:gd name="T19" fmla="*/ 0 h 378"/>
                <a:gd name="T20" fmla="*/ 0 w 322"/>
                <a:gd name="T21" fmla="*/ 0 h 378"/>
                <a:gd name="T22" fmla="*/ 0 w 322"/>
                <a:gd name="T23" fmla="*/ 0 h 378"/>
                <a:gd name="T24" fmla="*/ 0 w 322"/>
                <a:gd name="T25" fmla="*/ 0 h 378"/>
                <a:gd name="T26" fmla="*/ 0 w 322"/>
                <a:gd name="T27" fmla="*/ 0 h 378"/>
                <a:gd name="T28" fmla="*/ 0 w 322"/>
                <a:gd name="T29" fmla="*/ 0 h 378"/>
                <a:gd name="T30" fmla="*/ 0 w 322"/>
                <a:gd name="T31" fmla="*/ 0 h 378"/>
                <a:gd name="T32" fmla="*/ 0 w 322"/>
                <a:gd name="T33" fmla="*/ 0 h 378"/>
                <a:gd name="T34" fmla="*/ 0 w 322"/>
                <a:gd name="T35" fmla="*/ 0 h 378"/>
                <a:gd name="T36" fmla="*/ 0 w 322"/>
                <a:gd name="T37" fmla="*/ 0 h 378"/>
                <a:gd name="T38" fmla="*/ 0 w 322"/>
                <a:gd name="T39" fmla="*/ 0 h 378"/>
                <a:gd name="T40" fmla="*/ 0 w 322"/>
                <a:gd name="T41" fmla="*/ 0 h 378"/>
                <a:gd name="T42" fmla="*/ 0 w 322"/>
                <a:gd name="T43" fmla="*/ 0 h 378"/>
                <a:gd name="T44" fmla="*/ 0 w 322"/>
                <a:gd name="T45" fmla="*/ 0 h 378"/>
                <a:gd name="T46" fmla="*/ 0 w 322"/>
                <a:gd name="T47" fmla="*/ 0 h 378"/>
                <a:gd name="T48" fmla="*/ 0 w 322"/>
                <a:gd name="T49" fmla="*/ 0 h 378"/>
                <a:gd name="T50" fmla="*/ 0 w 322"/>
                <a:gd name="T51" fmla="*/ 0 h 378"/>
                <a:gd name="T52" fmla="*/ 0 w 322"/>
                <a:gd name="T53" fmla="*/ 0 h 378"/>
                <a:gd name="T54" fmla="*/ 0 w 322"/>
                <a:gd name="T55" fmla="*/ 0 h 378"/>
                <a:gd name="T56" fmla="*/ 0 w 322"/>
                <a:gd name="T57" fmla="*/ 0 h 378"/>
                <a:gd name="T58" fmla="*/ 0 w 322"/>
                <a:gd name="T59" fmla="*/ 0 h 378"/>
                <a:gd name="T60" fmla="*/ 0 w 322"/>
                <a:gd name="T61" fmla="*/ 0 h 378"/>
                <a:gd name="T62" fmla="*/ 0 w 322"/>
                <a:gd name="T63" fmla="*/ 0 h 378"/>
                <a:gd name="T64" fmla="*/ 0 w 322"/>
                <a:gd name="T65" fmla="*/ 0 h 378"/>
                <a:gd name="T66" fmla="*/ 0 w 322"/>
                <a:gd name="T67" fmla="*/ 0 h 378"/>
                <a:gd name="T68" fmla="*/ 0 w 322"/>
                <a:gd name="T69" fmla="*/ 0 h 378"/>
                <a:gd name="T70" fmla="*/ 0 w 322"/>
                <a:gd name="T71" fmla="*/ 0 h 378"/>
                <a:gd name="T72" fmla="*/ 0 w 322"/>
                <a:gd name="T73" fmla="*/ 0 h 378"/>
                <a:gd name="T74" fmla="*/ 0 w 322"/>
                <a:gd name="T75" fmla="*/ 0 h 378"/>
                <a:gd name="T76" fmla="*/ 0 w 322"/>
                <a:gd name="T77" fmla="*/ 0 h 378"/>
                <a:gd name="T78" fmla="*/ 0 w 322"/>
                <a:gd name="T79" fmla="*/ 0 h 378"/>
                <a:gd name="T80" fmla="*/ 0 w 322"/>
                <a:gd name="T81" fmla="*/ 0 h 378"/>
                <a:gd name="T82" fmla="*/ 0 w 322"/>
                <a:gd name="T83" fmla="*/ 0 h 378"/>
                <a:gd name="T84" fmla="*/ 0 w 322"/>
                <a:gd name="T85" fmla="*/ 0 h 378"/>
                <a:gd name="T86" fmla="*/ 0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82" name="Freeform 1005"/>
            <p:cNvSpPr>
              <a:spLocks/>
            </p:cNvSpPr>
            <p:nvPr/>
          </p:nvSpPr>
          <p:spPr bwMode="auto">
            <a:xfrm>
              <a:off x="3485" y="2164"/>
              <a:ext cx="47" cy="42"/>
            </a:xfrm>
            <a:custGeom>
              <a:avLst/>
              <a:gdLst>
                <a:gd name="T0" fmla="*/ 0 w 283"/>
                <a:gd name="T1" fmla="*/ 0 h 252"/>
                <a:gd name="T2" fmla="*/ 0 w 283"/>
                <a:gd name="T3" fmla="*/ 0 h 252"/>
                <a:gd name="T4" fmla="*/ 0 w 283"/>
                <a:gd name="T5" fmla="*/ 0 h 252"/>
                <a:gd name="T6" fmla="*/ 0 w 283"/>
                <a:gd name="T7" fmla="*/ 0 h 252"/>
                <a:gd name="T8" fmla="*/ 0 w 283"/>
                <a:gd name="T9" fmla="*/ 0 h 252"/>
                <a:gd name="T10" fmla="*/ 0 w 283"/>
                <a:gd name="T11" fmla="*/ 0 h 252"/>
                <a:gd name="T12" fmla="*/ 0 w 283"/>
                <a:gd name="T13" fmla="*/ 0 h 252"/>
                <a:gd name="T14" fmla="*/ 0 w 283"/>
                <a:gd name="T15" fmla="*/ 0 h 252"/>
                <a:gd name="T16" fmla="*/ 0 w 283"/>
                <a:gd name="T17" fmla="*/ 0 h 252"/>
                <a:gd name="T18" fmla="*/ 0 w 283"/>
                <a:gd name="T19" fmla="*/ 0 h 252"/>
                <a:gd name="T20" fmla="*/ 0 w 283"/>
                <a:gd name="T21" fmla="*/ 0 h 252"/>
                <a:gd name="T22" fmla="*/ 0 w 283"/>
                <a:gd name="T23" fmla="*/ 0 h 252"/>
                <a:gd name="T24" fmla="*/ 0 w 283"/>
                <a:gd name="T25" fmla="*/ 0 h 252"/>
                <a:gd name="T26" fmla="*/ 0 w 283"/>
                <a:gd name="T27" fmla="*/ 0 h 252"/>
                <a:gd name="T28" fmla="*/ 0 w 283"/>
                <a:gd name="T29" fmla="*/ 0 h 252"/>
                <a:gd name="T30" fmla="*/ 0 w 283"/>
                <a:gd name="T31" fmla="*/ 0 h 252"/>
                <a:gd name="T32" fmla="*/ 0 w 283"/>
                <a:gd name="T33" fmla="*/ 0 h 252"/>
                <a:gd name="T34" fmla="*/ 0 w 283"/>
                <a:gd name="T35" fmla="*/ 0 h 252"/>
                <a:gd name="T36" fmla="*/ 0 w 283"/>
                <a:gd name="T37" fmla="*/ 0 h 252"/>
                <a:gd name="T38" fmla="*/ 0 w 283"/>
                <a:gd name="T39" fmla="*/ 0 h 252"/>
                <a:gd name="T40" fmla="*/ 0 w 283"/>
                <a:gd name="T41" fmla="*/ 0 h 252"/>
                <a:gd name="T42" fmla="*/ 0 w 283"/>
                <a:gd name="T43" fmla="*/ 0 h 252"/>
                <a:gd name="T44" fmla="*/ 0 w 283"/>
                <a:gd name="T45" fmla="*/ 0 h 252"/>
                <a:gd name="T46" fmla="*/ 0 w 283"/>
                <a:gd name="T47" fmla="*/ 0 h 252"/>
                <a:gd name="T48" fmla="*/ 0 w 283"/>
                <a:gd name="T49" fmla="*/ 0 h 252"/>
                <a:gd name="T50" fmla="*/ 0 w 283"/>
                <a:gd name="T51" fmla="*/ 0 h 252"/>
                <a:gd name="T52" fmla="*/ 0 w 283"/>
                <a:gd name="T53" fmla="*/ 0 h 252"/>
                <a:gd name="T54" fmla="*/ 0 w 283"/>
                <a:gd name="T55" fmla="*/ 0 h 252"/>
                <a:gd name="T56" fmla="*/ 0 w 283"/>
                <a:gd name="T57" fmla="*/ 0 h 252"/>
                <a:gd name="T58" fmla="*/ 0 w 283"/>
                <a:gd name="T59" fmla="*/ 0 h 252"/>
                <a:gd name="T60" fmla="*/ 0 w 283"/>
                <a:gd name="T61" fmla="*/ 0 h 252"/>
                <a:gd name="T62" fmla="*/ 0 w 283"/>
                <a:gd name="T63" fmla="*/ 0 h 252"/>
                <a:gd name="T64" fmla="*/ 0 w 283"/>
                <a:gd name="T65" fmla="*/ 0 h 252"/>
                <a:gd name="T66" fmla="*/ 0 w 283"/>
                <a:gd name="T67" fmla="*/ 0 h 252"/>
                <a:gd name="T68" fmla="*/ 0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0 w 283"/>
                <a:gd name="T109" fmla="*/ 0 h 252"/>
                <a:gd name="T110" fmla="*/ 0 w 283"/>
                <a:gd name="T111" fmla="*/ 0 h 252"/>
                <a:gd name="T112" fmla="*/ 0 w 283"/>
                <a:gd name="T113" fmla="*/ 0 h 252"/>
                <a:gd name="T114" fmla="*/ 0 w 283"/>
                <a:gd name="T115" fmla="*/ 0 h 252"/>
                <a:gd name="T116" fmla="*/ 0 w 283"/>
                <a:gd name="T117" fmla="*/ 0 h 252"/>
                <a:gd name="T118" fmla="*/ 0 w 283"/>
                <a:gd name="T119" fmla="*/ 0 h 252"/>
                <a:gd name="T120" fmla="*/ 0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83" name="Freeform 1006"/>
            <p:cNvSpPr>
              <a:spLocks/>
            </p:cNvSpPr>
            <p:nvPr/>
          </p:nvSpPr>
          <p:spPr bwMode="auto">
            <a:xfrm>
              <a:off x="3389" y="2184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0 h 238"/>
                <a:gd name="T4" fmla="*/ 0 w 114"/>
                <a:gd name="T5" fmla="*/ 0 h 238"/>
                <a:gd name="T6" fmla="*/ 0 w 114"/>
                <a:gd name="T7" fmla="*/ 0 h 238"/>
                <a:gd name="T8" fmla="*/ 0 w 114"/>
                <a:gd name="T9" fmla="*/ 0 h 238"/>
                <a:gd name="T10" fmla="*/ 0 w 114"/>
                <a:gd name="T11" fmla="*/ 0 h 238"/>
                <a:gd name="T12" fmla="*/ 0 w 114"/>
                <a:gd name="T13" fmla="*/ 0 h 238"/>
                <a:gd name="T14" fmla="*/ 0 w 114"/>
                <a:gd name="T15" fmla="*/ 0 h 238"/>
                <a:gd name="T16" fmla="*/ 0 w 114"/>
                <a:gd name="T17" fmla="*/ 0 h 238"/>
                <a:gd name="T18" fmla="*/ 0 w 114"/>
                <a:gd name="T19" fmla="*/ 0 h 238"/>
                <a:gd name="T20" fmla="*/ 0 w 114"/>
                <a:gd name="T21" fmla="*/ 0 h 238"/>
                <a:gd name="T22" fmla="*/ 0 w 114"/>
                <a:gd name="T23" fmla="*/ 0 h 238"/>
                <a:gd name="T24" fmla="*/ 0 w 114"/>
                <a:gd name="T25" fmla="*/ 0 h 238"/>
                <a:gd name="T26" fmla="*/ 0 w 114"/>
                <a:gd name="T27" fmla="*/ 0 h 238"/>
                <a:gd name="T28" fmla="*/ 0 w 114"/>
                <a:gd name="T29" fmla="*/ 0 h 238"/>
                <a:gd name="T30" fmla="*/ 0 w 114"/>
                <a:gd name="T31" fmla="*/ 0 h 238"/>
                <a:gd name="T32" fmla="*/ 0 w 114"/>
                <a:gd name="T33" fmla="*/ 0 h 238"/>
                <a:gd name="T34" fmla="*/ 0 w 114"/>
                <a:gd name="T35" fmla="*/ 0 h 238"/>
                <a:gd name="T36" fmla="*/ 0 w 114"/>
                <a:gd name="T37" fmla="*/ 0 h 238"/>
                <a:gd name="T38" fmla="*/ 0 w 114"/>
                <a:gd name="T39" fmla="*/ 0 h 238"/>
                <a:gd name="T40" fmla="*/ 0 w 114"/>
                <a:gd name="T41" fmla="*/ 0 h 238"/>
                <a:gd name="T42" fmla="*/ 0 w 114"/>
                <a:gd name="T43" fmla="*/ 0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0 w 114"/>
                <a:gd name="T61" fmla="*/ 0 h 238"/>
                <a:gd name="T62" fmla="*/ 0 w 114"/>
                <a:gd name="T63" fmla="*/ 0 h 238"/>
                <a:gd name="T64" fmla="*/ 0 w 114"/>
                <a:gd name="T65" fmla="*/ 0 h 238"/>
                <a:gd name="T66" fmla="*/ 0 w 114"/>
                <a:gd name="T67" fmla="*/ 0 h 238"/>
                <a:gd name="T68" fmla="*/ 0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84" name="Freeform 1007"/>
            <p:cNvSpPr>
              <a:spLocks/>
            </p:cNvSpPr>
            <p:nvPr/>
          </p:nvSpPr>
          <p:spPr bwMode="auto">
            <a:xfrm>
              <a:off x="3523" y="2161"/>
              <a:ext cx="41" cy="52"/>
            </a:xfrm>
            <a:custGeom>
              <a:avLst/>
              <a:gdLst>
                <a:gd name="T0" fmla="*/ 0 w 246"/>
                <a:gd name="T1" fmla="*/ 0 h 310"/>
                <a:gd name="T2" fmla="*/ 0 w 246"/>
                <a:gd name="T3" fmla="*/ 0 h 310"/>
                <a:gd name="T4" fmla="*/ 0 w 246"/>
                <a:gd name="T5" fmla="*/ 0 h 310"/>
                <a:gd name="T6" fmla="*/ 0 w 246"/>
                <a:gd name="T7" fmla="*/ 0 h 310"/>
                <a:gd name="T8" fmla="*/ 0 w 246"/>
                <a:gd name="T9" fmla="*/ 0 h 310"/>
                <a:gd name="T10" fmla="*/ 0 w 246"/>
                <a:gd name="T11" fmla="*/ 0 h 310"/>
                <a:gd name="T12" fmla="*/ 0 w 246"/>
                <a:gd name="T13" fmla="*/ 0 h 310"/>
                <a:gd name="T14" fmla="*/ 0 w 246"/>
                <a:gd name="T15" fmla="*/ 0 h 310"/>
                <a:gd name="T16" fmla="*/ 0 w 246"/>
                <a:gd name="T17" fmla="*/ 0 h 310"/>
                <a:gd name="T18" fmla="*/ 0 w 246"/>
                <a:gd name="T19" fmla="*/ 0 h 310"/>
                <a:gd name="T20" fmla="*/ 0 w 246"/>
                <a:gd name="T21" fmla="*/ 0 h 310"/>
                <a:gd name="T22" fmla="*/ 0 w 246"/>
                <a:gd name="T23" fmla="*/ 0 h 310"/>
                <a:gd name="T24" fmla="*/ 0 w 246"/>
                <a:gd name="T25" fmla="*/ 0 h 310"/>
                <a:gd name="T26" fmla="*/ 0 w 246"/>
                <a:gd name="T27" fmla="*/ 0 h 310"/>
                <a:gd name="T28" fmla="*/ 0 w 246"/>
                <a:gd name="T29" fmla="*/ 0 h 310"/>
                <a:gd name="T30" fmla="*/ 0 w 246"/>
                <a:gd name="T31" fmla="*/ 0 h 310"/>
                <a:gd name="T32" fmla="*/ 0 w 246"/>
                <a:gd name="T33" fmla="*/ 0 h 310"/>
                <a:gd name="T34" fmla="*/ 0 w 246"/>
                <a:gd name="T35" fmla="*/ 0 h 310"/>
                <a:gd name="T36" fmla="*/ 0 w 246"/>
                <a:gd name="T37" fmla="*/ 0 h 310"/>
                <a:gd name="T38" fmla="*/ 0 w 246"/>
                <a:gd name="T39" fmla="*/ 0 h 310"/>
                <a:gd name="T40" fmla="*/ 0 w 246"/>
                <a:gd name="T41" fmla="*/ 0 h 310"/>
                <a:gd name="T42" fmla="*/ 0 w 246"/>
                <a:gd name="T43" fmla="*/ 0 h 310"/>
                <a:gd name="T44" fmla="*/ 0 w 246"/>
                <a:gd name="T45" fmla="*/ 0 h 310"/>
                <a:gd name="T46" fmla="*/ 0 w 246"/>
                <a:gd name="T47" fmla="*/ 0 h 310"/>
                <a:gd name="T48" fmla="*/ 0 w 246"/>
                <a:gd name="T49" fmla="*/ 0 h 310"/>
                <a:gd name="T50" fmla="*/ 0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0 w 246"/>
                <a:gd name="T69" fmla="*/ 0 h 310"/>
                <a:gd name="T70" fmla="*/ 0 w 246"/>
                <a:gd name="T71" fmla="*/ 0 h 310"/>
                <a:gd name="T72" fmla="*/ 0 w 246"/>
                <a:gd name="T73" fmla="*/ 0 h 310"/>
                <a:gd name="T74" fmla="*/ 0 w 246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85" name="Freeform 1008"/>
            <p:cNvSpPr>
              <a:spLocks/>
            </p:cNvSpPr>
            <p:nvPr/>
          </p:nvSpPr>
          <p:spPr bwMode="auto">
            <a:xfrm>
              <a:off x="3478" y="2222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0 h 187"/>
                <a:gd name="T28" fmla="*/ 0 w 83"/>
                <a:gd name="T29" fmla="*/ 0 h 187"/>
                <a:gd name="T30" fmla="*/ 0 w 83"/>
                <a:gd name="T31" fmla="*/ 0 h 187"/>
                <a:gd name="T32" fmla="*/ 0 w 83"/>
                <a:gd name="T33" fmla="*/ 0 h 187"/>
                <a:gd name="T34" fmla="*/ 0 w 83"/>
                <a:gd name="T35" fmla="*/ 0 h 187"/>
                <a:gd name="T36" fmla="*/ 0 w 83"/>
                <a:gd name="T37" fmla="*/ 0 h 187"/>
                <a:gd name="T38" fmla="*/ 0 w 83"/>
                <a:gd name="T39" fmla="*/ 0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86" name="Freeform 1009"/>
            <p:cNvSpPr>
              <a:spLocks/>
            </p:cNvSpPr>
            <p:nvPr/>
          </p:nvSpPr>
          <p:spPr bwMode="auto">
            <a:xfrm>
              <a:off x="3472" y="2205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0 h 94"/>
                <a:gd name="T30" fmla="*/ 0 w 44"/>
                <a:gd name="T31" fmla="*/ 0 h 94"/>
                <a:gd name="T32" fmla="*/ 0 w 44"/>
                <a:gd name="T33" fmla="*/ 0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87" name="Freeform 1010"/>
            <p:cNvSpPr>
              <a:spLocks/>
            </p:cNvSpPr>
            <p:nvPr/>
          </p:nvSpPr>
          <p:spPr bwMode="auto">
            <a:xfrm>
              <a:off x="3466" y="2194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88" name="Freeform 1011"/>
            <p:cNvSpPr>
              <a:spLocks/>
            </p:cNvSpPr>
            <p:nvPr/>
          </p:nvSpPr>
          <p:spPr bwMode="auto">
            <a:xfrm>
              <a:off x="3461" y="2186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89" name="Freeform 1012"/>
            <p:cNvSpPr>
              <a:spLocks/>
            </p:cNvSpPr>
            <p:nvPr/>
          </p:nvSpPr>
          <p:spPr bwMode="auto">
            <a:xfrm>
              <a:off x="3421" y="2176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0 h 236"/>
                <a:gd name="T18" fmla="*/ 0 w 198"/>
                <a:gd name="T19" fmla="*/ 0 h 236"/>
                <a:gd name="T20" fmla="*/ 0 w 198"/>
                <a:gd name="T21" fmla="*/ 0 h 236"/>
                <a:gd name="T22" fmla="*/ 0 w 198"/>
                <a:gd name="T23" fmla="*/ 0 h 236"/>
                <a:gd name="T24" fmla="*/ 0 w 198"/>
                <a:gd name="T25" fmla="*/ 0 h 236"/>
                <a:gd name="T26" fmla="*/ 0 w 198"/>
                <a:gd name="T27" fmla="*/ 0 h 236"/>
                <a:gd name="T28" fmla="*/ 0 w 198"/>
                <a:gd name="T29" fmla="*/ 0 h 236"/>
                <a:gd name="T30" fmla="*/ 0 w 198"/>
                <a:gd name="T31" fmla="*/ 0 h 236"/>
                <a:gd name="T32" fmla="*/ 0 w 198"/>
                <a:gd name="T33" fmla="*/ 0 h 236"/>
                <a:gd name="T34" fmla="*/ 0 w 198"/>
                <a:gd name="T35" fmla="*/ 0 h 236"/>
                <a:gd name="T36" fmla="*/ 0 w 198"/>
                <a:gd name="T37" fmla="*/ 0 h 236"/>
                <a:gd name="T38" fmla="*/ 0 w 198"/>
                <a:gd name="T39" fmla="*/ 0 h 236"/>
                <a:gd name="T40" fmla="*/ 0 w 198"/>
                <a:gd name="T41" fmla="*/ 0 h 236"/>
                <a:gd name="T42" fmla="*/ 0 w 198"/>
                <a:gd name="T43" fmla="*/ 0 h 236"/>
                <a:gd name="T44" fmla="*/ 0 w 198"/>
                <a:gd name="T45" fmla="*/ 0 h 236"/>
                <a:gd name="T46" fmla="*/ 0 w 198"/>
                <a:gd name="T47" fmla="*/ 0 h 236"/>
                <a:gd name="T48" fmla="*/ 0 w 198"/>
                <a:gd name="T49" fmla="*/ 0 h 236"/>
                <a:gd name="T50" fmla="*/ 0 w 198"/>
                <a:gd name="T51" fmla="*/ 0 h 236"/>
                <a:gd name="T52" fmla="*/ 0 w 198"/>
                <a:gd name="T53" fmla="*/ 0 h 236"/>
                <a:gd name="T54" fmla="*/ 0 w 198"/>
                <a:gd name="T55" fmla="*/ 0 h 236"/>
                <a:gd name="T56" fmla="*/ 0 w 198"/>
                <a:gd name="T57" fmla="*/ 0 h 236"/>
                <a:gd name="T58" fmla="*/ 0 w 198"/>
                <a:gd name="T59" fmla="*/ 0 h 236"/>
                <a:gd name="T60" fmla="*/ 0 w 198"/>
                <a:gd name="T61" fmla="*/ 0 h 236"/>
                <a:gd name="T62" fmla="*/ 0 w 198"/>
                <a:gd name="T63" fmla="*/ 0 h 236"/>
                <a:gd name="T64" fmla="*/ 0 w 198"/>
                <a:gd name="T65" fmla="*/ 0 h 236"/>
                <a:gd name="T66" fmla="*/ 0 w 198"/>
                <a:gd name="T67" fmla="*/ 0 h 236"/>
                <a:gd name="T68" fmla="*/ 0 w 198"/>
                <a:gd name="T69" fmla="*/ 0 h 236"/>
                <a:gd name="T70" fmla="*/ 0 w 198"/>
                <a:gd name="T71" fmla="*/ 0 h 236"/>
                <a:gd name="T72" fmla="*/ 0 w 198"/>
                <a:gd name="T73" fmla="*/ 0 h 236"/>
                <a:gd name="T74" fmla="*/ 0 w 198"/>
                <a:gd name="T75" fmla="*/ 0 h 236"/>
                <a:gd name="T76" fmla="*/ 0 w 198"/>
                <a:gd name="T77" fmla="*/ 0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0 w 198"/>
                <a:gd name="T91" fmla="*/ 0 h 236"/>
                <a:gd name="T92" fmla="*/ 0 w 198"/>
                <a:gd name="T93" fmla="*/ 0 h 236"/>
                <a:gd name="T94" fmla="*/ 0 w 198"/>
                <a:gd name="T95" fmla="*/ 0 h 236"/>
                <a:gd name="T96" fmla="*/ 0 w 198"/>
                <a:gd name="T97" fmla="*/ 0 h 236"/>
                <a:gd name="T98" fmla="*/ 0 w 198"/>
                <a:gd name="T99" fmla="*/ 0 h 236"/>
                <a:gd name="T100" fmla="*/ 0 w 198"/>
                <a:gd name="T101" fmla="*/ 0 h 236"/>
                <a:gd name="T102" fmla="*/ 0 w 198"/>
                <a:gd name="T103" fmla="*/ 0 h 236"/>
                <a:gd name="T104" fmla="*/ 0 w 198"/>
                <a:gd name="T105" fmla="*/ 0 h 236"/>
                <a:gd name="T106" fmla="*/ 0 w 198"/>
                <a:gd name="T107" fmla="*/ 0 h 236"/>
                <a:gd name="T108" fmla="*/ 0 w 198"/>
                <a:gd name="T109" fmla="*/ 0 h 236"/>
                <a:gd name="T110" fmla="*/ 0 w 198"/>
                <a:gd name="T111" fmla="*/ 0 h 236"/>
                <a:gd name="T112" fmla="*/ 0 w 198"/>
                <a:gd name="T113" fmla="*/ 0 h 236"/>
                <a:gd name="T114" fmla="*/ 0 w 198"/>
                <a:gd name="T115" fmla="*/ 0 h 236"/>
                <a:gd name="T116" fmla="*/ 0 w 198"/>
                <a:gd name="T117" fmla="*/ 0 h 236"/>
                <a:gd name="T118" fmla="*/ 0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90" name="Freeform 1013"/>
            <p:cNvSpPr>
              <a:spLocks/>
            </p:cNvSpPr>
            <p:nvPr/>
          </p:nvSpPr>
          <p:spPr bwMode="auto">
            <a:xfrm>
              <a:off x="3477" y="2176"/>
              <a:ext cx="22" cy="30"/>
            </a:xfrm>
            <a:custGeom>
              <a:avLst/>
              <a:gdLst>
                <a:gd name="T0" fmla="*/ 0 w 128"/>
                <a:gd name="T1" fmla="*/ 0 h 183"/>
                <a:gd name="T2" fmla="*/ 0 w 128"/>
                <a:gd name="T3" fmla="*/ 0 h 183"/>
                <a:gd name="T4" fmla="*/ 0 w 128"/>
                <a:gd name="T5" fmla="*/ 0 h 183"/>
                <a:gd name="T6" fmla="*/ 0 w 128"/>
                <a:gd name="T7" fmla="*/ 0 h 183"/>
                <a:gd name="T8" fmla="*/ 0 w 128"/>
                <a:gd name="T9" fmla="*/ 0 h 183"/>
                <a:gd name="T10" fmla="*/ 0 w 128"/>
                <a:gd name="T11" fmla="*/ 0 h 183"/>
                <a:gd name="T12" fmla="*/ 0 w 128"/>
                <a:gd name="T13" fmla="*/ 0 h 183"/>
                <a:gd name="T14" fmla="*/ 0 w 128"/>
                <a:gd name="T15" fmla="*/ 0 h 183"/>
                <a:gd name="T16" fmla="*/ 0 w 128"/>
                <a:gd name="T17" fmla="*/ 0 h 183"/>
                <a:gd name="T18" fmla="*/ 0 w 128"/>
                <a:gd name="T19" fmla="*/ 0 h 183"/>
                <a:gd name="T20" fmla="*/ 0 w 128"/>
                <a:gd name="T21" fmla="*/ 0 h 183"/>
                <a:gd name="T22" fmla="*/ 0 w 128"/>
                <a:gd name="T23" fmla="*/ 0 h 183"/>
                <a:gd name="T24" fmla="*/ 0 w 128"/>
                <a:gd name="T25" fmla="*/ 0 h 183"/>
                <a:gd name="T26" fmla="*/ 0 w 128"/>
                <a:gd name="T27" fmla="*/ 0 h 183"/>
                <a:gd name="T28" fmla="*/ 0 w 128"/>
                <a:gd name="T29" fmla="*/ 0 h 183"/>
                <a:gd name="T30" fmla="*/ 0 w 128"/>
                <a:gd name="T31" fmla="*/ 0 h 183"/>
                <a:gd name="T32" fmla="*/ 0 w 128"/>
                <a:gd name="T33" fmla="*/ 0 h 183"/>
                <a:gd name="T34" fmla="*/ 0 w 128"/>
                <a:gd name="T35" fmla="*/ 0 h 183"/>
                <a:gd name="T36" fmla="*/ 0 w 128"/>
                <a:gd name="T37" fmla="*/ 0 h 183"/>
                <a:gd name="T38" fmla="*/ 0 w 128"/>
                <a:gd name="T39" fmla="*/ 0 h 183"/>
                <a:gd name="T40" fmla="*/ 0 w 128"/>
                <a:gd name="T41" fmla="*/ 0 h 183"/>
                <a:gd name="T42" fmla="*/ 0 w 128"/>
                <a:gd name="T43" fmla="*/ 0 h 183"/>
                <a:gd name="T44" fmla="*/ 0 w 128"/>
                <a:gd name="T45" fmla="*/ 0 h 183"/>
                <a:gd name="T46" fmla="*/ 0 w 128"/>
                <a:gd name="T47" fmla="*/ 0 h 183"/>
                <a:gd name="T48" fmla="*/ 0 w 128"/>
                <a:gd name="T49" fmla="*/ 0 h 183"/>
                <a:gd name="T50" fmla="*/ 0 w 128"/>
                <a:gd name="T51" fmla="*/ 0 h 183"/>
                <a:gd name="T52" fmla="*/ 0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0 w 128"/>
                <a:gd name="T77" fmla="*/ 0 h 183"/>
                <a:gd name="T78" fmla="*/ 0 w 128"/>
                <a:gd name="T79" fmla="*/ 0 h 183"/>
                <a:gd name="T80" fmla="*/ 0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91" name="Freeform 1014"/>
            <p:cNvSpPr>
              <a:spLocks/>
            </p:cNvSpPr>
            <p:nvPr/>
          </p:nvSpPr>
          <p:spPr bwMode="auto">
            <a:xfrm>
              <a:off x="3400" y="2169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0 h 379"/>
                <a:gd name="T6" fmla="*/ 0 w 323"/>
                <a:gd name="T7" fmla="*/ 0 h 379"/>
                <a:gd name="T8" fmla="*/ 0 w 323"/>
                <a:gd name="T9" fmla="*/ 0 h 379"/>
                <a:gd name="T10" fmla="*/ 0 w 323"/>
                <a:gd name="T11" fmla="*/ 0 h 379"/>
                <a:gd name="T12" fmla="*/ 0 w 323"/>
                <a:gd name="T13" fmla="*/ 0 h 379"/>
                <a:gd name="T14" fmla="*/ 0 w 323"/>
                <a:gd name="T15" fmla="*/ 0 h 379"/>
                <a:gd name="T16" fmla="*/ 0 w 323"/>
                <a:gd name="T17" fmla="*/ 0 h 379"/>
                <a:gd name="T18" fmla="*/ 0 w 323"/>
                <a:gd name="T19" fmla="*/ 0 h 379"/>
                <a:gd name="T20" fmla="*/ 0 w 323"/>
                <a:gd name="T21" fmla="*/ 0 h 379"/>
                <a:gd name="T22" fmla="*/ 0 w 323"/>
                <a:gd name="T23" fmla="*/ 0 h 379"/>
                <a:gd name="T24" fmla="*/ 0 w 323"/>
                <a:gd name="T25" fmla="*/ 0 h 379"/>
                <a:gd name="T26" fmla="*/ 0 w 323"/>
                <a:gd name="T27" fmla="*/ 0 h 379"/>
                <a:gd name="T28" fmla="*/ 0 w 323"/>
                <a:gd name="T29" fmla="*/ 0 h 379"/>
                <a:gd name="T30" fmla="*/ 0 w 323"/>
                <a:gd name="T31" fmla="*/ 0 h 379"/>
                <a:gd name="T32" fmla="*/ 0 w 323"/>
                <a:gd name="T33" fmla="*/ 0 h 379"/>
                <a:gd name="T34" fmla="*/ 0 w 323"/>
                <a:gd name="T35" fmla="*/ 0 h 379"/>
                <a:gd name="T36" fmla="*/ 0 w 323"/>
                <a:gd name="T37" fmla="*/ 0 h 379"/>
                <a:gd name="T38" fmla="*/ 0 w 323"/>
                <a:gd name="T39" fmla="*/ 0 h 379"/>
                <a:gd name="T40" fmla="*/ 0 w 323"/>
                <a:gd name="T41" fmla="*/ 0 h 379"/>
                <a:gd name="T42" fmla="*/ 0 w 323"/>
                <a:gd name="T43" fmla="*/ 0 h 379"/>
                <a:gd name="T44" fmla="*/ 0 w 323"/>
                <a:gd name="T45" fmla="*/ 0 h 379"/>
                <a:gd name="T46" fmla="*/ 0 w 323"/>
                <a:gd name="T47" fmla="*/ 0 h 379"/>
                <a:gd name="T48" fmla="*/ 0 w 323"/>
                <a:gd name="T49" fmla="*/ 0 h 379"/>
                <a:gd name="T50" fmla="*/ 0 w 323"/>
                <a:gd name="T51" fmla="*/ 0 h 379"/>
                <a:gd name="T52" fmla="*/ 0 w 323"/>
                <a:gd name="T53" fmla="*/ 0 h 379"/>
                <a:gd name="T54" fmla="*/ 0 w 323"/>
                <a:gd name="T55" fmla="*/ 0 h 379"/>
                <a:gd name="T56" fmla="*/ 0 w 323"/>
                <a:gd name="T57" fmla="*/ 0 h 379"/>
                <a:gd name="T58" fmla="*/ 0 w 323"/>
                <a:gd name="T59" fmla="*/ 0 h 379"/>
                <a:gd name="T60" fmla="*/ 0 w 323"/>
                <a:gd name="T61" fmla="*/ 0 h 379"/>
                <a:gd name="T62" fmla="*/ 0 w 323"/>
                <a:gd name="T63" fmla="*/ 0 h 379"/>
                <a:gd name="T64" fmla="*/ 0 w 323"/>
                <a:gd name="T65" fmla="*/ 0 h 379"/>
                <a:gd name="T66" fmla="*/ 0 w 323"/>
                <a:gd name="T67" fmla="*/ 0 h 379"/>
                <a:gd name="T68" fmla="*/ 0 w 323"/>
                <a:gd name="T69" fmla="*/ 0 h 379"/>
                <a:gd name="T70" fmla="*/ 0 w 323"/>
                <a:gd name="T71" fmla="*/ 0 h 379"/>
                <a:gd name="T72" fmla="*/ 0 w 323"/>
                <a:gd name="T73" fmla="*/ 0 h 379"/>
                <a:gd name="T74" fmla="*/ 0 w 323"/>
                <a:gd name="T75" fmla="*/ 0 h 379"/>
                <a:gd name="T76" fmla="*/ 0 w 323"/>
                <a:gd name="T77" fmla="*/ 0 h 379"/>
                <a:gd name="T78" fmla="*/ 0 w 323"/>
                <a:gd name="T79" fmla="*/ 0 h 379"/>
                <a:gd name="T80" fmla="*/ 0 w 323"/>
                <a:gd name="T81" fmla="*/ 0 h 379"/>
                <a:gd name="T82" fmla="*/ 0 w 323"/>
                <a:gd name="T83" fmla="*/ 0 h 379"/>
                <a:gd name="T84" fmla="*/ 0 w 323"/>
                <a:gd name="T85" fmla="*/ 0 h 379"/>
                <a:gd name="T86" fmla="*/ 0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92" name="Freeform 1015"/>
            <p:cNvSpPr>
              <a:spLocks/>
            </p:cNvSpPr>
            <p:nvPr/>
          </p:nvSpPr>
          <p:spPr bwMode="auto">
            <a:xfrm>
              <a:off x="3475" y="2167"/>
              <a:ext cx="47" cy="42"/>
            </a:xfrm>
            <a:custGeom>
              <a:avLst/>
              <a:gdLst>
                <a:gd name="T0" fmla="*/ 0 w 282"/>
                <a:gd name="T1" fmla="*/ 0 h 253"/>
                <a:gd name="T2" fmla="*/ 0 w 282"/>
                <a:gd name="T3" fmla="*/ 0 h 253"/>
                <a:gd name="T4" fmla="*/ 0 w 282"/>
                <a:gd name="T5" fmla="*/ 0 h 253"/>
                <a:gd name="T6" fmla="*/ 0 w 282"/>
                <a:gd name="T7" fmla="*/ 0 h 253"/>
                <a:gd name="T8" fmla="*/ 0 w 282"/>
                <a:gd name="T9" fmla="*/ 0 h 253"/>
                <a:gd name="T10" fmla="*/ 0 w 282"/>
                <a:gd name="T11" fmla="*/ 0 h 253"/>
                <a:gd name="T12" fmla="*/ 0 w 282"/>
                <a:gd name="T13" fmla="*/ 0 h 253"/>
                <a:gd name="T14" fmla="*/ 0 w 282"/>
                <a:gd name="T15" fmla="*/ 0 h 253"/>
                <a:gd name="T16" fmla="*/ 0 w 282"/>
                <a:gd name="T17" fmla="*/ 0 h 253"/>
                <a:gd name="T18" fmla="*/ 0 w 282"/>
                <a:gd name="T19" fmla="*/ 0 h 253"/>
                <a:gd name="T20" fmla="*/ 0 w 282"/>
                <a:gd name="T21" fmla="*/ 0 h 253"/>
                <a:gd name="T22" fmla="*/ 0 w 282"/>
                <a:gd name="T23" fmla="*/ 0 h 253"/>
                <a:gd name="T24" fmla="*/ 0 w 282"/>
                <a:gd name="T25" fmla="*/ 0 h 253"/>
                <a:gd name="T26" fmla="*/ 0 w 282"/>
                <a:gd name="T27" fmla="*/ 0 h 253"/>
                <a:gd name="T28" fmla="*/ 0 w 282"/>
                <a:gd name="T29" fmla="*/ 0 h 253"/>
                <a:gd name="T30" fmla="*/ 0 w 282"/>
                <a:gd name="T31" fmla="*/ 0 h 253"/>
                <a:gd name="T32" fmla="*/ 0 w 282"/>
                <a:gd name="T33" fmla="*/ 0 h 253"/>
                <a:gd name="T34" fmla="*/ 0 w 282"/>
                <a:gd name="T35" fmla="*/ 0 h 253"/>
                <a:gd name="T36" fmla="*/ 0 w 282"/>
                <a:gd name="T37" fmla="*/ 0 h 253"/>
                <a:gd name="T38" fmla="*/ 0 w 282"/>
                <a:gd name="T39" fmla="*/ 0 h 253"/>
                <a:gd name="T40" fmla="*/ 0 w 282"/>
                <a:gd name="T41" fmla="*/ 0 h 253"/>
                <a:gd name="T42" fmla="*/ 0 w 282"/>
                <a:gd name="T43" fmla="*/ 0 h 253"/>
                <a:gd name="T44" fmla="*/ 0 w 282"/>
                <a:gd name="T45" fmla="*/ 0 h 253"/>
                <a:gd name="T46" fmla="*/ 0 w 282"/>
                <a:gd name="T47" fmla="*/ 0 h 253"/>
                <a:gd name="T48" fmla="*/ 0 w 282"/>
                <a:gd name="T49" fmla="*/ 0 h 253"/>
                <a:gd name="T50" fmla="*/ 0 w 282"/>
                <a:gd name="T51" fmla="*/ 0 h 253"/>
                <a:gd name="T52" fmla="*/ 0 w 282"/>
                <a:gd name="T53" fmla="*/ 0 h 253"/>
                <a:gd name="T54" fmla="*/ 0 w 282"/>
                <a:gd name="T55" fmla="*/ 0 h 253"/>
                <a:gd name="T56" fmla="*/ 0 w 282"/>
                <a:gd name="T57" fmla="*/ 0 h 253"/>
                <a:gd name="T58" fmla="*/ 0 w 282"/>
                <a:gd name="T59" fmla="*/ 0 h 253"/>
                <a:gd name="T60" fmla="*/ 0 w 282"/>
                <a:gd name="T61" fmla="*/ 0 h 253"/>
                <a:gd name="T62" fmla="*/ 0 w 282"/>
                <a:gd name="T63" fmla="*/ 0 h 253"/>
                <a:gd name="T64" fmla="*/ 0 w 282"/>
                <a:gd name="T65" fmla="*/ 0 h 253"/>
                <a:gd name="T66" fmla="*/ 0 w 282"/>
                <a:gd name="T67" fmla="*/ 0 h 253"/>
                <a:gd name="T68" fmla="*/ 0 w 282"/>
                <a:gd name="T69" fmla="*/ 0 h 253"/>
                <a:gd name="T70" fmla="*/ 0 w 282"/>
                <a:gd name="T71" fmla="*/ 0 h 253"/>
                <a:gd name="T72" fmla="*/ 0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0 w 282"/>
                <a:gd name="T103" fmla="*/ 0 h 253"/>
                <a:gd name="T104" fmla="*/ 0 w 282"/>
                <a:gd name="T105" fmla="*/ 0 h 253"/>
                <a:gd name="T106" fmla="*/ 0 w 282"/>
                <a:gd name="T107" fmla="*/ 0 h 253"/>
                <a:gd name="T108" fmla="*/ 0 w 282"/>
                <a:gd name="T109" fmla="*/ 0 h 253"/>
                <a:gd name="T110" fmla="*/ 0 w 282"/>
                <a:gd name="T111" fmla="*/ 0 h 253"/>
                <a:gd name="T112" fmla="*/ 0 w 282"/>
                <a:gd name="T113" fmla="*/ 0 h 253"/>
                <a:gd name="T114" fmla="*/ 0 w 282"/>
                <a:gd name="T115" fmla="*/ 0 h 253"/>
                <a:gd name="T116" fmla="*/ 0 w 282"/>
                <a:gd name="T117" fmla="*/ 0 h 253"/>
                <a:gd name="T118" fmla="*/ 0 w 282"/>
                <a:gd name="T119" fmla="*/ 0 h 253"/>
                <a:gd name="T120" fmla="*/ 0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93" name="Freeform 1016"/>
            <p:cNvSpPr>
              <a:spLocks/>
            </p:cNvSpPr>
            <p:nvPr/>
          </p:nvSpPr>
          <p:spPr bwMode="auto">
            <a:xfrm>
              <a:off x="3381" y="2190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0 h 236"/>
                <a:gd name="T4" fmla="*/ 0 w 115"/>
                <a:gd name="T5" fmla="*/ 0 h 236"/>
                <a:gd name="T6" fmla="*/ 0 w 115"/>
                <a:gd name="T7" fmla="*/ 0 h 236"/>
                <a:gd name="T8" fmla="*/ 0 w 115"/>
                <a:gd name="T9" fmla="*/ 0 h 236"/>
                <a:gd name="T10" fmla="*/ 0 w 115"/>
                <a:gd name="T11" fmla="*/ 0 h 236"/>
                <a:gd name="T12" fmla="*/ 0 w 115"/>
                <a:gd name="T13" fmla="*/ 0 h 236"/>
                <a:gd name="T14" fmla="*/ 0 w 115"/>
                <a:gd name="T15" fmla="*/ 0 h 236"/>
                <a:gd name="T16" fmla="*/ 0 w 115"/>
                <a:gd name="T17" fmla="*/ 0 h 236"/>
                <a:gd name="T18" fmla="*/ 0 w 115"/>
                <a:gd name="T19" fmla="*/ 0 h 236"/>
                <a:gd name="T20" fmla="*/ 0 w 115"/>
                <a:gd name="T21" fmla="*/ 0 h 236"/>
                <a:gd name="T22" fmla="*/ 0 w 115"/>
                <a:gd name="T23" fmla="*/ 0 h 236"/>
                <a:gd name="T24" fmla="*/ 0 w 115"/>
                <a:gd name="T25" fmla="*/ 0 h 236"/>
                <a:gd name="T26" fmla="*/ 0 w 115"/>
                <a:gd name="T27" fmla="*/ 0 h 236"/>
                <a:gd name="T28" fmla="*/ 0 w 115"/>
                <a:gd name="T29" fmla="*/ 0 h 236"/>
                <a:gd name="T30" fmla="*/ 0 w 115"/>
                <a:gd name="T31" fmla="*/ 0 h 236"/>
                <a:gd name="T32" fmla="*/ 0 w 115"/>
                <a:gd name="T33" fmla="*/ 0 h 236"/>
                <a:gd name="T34" fmla="*/ 0 w 115"/>
                <a:gd name="T35" fmla="*/ 0 h 236"/>
                <a:gd name="T36" fmla="*/ 0 w 115"/>
                <a:gd name="T37" fmla="*/ 0 h 236"/>
                <a:gd name="T38" fmla="*/ 0 w 115"/>
                <a:gd name="T39" fmla="*/ 0 h 236"/>
                <a:gd name="T40" fmla="*/ 0 w 115"/>
                <a:gd name="T41" fmla="*/ 0 h 236"/>
                <a:gd name="T42" fmla="*/ 0 w 115"/>
                <a:gd name="T43" fmla="*/ 0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94" name="Freeform 1017"/>
            <p:cNvSpPr>
              <a:spLocks/>
            </p:cNvSpPr>
            <p:nvPr/>
          </p:nvSpPr>
          <p:spPr bwMode="auto">
            <a:xfrm>
              <a:off x="3514" y="2164"/>
              <a:ext cx="41" cy="52"/>
            </a:xfrm>
            <a:custGeom>
              <a:avLst/>
              <a:gdLst>
                <a:gd name="T0" fmla="*/ 0 w 245"/>
                <a:gd name="T1" fmla="*/ 0 h 310"/>
                <a:gd name="T2" fmla="*/ 0 w 245"/>
                <a:gd name="T3" fmla="*/ 0 h 310"/>
                <a:gd name="T4" fmla="*/ 0 w 245"/>
                <a:gd name="T5" fmla="*/ 0 h 310"/>
                <a:gd name="T6" fmla="*/ 0 w 245"/>
                <a:gd name="T7" fmla="*/ 0 h 310"/>
                <a:gd name="T8" fmla="*/ 0 w 245"/>
                <a:gd name="T9" fmla="*/ 0 h 310"/>
                <a:gd name="T10" fmla="*/ 0 w 245"/>
                <a:gd name="T11" fmla="*/ 0 h 310"/>
                <a:gd name="T12" fmla="*/ 0 w 245"/>
                <a:gd name="T13" fmla="*/ 0 h 310"/>
                <a:gd name="T14" fmla="*/ 0 w 245"/>
                <a:gd name="T15" fmla="*/ 0 h 310"/>
                <a:gd name="T16" fmla="*/ 0 w 245"/>
                <a:gd name="T17" fmla="*/ 0 h 310"/>
                <a:gd name="T18" fmla="*/ 0 w 245"/>
                <a:gd name="T19" fmla="*/ 0 h 310"/>
                <a:gd name="T20" fmla="*/ 0 w 245"/>
                <a:gd name="T21" fmla="*/ 0 h 310"/>
                <a:gd name="T22" fmla="*/ 0 w 245"/>
                <a:gd name="T23" fmla="*/ 0 h 310"/>
                <a:gd name="T24" fmla="*/ 0 w 245"/>
                <a:gd name="T25" fmla="*/ 0 h 310"/>
                <a:gd name="T26" fmla="*/ 0 w 245"/>
                <a:gd name="T27" fmla="*/ 0 h 310"/>
                <a:gd name="T28" fmla="*/ 0 w 245"/>
                <a:gd name="T29" fmla="*/ 0 h 310"/>
                <a:gd name="T30" fmla="*/ 0 w 245"/>
                <a:gd name="T31" fmla="*/ 0 h 310"/>
                <a:gd name="T32" fmla="*/ 0 w 245"/>
                <a:gd name="T33" fmla="*/ 0 h 310"/>
                <a:gd name="T34" fmla="*/ 0 w 245"/>
                <a:gd name="T35" fmla="*/ 0 h 310"/>
                <a:gd name="T36" fmla="*/ 0 w 245"/>
                <a:gd name="T37" fmla="*/ 0 h 310"/>
                <a:gd name="T38" fmla="*/ 0 w 245"/>
                <a:gd name="T39" fmla="*/ 0 h 310"/>
                <a:gd name="T40" fmla="*/ 0 w 245"/>
                <a:gd name="T41" fmla="*/ 0 h 310"/>
                <a:gd name="T42" fmla="*/ 0 w 245"/>
                <a:gd name="T43" fmla="*/ 0 h 310"/>
                <a:gd name="T44" fmla="*/ 0 w 245"/>
                <a:gd name="T45" fmla="*/ 0 h 310"/>
                <a:gd name="T46" fmla="*/ 0 w 245"/>
                <a:gd name="T47" fmla="*/ 0 h 310"/>
                <a:gd name="T48" fmla="*/ 0 w 245"/>
                <a:gd name="T49" fmla="*/ 0 h 310"/>
                <a:gd name="T50" fmla="*/ 0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0 w 245"/>
                <a:gd name="T69" fmla="*/ 0 h 310"/>
                <a:gd name="T70" fmla="*/ 0 w 245"/>
                <a:gd name="T71" fmla="*/ 0 h 310"/>
                <a:gd name="T72" fmla="*/ 0 w 245"/>
                <a:gd name="T73" fmla="*/ 0 h 310"/>
                <a:gd name="T74" fmla="*/ 0 w 245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2045" name="Group 1374"/>
            <p:cNvGrpSpPr>
              <a:grpSpLocks/>
            </p:cNvGrpSpPr>
            <p:nvPr/>
          </p:nvGrpSpPr>
          <p:grpSpPr bwMode="auto">
            <a:xfrm>
              <a:off x="3429" y="2236"/>
              <a:ext cx="135" cy="180"/>
              <a:chOff x="3774" y="2423"/>
              <a:chExt cx="189" cy="286"/>
            </a:xfrm>
          </p:grpSpPr>
          <p:sp>
            <p:nvSpPr>
              <p:cNvPr id="42296" name="Rectangle 1375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2297" name="Rectangle 1376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2298" name="Rectangle 1377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2299" name="Rectangle 1378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2300" name="Rectangle 1379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2301" name="Rectangle 1380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</p:grpSp>
      <p:sp>
        <p:nvSpPr>
          <p:cNvPr id="42253" name="Line 948"/>
          <p:cNvSpPr>
            <a:spLocks noChangeShapeType="1"/>
          </p:cNvSpPr>
          <p:nvPr/>
        </p:nvSpPr>
        <p:spPr bwMode="auto">
          <a:xfrm flipV="1">
            <a:off x="5597525" y="3663950"/>
            <a:ext cx="168275" cy="31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42046" name="Group 1407"/>
          <p:cNvGrpSpPr>
            <a:grpSpLocks/>
          </p:cNvGrpSpPr>
          <p:nvPr/>
        </p:nvGrpSpPr>
        <p:grpSpPr bwMode="auto">
          <a:xfrm>
            <a:off x="6791325" y="4984750"/>
            <a:ext cx="290513" cy="404813"/>
            <a:chOff x="3901" y="2524"/>
            <a:chExt cx="183" cy="255"/>
          </a:xfrm>
        </p:grpSpPr>
        <p:sp>
          <p:nvSpPr>
            <p:cNvPr id="42255" name="Freeform 1384"/>
            <p:cNvSpPr>
              <a:spLocks/>
            </p:cNvSpPr>
            <p:nvPr/>
          </p:nvSpPr>
          <p:spPr bwMode="auto">
            <a:xfrm>
              <a:off x="3950" y="2537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0 h 232"/>
                <a:gd name="T12" fmla="*/ 0 w 199"/>
                <a:gd name="T13" fmla="*/ 0 h 232"/>
                <a:gd name="T14" fmla="*/ 0 w 199"/>
                <a:gd name="T15" fmla="*/ 0 h 232"/>
                <a:gd name="T16" fmla="*/ 0 w 199"/>
                <a:gd name="T17" fmla="*/ 0 h 232"/>
                <a:gd name="T18" fmla="*/ 0 w 199"/>
                <a:gd name="T19" fmla="*/ 0 h 232"/>
                <a:gd name="T20" fmla="*/ 0 w 199"/>
                <a:gd name="T21" fmla="*/ 0 h 232"/>
                <a:gd name="T22" fmla="*/ 0 w 199"/>
                <a:gd name="T23" fmla="*/ 0 h 232"/>
                <a:gd name="T24" fmla="*/ 0 w 199"/>
                <a:gd name="T25" fmla="*/ 0 h 232"/>
                <a:gd name="T26" fmla="*/ 0 w 199"/>
                <a:gd name="T27" fmla="*/ 0 h 232"/>
                <a:gd name="T28" fmla="*/ 0 w 199"/>
                <a:gd name="T29" fmla="*/ 0 h 232"/>
                <a:gd name="T30" fmla="*/ 0 w 199"/>
                <a:gd name="T31" fmla="*/ 0 h 232"/>
                <a:gd name="T32" fmla="*/ 0 w 199"/>
                <a:gd name="T33" fmla="*/ 0 h 232"/>
                <a:gd name="T34" fmla="*/ 0 w 199"/>
                <a:gd name="T35" fmla="*/ 0 h 232"/>
                <a:gd name="T36" fmla="*/ 0 w 199"/>
                <a:gd name="T37" fmla="*/ 0 h 232"/>
                <a:gd name="T38" fmla="*/ 0 w 199"/>
                <a:gd name="T39" fmla="*/ 0 h 232"/>
                <a:gd name="T40" fmla="*/ 0 w 199"/>
                <a:gd name="T41" fmla="*/ 0 h 232"/>
                <a:gd name="T42" fmla="*/ 0 w 199"/>
                <a:gd name="T43" fmla="*/ 0 h 232"/>
                <a:gd name="T44" fmla="*/ 0 w 199"/>
                <a:gd name="T45" fmla="*/ 0 h 232"/>
                <a:gd name="T46" fmla="*/ 0 w 199"/>
                <a:gd name="T47" fmla="*/ 0 h 232"/>
                <a:gd name="T48" fmla="*/ 0 w 199"/>
                <a:gd name="T49" fmla="*/ 0 h 232"/>
                <a:gd name="T50" fmla="*/ 0 w 199"/>
                <a:gd name="T51" fmla="*/ 0 h 232"/>
                <a:gd name="T52" fmla="*/ 0 w 199"/>
                <a:gd name="T53" fmla="*/ 0 h 232"/>
                <a:gd name="T54" fmla="*/ 0 w 199"/>
                <a:gd name="T55" fmla="*/ 0 h 232"/>
                <a:gd name="T56" fmla="*/ 0 w 199"/>
                <a:gd name="T57" fmla="*/ 0 h 232"/>
                <a:gd name="T58" fmla="*/ 0 w 199"/>
                <a:gd name="T59" fmla="*/ 0 h 232"/>
                <a:gd name="T60" fmla="*/ 0 w 199"/>
                <a:gd name="T61" fmla="*/ 0 h 232"/>
                <a:gd name="T62" fmla="*/ 0 w 199"/>
                <a:gd name="T63" fmla="*/ 0 h 232"/>
                <a:gd name="T64" fmla="*/ 0 w 199"/>
                <a:gd name="T65" fmla="*/ 0 h 232"/>
                <a:gd name="T66" fmla="*/ 0 w 199"/>
                <a:gd name="T67" fmla="*/ 0 h 232"/>
                <a:gd name="T68" fmla="*/ 0 w 199"/>
                <a:gd name="T69" fmla="*/ 0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0 w 199"/>
                <a:gd name="T77" fmla="*/ 0 h 232"/>
                <a:gd name="T78" fmla="*/ 0 w 199"/>
                <a:gd name="T79" fmla="*/ 0 h 232"/>
                <a:gd name="T80" fmla="*/ 0 w 199"/>
                <a:gd name="T81" fmla="*/ 0 h 232"/>
                <a:gd name="T82" fmla="*/ 0 w 199"/>
                <a:gd name="T83" fmla="*/ 0 h 232"/>
                <a:gd name="T84" fmla="*/ 0 w 199"/>
                <a:gd name="T85" fmla="*/ 0 h 232"/>
                <a:gd name="T86" fmla="*/ 0 w 199"/>
                <a:gd name="T87" fmla="*/ 0 h 232"/>
                <a:gd name="T88" fmla="*/ 0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56" name="Freeform 1385"/>
            <p:cNvSpPr>
              <a:spLocks/>
            </p:cNvSpPr>
            <p:nvPr/>
          </p:nvSpPr>
          <p:spPr bwMode="auto">
            <a:xfrm>
              <a:off x="4006" y="2536"/>
              <a:ext cx="22" cy="30"/>
            </a:xfrm>
            <a:custGeom>
              <a:avLst/>
              <a:gdLst>
                <a:gd name="T0" fmla="*/ 0 w 128"/>
                <a:gd name="T1" fmla="*/ 0 h 180"/>
                <a:gd name="T2" fmla="*/ 0 w 128"/>
                <a:gd name="T3" fmla="*/ 0 h 180"/>
                <a:gd name="T4" fmla="*/ 0 w 128"/>
                <a:gd name="T5" fmla="*/ 0 h 180"/>
                <a:gd name="T6" fmla="*/ 0 w 128"/>
                <a:gd name="T7" fmla="*/ 0 h 180"/>
                <a:gd name="T8" fmla="*/ 0 w 128"/>
                <a:gd name="T9" fmla="*/ 0 h 180"/>
                <a:gd name="T10" fmla="*/ 0 w 128"/>
                <a:gd name="T11" fmla="*/ 0 h 180"/>
                <a:gd name="T12" fmla="*/ 0 w 128"/>
                <a:gd name="T13" fmla="*/ 0 h 180"/>
                <a:gd name="T14" fmla="*/ 0 w 128"/>
                <a:gd name="T15" fmla="*/ 0 h 180"/>
                <a:gd name="T16" fmla="*/ 0 w 128"/>
                <a:gd name="T17" fmla="*/ 0 h 180"/>
                <a:gd name="T18" fmla="*/ 0 w 128"/>
                <a:gd name="T19" fmla="*/ 0 h 180"/>
                <a:gd name="T20" fmla="*/ 0 w 128"/>
                <a:gd name="T21" fmla="*/ 0 h 180"/>
                <a:gd name="T22" fmla="*/ 0 w 128"/>
                <a:gd name="T23" fmla="*/ 0 h 180"/>
                <a:gd name="T24" fmla="*/ 0 w 128"/>
                <a:gd name="T25" fmla="*/ 0 h 180"/>
                <a:gd name="T26" fmla="*/ 0 w 128"/>
                <a:gd name="T27" fmla="*/ 0 h 180"/>
                <a:gd name="T28" fmla="*/ 0 w 128"/>
                <a:gd name="T29" fmla="*/ 0 h 180"/>
                <a:gd name="T30" fmla="*/ 0 w 128"/>
                <a:gd name="T31" fmla="*/ 0 h 180"/>
                <a:gd name="T32" fmla="*/ 0 w 128"/>
                <a:gd name="T33" fmla="*/ 0 h 180"/>
                <a:gd name="T34" fmla="*/ 0 w 128"/>
                <a:gd name="T35" fmla="*/ 0 h 180"/>
                <a:gd name="T36" fmla="*/ 0 w 128"/>
                <a:gd name="T37" fmla="*/ 0 h 180"/>
                <a:gd name="T38" fmla="*/ 0 w 128"/>
                <a:gd name="T39" fmla="*/ 0 h 180"/>
                <a:gd name="T40" fmla="*/ 0 w 128"/>
                <a:gd name="T41" fmla="*/ 0 h 180"/>
                <a:gd name="T42" fmla="*/ 0 w 128"/>
                <a:gd name="T43" fmla="*/ 0 h 180"/>
                <a:gd name="T44" fmla="*/ 0 w 128"/>
                <a:gd name="T45" fmla="*/ 0 h 180"/>
                <a:gd name="T46" fmla="*/ 0 w 128"/>
                <a:gd name="T47" fmla="*/ 0 h 180"/>
                <a:gd name="T48" fmla="*/ 0 w 128"/>
                <a:gd name="T49" fmla="*/ 0 h 180"/>
                <a:gd name="T50" fmla="*/ 0 w 128"/>
                <a:gd name="T51" fmla="*/ 0 h 180"/>
                <a:gd name="T52" fmla="*/ 0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0 w 128"/>
                <a:gd name="T77" fmla="*/ 0 h 180"/>
                <a:gd name="T78" fmla="*/ 0 w 128"/>
                <a:gd name="T79" fmla="*/ 0 h 180"/>
                <a:gd name="T80" fmla="*/ 0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57" name="Freeform 1386"/>
            <p:cNvSpPr>
              <a:spLocks/>
            </p:cNvSpPr>
            <p:nvPr/>
          </p:nvSpPr>
          <p:spPr bwMode="auto">
            <a:xfrm>
              <a:off x="3929" y="2529"/>
              <a:ext cx="54" cy="63"/>
            </a:xfrm>
            <a:custGeom>
              <a:avLst/>
              <a:gdLst>
                <a:gd name="T0" fmla="*/ 0 w 322"/>
                <a:gd name="T1" fmla="*/ 0 h 378"/>
                <a:gd name="T2" fmla="*/ 0 w 322"/>
                <a:gd name="T3" fmla="*/ 0 h 378"/>
                <a:gd name="T4" fmla="*/ 0 w 322"/>
                <a:gd name="T5" fmla="*/ 0 h 378"/>
                <a:gd name="T6" fmla="*/ 0 w 322"/>
                <a:gd name="T7" fmla="*/ 0 h 378"/>
                <a:gd name="T8" fmla="*/ 0 w 322"/>
                <a:gd name="T9" fmla="*/ 0 h 378"/>
                <a:gd name="T10" fmla="*/ 0 w 322"/>
                <a:gd name="T11" fmla="*/ 0 h 378"/>
                <a:gd name="T12" fmla="*/ 0 w 322"/>
                <a:gd name="T13" fmla="*/ 0 h 378"/>
                <a:gd name="T14" fmla="*/ 0 w 322"/>
                <a:gd name="T15" fmla="*/ 0 h 378"/>
                <a:gd name="T16" fmla="*/ 0 w 322"/>
                <a:gd name="T17" fmla="*/ 0 h 378"/>
                <a:gd name="T18" fmla="*/ 0 w 322"/>
                <a:gd name="T19" fmla="*/ 0 h 378"/>
                <a:gd name="T20" fmla="*/ 0 w 322"/>
                <a:gd name="T21" fmla="*/ 0 h 378"/>
                <a:gd name="T22" fmla="*/ 0 w 322"/>
                <a:gd name="T23" fmla="*/ 0 h 378"/>
                <a:gd name="T24" fmla="*/ 0 w 322"/>
                <a:gd name="T25" fmla="*/ 0 h 378"/>
                <a:gd name="T26" fmla="*/ 0 w 322"/>
                <a:gd name="T27" fmla="*/ 0 h 378"/>
                <a:gd name="T28" fmla="*/ 0 w 322"/>
                <a:gd name="T29" fmla="*/ 0 h 378"/>
                <a:gd name="T30" fmla="*/ 0 w 322"/>
                <a:gd name="T31" fmla="*/ 0 h 378"/>
                <a:gd name="T32" fmla="*/ 0 w 322"/>
                <a:gd name="T33" fmla="*/ 0 h 378"/>
                <a:gd name="T34" fmla="*/ 0 w 322"/>
                <a:gd name="T35" fmla="*/ 0 h 378"/>
                <a:gd name="T36" fmla="*/ 0 w 322"/>
                <a:gd name="T37" fmla="*/ 0 h 378"/>
                <a:gd name="T38" fmla="*/ 0 w 322"/>
                <a:gd name="T39" fmla="*/ 0 h 378"/>
                <a:gd name="T40" fmla="*/ 0 w 322"/>
                <a:gd name="T41" fmla="*/ 0 h 378"/>
                <a:gd name="T42" fmla="*/ 0 w 322"/>
                <a:gd name="T43" fmla="*/ 0 h 378"/>
                <a:gd name="T44" fmla="*/ 0 w 322"/>
                <a:gd name="T45" fmla="*/ 0 h 378"/>
                <a:gd name="T46" fmla="*/ 0 w 322"/>
                <a:gd name="T47" fmla="*/ 0 h 378"/>
                <a:gd name="T48" fmla="*/ 0 w 322"/>
                <a:gd name="T49" fmla="*/ 0 h 378"/>
                <a:gd name="T50" fmla="*/ 0 w 322"/>
                <a:gd name="T51" fmla="*/ 0 h 378"/>
                <a:gd name="T52" fmla="*/ 0 w 322"/>
                <a:gd name="T53" fmla="*/ 0 h 378"/>
                <a:gd name="T54" fmla="*/ 0 w 322"/>
                <a:gd name="T55" fmla="*/ 0 h 378"/>
                <a:gd name="T56" fmla="*/ 0 w 322"/>
                <a:gd name="T57" fmla="*/ 0 h 378"/>
                <a:gd name="T58" fmla="*/ 0 w 322"/>
                <a:gd name="T59" fmla="*/ 0 h 378"/>
                <a:gd name="T60" fmla="*/ 0 w 322"/>
                <a:gd name="T61" fmla="*/ 0 h 378"/>
                <a:gd name="T62" fmla="*/ 0 w 322"/>
                <a:gd name="T63" fmla="*/ 0 h 378"/>
                <a:gd name="T64" fmla="*/ 0 w 322"/>
                <a:gd name="T65" fmla="*/ 0 h 378"/>
                <a:gd name="T66" fmla="*/ 0 w 322"/>
                <a:gd name="T67" fmla="*/ 0 h 378"/>
                <a:gd name="T68" fmla="*/ 0 w 322"/>
                <a:gd name="T69" fmla="*/ 0 h 378"/>
                <a:gd name="T70" fmla="*/ 0 w 322"/>
                <a:gd name="T71" fmla="*/ 0 h 378"/>
                <a:gd name="T72" fmla="*/ 0 w 322"/>
                <a:gd name="T73" fmla="*/ 0 h 378"/>
                <a:gd name="T74" fmla="*/ 0 w 322"/>
                <a:gd name="T75" fmla="*/ 0 h 378"/>
                <a:gd name="T76" fmla="*/ 0 w 322"/>
                <a:gd name="T77" fmla="*/ 0 h 378"/>
                <a:gd name="T78" fmla="*/ 0 w 322"/>
                <a:gd name="T79" fmla="*/ 0 h 378"/>
                <a:gd name="T80" fmla="*/ 0 w 322"/>
                <a:gd name="T81" fmla="*/ 0 h 378"/>
                <a:gd name="T82" fmla="*/ 0 w 322"/>
                <a:gd name="T83" fmla="*/ 0 h 378"/>
                <a:gd name="T84" fmla="*/ 0 w 322"/>
                <a:gd name="T85" fmla="*/ 0 h 378"/>
                <a:gd name="T86" fmla="*/ 0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58" name="Freeform 1387"/>
            <p:cNvSpPr>
              <a:spLocks/>
            </p:cNvSpPr>
            <p:nvPr/>
          </p:nvSpPr>
          <p:spPr bwMode="auto">
            <a:xfrm>
              <a:off x="4005" y="2527"/>
              <a:ext cx="47" cy="42"/>
            </a:xfrm>
            <a:custGeom>
              <a:avLst/>
              <a:gdLst>
                <a:gd name="T0" fmla="*/ 0 w 283"/>
                <a:gd name="T1" fmla="*/ 0 h 252"/>
                <a:gd name="T2" fmla="*/ 0 w 283"/>
                <a:gd name="T3" fmla="*/ 0 h 252"/>
                <a:gd name="T4" fmla="*/ 0 w 283"/>
                <a:gd name="T5" fmla="*/ 0 h 252"/>
                <a:gd name="T6" fmla="*/ 0 w 283"/>
                <a:gd name="T7" fmla="*/ 0 h 252"/>
                <a:gd name="T8" fmla="*/ 0 w 283"/>
                <a:gd name="T9" fmla="*/ 0 h 252"/>
                <a:gd name="T10" fmla="*/ 0 w 283"/>
                <a:gd name="T11" fmla="*/ 0 h 252"/>
                <a:gd name="T12" fmla="*/ 0 w 283"/>
                <a:gd name="T13" fmla="*/ 0 h 252"/>
                <a:gd name="T14" fmla="*/ 0 w 283"/>
                <a:gd name="T15" fmla="*/ 0 h 252"/>
                <a:gd name="T16" fmla="*/ 0 w 283"/>
                <a:gd name="T17" fmla="*/ 0 h 252"/>
                <a:gd name="T18" fmla="*/ 0 w 283"/>
                <a:gd name="T19" fmla="*/ 0 h 252"/>
                <a:gd name="T20" fmla="*/ 0 w 283"/>
                <a:gd name="T21" fmla="*/ 0 h 252"/>
                <a:gd name="T22" fmla="*/ 0 w 283"/>
                <a:gd name="T23" fmla="*/ 0 h 252"/>
                <a:gd name="T24" fmla="*/ 0 w 283"/>
                <a:gd name="T25" fmla="*/ 0 h 252"/>
                <a:gd name="T26" fmla="*/ 0 w 283"/>
                <a:gd name="T27" fmla="*/ 0 h 252"/>
                <a:gd name="T28" fmla="*/ 0 w 283"/>
                <a:gd name="T29" fmla="*/ 0 h 252"/>
                <a:gd name="T30" fmla="*/ 0 w 283"/>
                <a:gd name="T31" fmla="*/ 0 h 252"/>
                <a:gd name="T32" fmla="*/ 0 w 283"/>
                <a:gd name="T33" fmla="*/ 0 h 252"/>
                <a:gd name="T34" fmla="*/ 0 w 283"/>
                <a:gd name="T35" fmla="*/ 0 h 252"/>
                <a:gd name="T36" fmla="*/ 0 w 283"/>
                <a:gd name="T37" fmla="*/ 0 h 252"/>
                <a:gd name="T38" fmla="*/ 0 w 283"/>
                <a:gd name="T39" fmla="*/ 0 h 252"/>
                <a:gd name="T40" fmla="*/ 0 w 283"/>
                <a:gd name="T41" fmla="*/ 0 h 252"/>
                <a:gd name="T42" fmla="*/ 0 w 283"/>
                <a:gd name="T43" fmla="*/ 0 h 252"/>
                <a:gd name="T44" fmla="*/ 0 w 283"/>
                <a:gd name="T45" fmla="*/ 0 h 252"/>
                <a:gd name="T46" fmla="*/ 0 w 283"/>
                <a:gd name="T47" fmla="*/ 0 h 252"/>
                <a:gd name="T48" fmla="*/ 0 w 283"/>
                <a:gd name="T49" fmla="*/ 0 h 252"/>
                <a:gd name="T50" fmla="*/ 0 w 283"/>
                <a:gd name="T51" fmla="*/ 0 h 252"/>
                <a:gd name="T52" fmla="*/ 0 w 283"/>
                <a:gd name="T53" fmla="*/ 0 h 252"/>
                <a:gd name="T54" fmla="*/ 0 w 283"/>
                <a:gd name="T55" fmla="*/ 0 h 252"/>
                <a:gd name="T56" fmla="*/ 0 w 283"/>
                <a:gd name="T57" fmla="*/ 0 h 252"/>
                <a:gd name="T58" fmla="*/ 0 w 283"/>
                <a:gd name="T59" fmla="*/ 0 h 252"/>
                <a:gd name="T60" fmla="*/ 0 w 283"/>
                <a:gd name="T61" fmla="*/ 0 h 252"/>
                <a:gd name="T62" fmla="*/ 0 w 283"/>
                <a:gd name="T63" fmla="*/ 0 h 252"/>
                <a:gd name="T64" fmla="*/ 0 w 283"/>
                <a:gd name="T65" fmla="*/ 0 h 252"/>
                <a:gd name="T66" fmla="*/ 0 w 283"/>
                <a:gd name="T67" fmla="*/ 0 h 252"/>
                <a:gd name="T68" fmla="*/ 0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0 w 283"/>
                <a:gd name="T109" fmla="*/ 0 h 252"/>
                <a:gd name="T110" fmla="*/ 0 w 283"/>
                <a:gd name="T111" fmla="*/ 0 h 252"/>
                <a:gd name="T112" fmla="*/ 0 w 283"/>
                <a:gd name="T113" fmla="*/ 0 h 252"/>
                <a:gd name="T114" fmla="*/ 0 w 283"/>
                <a:gd name="T115" fmla="*/ 0 h 252"/>
                <a:gd name="T116" fmla="*/ 0 w 283"/>
                <a:gd name="T117" fmla="*/ 0 h 252"/>
                <a:gd name="T118" fmla="*/ 0 w 283"/>
                <a:gd name="T119" fmla="*/ 0 h 252"/>
                <a:gd name="T120" fmla="*/ 0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59" name="Freeform 1388"/>
            <p:cNvSpPr>
              <a:spLocks/>
            </p:cNvSpPr>
            <p:nvPr/>
          </p:nvSpPr>
          <p:spPr bwMode="auto">
            <a:xfrm>
              <a:off x="3909" y="2547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0 h 238"/>
                <a:gd name="T4" fmla="*/ 0 w 114"/>
                <a:gd name="T5" fmla="*/ 0 h 238"/>
                <a:gd name="T6" fmla="*/ 0 w 114"/>
                <a:gd name="T7" fmla="*/ 0 h 238"/>
                <a:gd name="T8" fmla="*/ 0 w 114"/>
                <a:gd name="T9" fmla="*/ 0 h 238"/>
                <a:gd name="T10" fmla="*/ 0 w 114"/>
                <a:gd name="T11" fmla="*/ 0 h 238"/>
                <a:gd name="T12" fmla="*/ 0 w 114"/>
                <a:gd name="T13" fmla="*/ 0 h 238"/>
                <a:gd name="T14" fmla="*/ 0 w 114"/>
                <a:gd name="T15" fmla="*/ 0 h 238"/>
                <a:gd name="T16" fmla="*/ 0 w 114"/>
                <a:gd name="T17" fmla="*/ 0 h 238"/>
                <a:gd name="T18" fmla="*/ 0 w 114"/>
                <a:gd name="T19" fmla="*/ 0 h 238"/>
                <a:gd name="T20" fmla="*/ 0 w 114"/>
                <a:gd name="T21" fmla="*/ 0 h 238"/>
                <a:gd name="T22" fmla="*/ 0 w 114"/>
                <a:gd name="T23" fmla="*/ 0 h 238"/>
                <a:gd name="T24" fmla="*/ 0 w 114"/>
                <a:gd name="T25" fmla="*/ 0 h 238"/>
                <a:gd name="T26" fmla="*/ 0 w 114"/>
                <a:gd name="T27" fmla="*/ 0 h 238"/>
                <a:gd name="T28" fmla="*/ 0 w 114"/>
                <a:gd name="T29" fmla="*/ 0 h 238"/>
                <a:gd name="T30" fmla="*/ 0 w 114"/>
                <a:gd name="T31" fmla="*/ 0 h 238"/>
                <a:gd name="T32" fmla="*/ 0 w 114"/>
                <a:gd name="T33" fmla="*/ 0 h 238"/>
                <a:gd name="T34" fmla="*/ 0 w 114"/>
                <a:gd name="T35" fmla="*/ 0 h 238"/>
                <a:gd name="T36" fmla="*/ 0 w 114"/>
                <a:gd name="T37" fmla="*/ 0 h 238"/>
                <a:gd name="T38" fmla="*/ 0 w 114"/>
                <a:gd name="T39" fmla="*/ 0 h 238"/>
                <a:gd name="T40" fmla="*/ 0 w 114"/>
                <a:gd name="T41" fmla="*/ 0 h 238"/>
                <a:gd name="T42" fmla="*/ 0 w 114"/>
                <a:gd name="T43" fmla="*/ 0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0 w 114"/>
                <a:gd name="T61" fmla="*/ 0 h 238"/>
                <a:gd name="T62" fmla="*/ 0 w 114"/>
                <a:gd name="T63" fmla="*/ 0 h 238"/>
                <a:gd name="T64" fmla="*/ 0 w 114"/>
                <a:gd name="T65" fmla="*/ 0 h 238"/>
                <a:gd name="T66" fmla="*/ 0 w 114"/>
                <a:gd name="T67" fmla="*/ 0 h 238"/>
                <a:gd name="T68" fmla="*/ 0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60" name="Freeform 1389"/>
            <p:cNvSpPr>
              <a:spLocks/>
            </p:cNvSpPr>
            <p:nvPr/>
          </p:nvSpPr>
          <p:spPr bwMode="auto">
            <a:xfrm>
              <a:off x="4043" y="2524"/>
              <a:ext cx="41" cy="52"/>
            </a:xfrm>
            <a:custGeom>
              <a:avLst/>
              <a:gdLst>
                <a:gd name="T0" fmla="*/ 0 w 246"/>
                <a:gd name="T1" fmla="*/ 0 h 310"/>
                <a:gd name="T2" fmla="*/ 0 w 246"/>
                <a:gd name="T3" fmla="*/ 0 h 310"/>
                <a:gd name="T4" fmla="*/ 0 w 246"/>
                <a:gd name="T5" fmla="*/ 0 h 310"/>
                <a:gd name="T6" fmla="*/ 0 w 246"/>
                <a:gd name="T7" fmla="*/ 0 h 310"/>
                <a:gd name="T8" fmla="*/ 0 w 246"/>
                <a:gd name="T9" fmla="*/ 0 h 310"/>
                <a:gd name="T10" fmla="*/ 0 w 246"/>
                <a:gd name="T11" fmla="*/ 0 h 310"/>
                <a:gd name="T12" fmla="*/ 0 w 246"/>
                <a:gd name="T13" fmla="*/ 0 h 310"/>
                <a:gd name="T14" fmla="*/ 0 w 246"/>
                <a:gd name="T15" fmla="*/ 0 h 310"/>
                <a:gd name="T16" fmla="*/ 0 w 246"/>
                <a:gd name="T17" fmla="*/ 0 h 310"/>
                <a:gd name="T18" fmla="*/ 0 w 246"/>
                <a:gd name="T19" fmla="*/ 0 h 310"/>
                <a:gd name="T20" fmla="*/ 0 w 246"/>
                <a:gd name="T21" fmla="*/ 0 h 310"/>
                <a:gd name="T22" fmla="*/ 0 w 246"/>
                <a:gd name="T23" fmla="*/ 0 h 310"/>
                <a:gd name="T24" fmla="*/ 0 w 246"/>
                <a:gd name="T25" fmla="*/ 0 h 310"/>
                <a:gd name="T26" fmla="*/ 0 w 246"/>
                <a:gd name="T27" fmla="*/ 0 h 310"/>
                <a:gd name="T28" fmla="*/ 0 w 246"/>
                <a:gd name="T29" fmla="*/ 0 h 310"/>
                <a:gd name="T30" fmla="*/ 0 w 246"/>
                <a:gd name="T31" fmla="*/ 0 h 310"/>
                <a:gd name="T32" fmla="*/ 0 w 246"/>
                <a:gd name="T33" fmla="*/ 0 h 310"/>
                <a:gd name="T34" fmla="*/ 0 w 246"/>
                <a:gd name="T35" fmla="*/ 0 h 310"/>
                <a:gd name="T36" fmla="*/ 0 w 246"/>
                <a:gd name="T37" fmla="*/ 0 h 310"/>
                <a:gd name="T38" fmla="*/ 0 w 246"/>
                <a:gd name="T39" fmla="*/ 0 h 310"/>
                <a:gd name="T40" fmla="*/ 0 w 246"/>
                <a:gd name="T41" fmla="*/ 0 h 310"/>
                <a:gd name="T42" fmla="*/ 0 w 246"/>
                <a:gd name="T43" fmla="*/ 0 h 310"/>
                <a:gd name="T44" fmla="*/ 0 w 246"/>
                <a:gd name="T45" fmla="*/ 0 h 310"/>
                <a:gd name="T46" fmla="*/ 0 w 246"/>
                <a:gd name="T47" fmla="*/ 0 h 310"/>
                <a:gd name="T48" fmla="*/ 0 w 246"/>
                <a:gd name="T49" fmla="*/ 0 h 310"/>
                <a:gd name="T50" fmla="*/ 0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0 w 246"/>
                <a:gd name="T69" fmla="*/ 0 h 310"/>
                <a:gd name="T70" fmla="*/ 0 w 246"/>
                <a:gd name="T71" fmla="*/ 0 h 310"/>
                <a:gd name="T72" fmla="*/ 0 w 246"/>
                <a:gd name="T73" fmla="*/ 0 h 310"/>
                <a:gd name="T74" fmla="*/ 0 w 246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61" name="Freeform 1390"/>
            <p:cNvSpPr>
              <a:spLocks/>
            </p:cNvSpPr>
            <p:nvPr/>
          </p:nvSpPr>
          <p:spPr bwMode="auto">
            <a:xfrm>
              <a:off x="3998" y="2585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0 h 187"/>
                <a:gd name="T28" fmla="*/ 0 w 83"/>
                <a:gd name="T29" fmla="*/ 0 h 187"/>
                <a:gd name="T30" fmla="*/ 0 w 83"/>
                <a:gd name="T31" fmla="*/ 0 h 187"/>
                <a:gd name="T32" fmla="*/ 0 w 83"/>
                <a:gd name="T33" fmla="*/ 0 h 187"/>
                <a:gd name="T34" fmla="*/ 0 w 83"/>
                <a:gd name="T35" fmla="*/ 0 h 187"/>
                <a:gd name="T36" fmla="*/ 0 w 83"/>
                <a:gd name="T37" fmla="*/ 0 h 187"/>
                <a:gd name="T38" fmla="*/ 0 w 83"/>
                <a:gd name="T39" fmla="*/ 0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62" name="Freeform 1391"/>
            <p:cNvSpPr>
              <a:spLocks/>
            </p:cNvSpPr>
            <p:nvPr/>
          </p:nvSpPr>
          <p:spPr bwMode="auto">
            <a:xfrm>
              <a:off x="3992" y="2568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0 h 94"/>
                <a:gd name="T30" fmla="*/ 0 w 44"/>
                <a:gd name="T31" fmla="*/ 0 h 94"/>
                <a:gd name="T32" fmla="*/ 0 w 44"/>
                <a:gd name="T33" fmla="*/ 0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63" name="Freeform 1392"/>
            <p:cNvSpPr>
              <a:spLocks/>
            </p:cNvSpPr>
            <p:nvPr/>
          </p:nvSpPr>
          <p:spPr bwMode="auto">
            <a:xfrm>
              <a:off x="3986" y="2557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64" name="Freeform 1393"/>
            <p:cNvSpPr>
              <a:spLocks/>
            </p:cNvSpPr>
            <p:nvPr/>
          </p:nvSpPr>
          <p:spPr bwMode="auto">
            <a:xfrm>
              <a:off x="3981" y="2549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65" name="Freeform 1394"/>
            <p:cNvSpPr>
              <a:spLocks/>
            </p:cNvSpPr>
            <p:nvPr/>
          </p:nvSpPr>
          <p:spPr bwMode="auto">
            <a:xfrm>
              <a:off x="3941" y="2539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0 h 236"/>
                <a:gd name="T18" fmla="*/ 0 w 198"/>
                <a:gd name="T19" fmla="*/ 0 h 236"/>
                <a:gd name="T20" fmla="*/ 0 w 198"/>
                <a:gd name="T21" fmla="*/ 0 h 236"/>
                <a:gd name="T22" fmla="*/ 0 w 198"/>
                <a:gd name="T23" fmla="*/ 0 h 236"/>
                <a:gd name="T24" fmla="*/ 0 w 198"/>
                <a:gd name="T25" fmla="*/ 0 h 236"/>
                <a:gd name="T26" fmla="*/ 0 w 198"/>
                <a:gd name="T27" fmla="*/ 0 h 236"/>
                <a:gd name="T28" fmla="*/ 0 w 198"/>
                <a:gd name="T29" fmla="*/ 0 h 236"/>
                <a:gd name="T30" fmla="*/ 0 w 198"/>
                <a:gd name="T31" fmla="*/ 0 h 236"/>
                <a:gd name="T32" fmla="*/ 0 w 198"/>
                <a:gd name="T33" fmla="*/ 0 h 236"/>
                <a:gd name="T34" fmla="*/ 0 w 198"/>
                <a:gd name="T35" fmla="*/ 0 h 236"/>
                <a:gd name="T36" fmla="*/ 0 w 198"/>
                <a:gd name="T37" fmla="*/ 0 h 236"/>
                <a:gd name="T38" fmla="*/ 0 w 198"/>
                <a:gd name="T39" fmla="*/ 0 h 236"/>
                <a:gd name="T40" fmla="*/ 0 w 198"/>
                <a:gd name="T41" fmla="*/ 0 h 236"/>
                <a:gd name="T42" fmla="*/ 0 w 198"/>
                <a:gd name="T43" fmla="*/ 0 h 236"/>
                <a:gd name="T44" fmla="*/ 0 w 198"/>
                <a:gd name="T45" fmla="*/ 0 h 236"/>
                <a:gd name="T46" fmla="*/ 0 w 198"/>
                <a:gd name="T47" fmla="*/ 0 h 236"/>
                <a:gd name="T48" fmla="*/ 0 w 198"/>
                <a:gd name="T49" fmla="*/ 0 h 236"/>
                <a:gd name="T50" fmla="*/ 0 w 198"/>
                <a:gd name="T51" fmla="*/ 0 h 236"/>
                <a:gd name="T52" fmla="*/ 0 w 198"/>
                <a:gd name="T53" fmla="*/ 0 h 236"/>
                <a:gd name="T54" fmla="*/ 0 w 198"/>
                <a:gd name="T55" fmla="*/ 0 h 236"/>
                <a:gd name="T56" fmla="*/ 0 w 198"/>
                <a:gd name="T57" fmla="*/ 0 h 236"/>
                <a:gd name="T58" fmla="*/ 0 w 198"/>
                <a:gd name="T59" fmla="*/ 0 h 236"/>
                <a:gd name="T60" fmla="*/ 0 w 198"/>
                <a:gd name="T61" fmla="*/ 0 h 236"/>
                <a:gd name="T62" fmla="*/ 0 w 198"/>
                <a:gd name="T63" fmla="*/ 0 h 236"/>
                <a:gd name="T64" fmla="*/ 0 w 198"/>
                <a:gd name="T65" fmla="*/ 0 h 236"/>
                <a:gd name="T66" fmla="*/ 0 w 198"/>
                <a:gd name="T67" fmla="*/ 0 h 236"/>
                <a:gd name="T68" fmla="*/ 0 w 198"/>
                <a:gd name="T69" fmla="*/ 0 h 236"/>
                <a:gd name="T70" fmla="*/ 0 w 198"/>
                <a:gd name="T71" fmla="*/ 0 h 236"/>
                <a:gd name="T72" fmla="*/ 0 w 198"/>
                <a:gd name="T73" fmla="*/ 0 h 236"/>
                <a:gd name="T74" fmla="*/ 0 w 198"/>
                <a:gd name="T75" fmla="*/ 0 h 236"/>
                <a:gd name="T76" fmla="*/ 0 w 198"/>
                <a:gd name="T77" fmla="*/ 0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0 w 198"/>
                <a:gd name="T91" fmla="*/ 0 h 236"/>
                <a:gd name="T92" fmla="*/ 0 w 198"/>
                <a:gd name="T93" fmla="*/ 0 h 236"/>
                <a:gd name="T94" fmla="*/ 0 w 198"/>
                <a:gd name="T95" fmla="*/ 0 h 236"/>
                <a:gd name="T96" fmla="*/ 0 w 198"/>
                <a:gd name="T97" fmla="*/ 0 h 236"/>
                <a:gd name="T98" fmla="*/ 0 w 198"/>
                <a:gd name="T99" fmla="*/ 0 h 236"/>
                <a:gd name="T100" fmla="*/ 0 w 198"/>
                <a:gd name="T101" fmla="*/ 0 h 236"/>
                <a:gd name="T102" fmla="*/ 0 w 198"/>
                <a:gd name="T103" fmla="*/ 0 h 236"/>
                <a:gd name="T104" fmla="*/ 0 w 198"/>
                <a:gd name="T105" fmla="*/ 0 h 236"/>
                <a:gd name="T106" fmla="*/ 0 w 198"/>
                <a:gd name="T107" fmla="*/ 0 h 236"/>
                <a:gd name="T108" fmla="*/ 0 w 198"/>
                <a:gd name="T109" fmla="*/ 0 h 236"/>
                <a:gd name="T110" fmla="*/ 0 w 198"/>
                <a:gd name="T111" fmla="*/ 0 h 236"/>
                <a:gd name="T112" fmla="*/ 0 w 198"/>
                <a:gd name="T113" fmla="*/ 0 h 236"/>
                <a:gd name="T114" fmla="*/ 0 w 198"/>
                <a:gd name="T115" fmla="*/ 0 h 236"/>
                <a:gd name="T116" fmla="*/ 0 w 198"/>
                <a:gd name="T117" fmla="*/ 0 h 236"/>
                <a:gd name="T118" fmla="*/ 0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66" name="Freeform 1395"/>
            <p:cNvSpPr>
              <a:spLocks/>
            </p:cNvSpPr>
            <p:nvPr/>
          </p:nvSpPr>
          <p:spPr bwMode="auto">
            <a:xfrm>
              <a:off x="3997" y="2539"/>
              <a:ext cx="22" cy="30"/>
            </a:xfrm>
            <a:custGeom>
              <a:avLst/>
              <a:gdLst>
                <a:gd name="T0" fmla="*/ 0 w 128"/>
                <a:gd name="T1" fmla="*/ 0 h 183"/>
                <a:gd name="T2" fmla="*/ 0 w 128"/>
                <a:gd name="T3" fmla="*/ 0 h 183"/>
                <a:gd name="T4" fmla="*/ 0 w 128"/>
                <a:gd name="T5" fmla="*/ 0 h 183"/>
                <a:gd name="T6" fmla="*/ 0 w 128"/>
                <a:gd name="T7" fmla="*/ 0 h 183"/>
                <a:gd name="T8" fmla="*/ 0 w 128"/>
                <a:gd name="T9" fmla="*/ 0 h 183"/>
                <a:gd name="T10" fmla="*/ 0 w 128"/>
                <a:gd name="T11" fmla="*/ 0 h 183"/>
                <a:gd name="T12" fmla="*/ 0 w 128"/>
                <a:gd name="T13" fmla="*/ 0 h 183"/>
                <a:gd name="T14" fmla="*/ 0 w 128"/>
                <a:gd name="T15" fmla="*/ 0 h 183"/>
                <a:gd name="T16" fmla="*/ 0 w 128"/>
                <a:gd name="T17" fmla="*/ 0 h 183"/>
                <a:gd name="T18" fmla="*/ 0 w 128"/>
                <a:gd name="T19" fmla="*/ 0 h 183"/>
                <a:gd name="T20" fmla="*/ 0 w 128"/>
                <a:gd name="T21" fmla="*/ 0 h 183"/>
                <a:gd name="T22" fmla="*/ 0 w 128"/>
                <a:gd name="T23" fmla="*/ 0 h 183"/>
                <a:gd name="T24" fmla="*/ 0 w 128"/>
                <a:gd name="T25" fmla="*/ 0 h 183"/>
                <a:gd name="T26" fmla="*/ 0 w 128"/>
                <a:gd name="T27" fmla="*/ 0 h 183"/>
                <a:gd name="T28" fmla="*/ 0 w 128"/>
                <a:gd name="T29" fmla="*/ 0 h 183"/>
                <a:gd name="T30" fmla="*/ 0 w 128"/>
                <a:gd name="T31" fmla="*/ 0 h 183"/>
                <a:gd name="T32" fmla="*/ 0 w 128"/>
                <a:gd name="T33" fmla="*/ 0 h 183"/>
                <a:gd name="T34" fmla="*/ 0 w 128"/>
                <a:gd name="T35" fmla="*/ 0 h 183"/>
                <a:gd name="T36" fmla="*/ 0 w 128"/>
                <a:gd name="T37" fmla="*/ 0 h 183"/>
                <a:gd name="T38" fmla="*/ 0 w 128"/>
                <a:gd name="T39" fmla="*/ 0 h 183"/>
                <a:gd name="T40" fmla="*/ 0 w 128"/>
                <a:gd name="T41" fmla="*/ 0 h 183"/>
                <a:gd name="T42" fmla="*/ 0 w 128"/>
                <a:gd name="T43" fmla="*/ 0 h 183"/>
                <a:gd name="T44" fmla="*/ 0 w 128"/>
                <a:gd name="T45" fmla="*/ 0 h 183"/>
                <a:gd name="T46" fmla="*/ 0 w 128"/>
                <a:gd name="T47" fmla="*/ 0 h 183"/>
                <a:gd name="T48" fmla="*/ 0 w 128"/>
                <a:gd name="T49" fmla="*/ 0 h 183"/>
                <a:gd name="T50" fmla="*/ 0 w 128"/>
                <a:gd name="T51" fmla="*/ 0 h 183"/>
                <a:gd name="T52" fmla="*/ 0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0 w 128"/>
                <a:gd name="T77" fmla="*/ 0 h 183"/>
                <a:gd name="T78" fmla="*/ 0 w 128"/>
                <a:gd name="T79" fmla="*/ 0 h 183"/>
                <a:gd name="T80" fmla="*/ 0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67" name="Freeform 1396"/>
            <p:cNvSpPr>
              <a:spLocks/>
            </p:cNvSpPr>
            <p:nvPr/>
          </p:nvSpPr>
          <p:spPr bwMode="auto">
            <a:xfrm>
              <a:off x="3920" y="2532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0 h 379"/>
                <a:gd name="T6" fmla="*/ 0 w 323"/>
                <a:gd name="T7" fmla="*/ 0 h 379"/>
                <a:gd name="T8" fmla="*/ 0 w 323"/>
                <a:gd name="T9" fmla="*/ 0 h 379"/>
                <a:gd name="T10" fmla="*/ 0 w 323"/>
                <a:gd name="T11" fmla="*/ 0 h 379"/>
                <a:gd name="T12" fmla="*/ 0 w 323"/>
                <a:gd name="T13" fmla="*/ 0 h 379"/>
                <a:gd name="T14" fmla="*/ 0 w 323"/>
                <a:gd name="T15" fmla="*/ 0 h 379"/>
                <a:gd name="T16" fmla="*/ 0 w 323"/>
                <a:gd name="T17" fmla="*/ 0 h 379"/>
                <a:gd name="T18" fmla="*/ 0 w 323"/>
                <a:gd name="T19" fmla="*/ 0 h 379"/>
                <a:gd name="T20" fmla="*/ 0 w 323"/>
                <a:gd name="T21" fmla="*/ 0 h 379"/>
                <a:gd name="T22" fmla="*/ 0 w 323"/>
                <a:gd name="T23" fmla="*/ 0 h 379"/>
                <a:gd name="T24" fmla="*/ 0 w 323"/>
                <a:gd name="T25" fmla="*/ 0 h 379"/>
                <a:gd name="T26" fmla="*/ 0 w 323"/>
                <a:gd name="T27" fmla="*/ 0 h 379"/>
                <a:gd name="T28" fmla="*/ 0 w 323"/>
                <a:gd name="T29" fmla="*/ 0 h 379"/>
                <a:gd name="T30" fmla="*/ 0 w 323"/>
                <a:gd name="T31" fmla="*/ 0 h 379"/>
                <a:gd name="T32" fmla="*/ 0 w 323"/>
                <a:gd name="T33" fmla="*/ 0 h 379"/>
                <a:gd name="T34" fmla="*/ 0 w 323"/>
                <a:gd name="T35" fmla="*/ 0 h 379"/>
                <a:gd name="T36" fmla="*/ 0 w 323"/>
                <a:gd name="T37" fmla="*/ 0 h 379"/>
                <a:gd name="T38" fmla="*/ 0 w 323"/>
                <a:gd name="T39" fmla="*/ 0 h 379"/>
                <a:gd name="T40" fmla="*/ 0 w 323"/>
                <a:gd name="T41" fmla="*/ 0 h 379"/>
                <a:gd name="T42" fmla="*/ 0 w 323"/>
                <a:gd name="T43" fmla="*/ 0 h 379"/>
                <a:gd name="T44" fmla="*/ 0 w 323"/>
                <a:gd name="T45" fmla="*/ 0 h 379"/>
                <a:gd name="T46" fmla="*/ 0 w 323"/>
                <a:gd name="T47" fmla="*/ 0 h 379"/>
                <a:gd name="T48" fmla="*/ 0 w 323"/>
                <a:gd name="T49" fmla="*/ 0 h 379"/>
                <a:gd name="T50" fmla="*/ 0 w 323"/>
                <a:gd name="T51" fmla="*/ 0 h 379"/>
                <a:gd name="T52" fmla="*/ 0 w 323"/>
                <a:gd name="T53" fmla="*/ 0 h 379"/>
                <a:gd name="T54" fmla="*/ 0 w 323"/>
                <a:gd name="T55" fmla="*/ 0 h 379"/>
                <a:gd name="T56" fmla="*/ 0 w 323"/>
                <a:gd name="T57" fmla="*/ 0 h 379"/>
                <a:gd name="T58" fmla="*/ 0 w 323"/>
                <a:gd name="T59" fmla="*/ 0 h 379"/>
                <a:gd name="T60" fmla="*/ 0 w 323"/>
                <a:gd name="T61" fmla="*/ 0 h 379"/>
                <a:gd name="T62" fmla="*/ 0 w 323"/>
                <a:gd name="T63" fmla="*/ 0 h 379"/>
                <a:gd name="T64" fmla="*/ 0 w 323"/>
                <a:gd name="T65" fmla="*/ 0 h 379"/>
                <a:gd name="T66" fmla="*/ 0 w 323"/>
                <a:gd name="T67" fmla="*/ 0 h 379"/>
                <a:gd name="T68" fmla="*/ 0 w 323"/>
                <a:gd name="T69" fmla="*/ 0 h 379"/>
                <a:gd name="T70" fmla="*/ 0 w 323"/>
                <a:gd name="T71" fmla="*/ 0 h 379"/>
                <a:gd name="T72" fmla="*/ 0 w 323"/>
                <a:gd name="T73" fmla="*/ 0 h 379"/>
                <a:gd name="T74" fmla="*/ 0 w 323"/>
                <a:gd name="T75" fmla="*/ 0 h 379"/>
                <a:gd name="T76" fmla="*/ 0 w 323"/>
                <a:gd name="T77" fmla="*/ 0 h 379"/>
                <a:gd name="T78" fmla="*/ 0 w 323"/>
                <a:gd name="T79" fmla="*/ 0 h 379"/>
                <a:gd name="T80" fmla="*/ 0 w 323"/>
                <a:gd name="T81" fmla="*/ 0 h 379"/>
                <a:gd name="T82" fmla="*/ 0 w 323"/>
                <a:gd name="T83" fmla="*/ 0 h 379"/>
                <a:gd name="T84" fmla="*/ 0 w 323"/>
                <a:gd name="T85" fmla="*/ 0 h 379"/>
                <a:gd name="T86" fmla="*/ 0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68" name="Freeform 1397"/>
            <p:cNvSpPr>
              <a:spLocks/>
            </p:cNvSpPr>
            <p:nvPr/>
          </p:nvSpPr>
          <p:spPr bwMode="auto">
            <a:xfrm>
              <a:off x="3995" y="2530"/>
              <a:ext cx="47" cy="42"/>
            </a:xfrm>
            <a:custGeom>
              <a:avLst/>
              <a:gdLst>
                <a:gd name="T0" fmla="*/ 0 w 282"/>
                <a:gd name="T1" fmla="*/ 0 h 253"/>
                <a:gd name="T2" fmla="*/ 0 w 282"/>
                <a:gd name="T3" fmla="*/ 0 h 253"/>
                <a:gd name="T4" fmla="*/ 0 w 282"/>
                <a:gd name="T5" fmla="*/ 0 h 253"/>
                <a:gd name="T6" fmla="*/ 0 w 282"/>
                <a:gd name="T7" fmla="*/ 0 h 253"/>
                <a:gd name="T8" fmla="*/ 0 w 282"/>
                <a:gd name="T9" fmla="*/ 0 h 253"/>
                <a:gd name="T10" fmla="*/ 0 w 282"/>
                <a:gd name="T11" fmla="*/ 0 h 253"/>
                <a:gd name="T12" fmla="*/ 0 w 282"/>
                <a:gd name="T13" fmla="*/ 0 h 253"/>
                <a:gd name="T14" fmla="*/ 0 w 282"/>
                <a:gd name="T15" fmla="*/ 0 h 253"/>
                <a:gd name="T16" fmla="*/ 0 w 282"/>
                <a:gd name="T17" fmla="*/ 0 h 253"/>
                <a:gd name="T18" fmla="*/ 0 w 282"/>
                <a:gd name="T19" fmla="*/ 0 h 253"/>
                <a:gd name="T20" fmla="*/ 0 w 282"/>
                <a:gd name="T21" fmla="*/ 0 h 253"/>
                <a:gd name="T22" fmla="*/ 0 w 282"/>
                <a:gd name="T23" fmla="*/ 0 h 253"/>
                <a:gd name="T24" fmla="*/ 0 w 282"/>
                <a:gd name="T25" fmla="*/ 0 h 253"/>
                <a:gd name="T26" fmla="*/ 0 w 282"/>
                <a:gd name="T27" fmla="*/ 0 h 253"/>
                <a:gd name="T28" fmla="*/ 0 w 282"/>
                <a:gd name="T29" fmla="*/ 0 h 253"/>
                <a:gd name="T30" fmla="*/ 0 w 282"/>
                <a:gd name="T31" fmla="*/ 0 h 253"/>
                <a:gd name="T32" fmla="*/ 0 w 282"/>
                <a:gd name="T33" fmla="*/ 0 h 253"/>
                <a:gd name="T34" fmla="*/ 0 w 282"/>
                <a:gd name="T35" fmla="*/ 0 h 253"/>
                <a:gd name="T36" fmla="*/ 0 w 282"/>
                <a:gd name="T37" fmla="*/ 0 h 253"/>
                <a:gd name="T38" fmla="*/ 0 w 282"/>
                <a:gd name="T39" fmla="*/ 0 h 253"/>
                <a:gd name="T40" fmla="*/ 0 w 282"/>
                <a:gd name="T41" fmla="*/ 0 h 253"/>
                <a:gd name="T42" fmla="*/ 0 w 282"/>
                <a:gd name="T43" fmla="*/ 0 h 253"/>
                <a:gd name="T44" fmla="*/ 0 w 282"/>
                <a:gd name="T45" fmla="*/ 0 h 253"/>
                <a:gd name="T46" fmla="*/ 0 w 282"/>
                <a:gd name="T47" fmla="*/ 0 h 253"/>
                <a:gd name="T48" fmla="*/ 0 w 282"/>
                <a:gd name="T49" fmla="*/ 0 h 253"/>
                <a:gd name="T50" fmla="*/ 0 w 282"/>
                <a:gd name="T51" fmla="*/ 0 h 253"/>
                <a:gd name="T52" fmla="*/ 0 w 282"/>
                <a:gd name="T53" fmla="*/ 0 h 253"/>
                <a:gd name="T54" fmla="*/ 0 w 282"/>
                <a:gd name="T55" fmla="*/ 0 h 253"/>
                <a:gd name="T56" fmla="*/ 0 w 282"/>
                <a:gd name="T57" fmla="*/ 0 h 253"/>
                <a:gd name="T58" fmla="*/ 0 w 282"/>
                <a:gd name="T59" fmla="*/ 0 h 253"/>
                <a:gd name="T60" fmla="*/ 0 w 282"/>
                <a:gd name="T61" fmla="*/ 0 h 253"/>
                <a:gd name="T62" fmla="*/ 0 w 282"/>
                <a:gd name="T63" fmla="*/ 0 h 253"/>
                <a:gd name="T64" fmla="*/ 0 w 282"/>
                <a:gd name="T65" fmla="*/ 0 h 253"/>
                <a:gd name="T66" fmla="*/ 0 w 282"/>
                <a:gd name="T67" fmla="*/ 0 h 253"/>
                <a:gd name="T68" fmla="*/ 0 w 282"/>
                <a:gd name="T69" fmla="*/ 0 h 253"/>
                <a:gd name="T70" fmla="*/ 0 w 282"/>
                <a:gd name="T71" fmla="*/ 0 h 253"/>
                <a:gd name="T72" fmla="*/ 0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0 w 282"/>
                <a:gd name="T103" fmla="*/ 0 h 253"/>
                <a:gd name="T104" fmla="*/ 0 w 282"/>
                <a:gd name="T105" fmla="*/ 0 h 253"/>
                <a:gd name="T106" fmla="*/ 0 w 282"/>
                <a:gd name="T107" fmla="*/ 0 h 253"/>
                <a:gd name="T108" fmla="*/ 0 w 282"/>
                <a:gd name="T109" fmla="*/ 0 h 253"/>
                <a:gd name="T110" fmla="*/ 0 w 282"/>
                <a:gd name="T111" fmla="*/ 0 h 253"/>
                <a:gd name="T112" fmla="*/ 0 w 282"/>
                <a:gd name="T113" fmla="*/ 0 h 253"/>
                <a:gd name="T114" fmla="*/ 0 w 282"/>
                <a:gd name="T115" fmla="*/ 0 h 253"/>
                <a:gd name="T116" fmla="*/ 0 w 282"/>
                <a:gd name="T117" fmla="*/ 0 h 253"/>
                <a:gd name="T118" fmla="*/ 0 w 282"/>
                <a:gd name="T119" fmla="*/ 0 h 253"/>
                <a:gd name="T120" fmla="*/ 0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69" name="Freeform 1398"/>
            <p:cNvSpPr>
              <a:spLocks/>
            </p:cNvSpPr>
            <p:nvPr/>
          </p:nvSpPr>
          <p:spPr bwMode="auto">
            <a:xfrm>
              <a:off x="3901" y="2553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0 h 236"/>
                <a:gd name="T4" fmla="*/ 0 w 115"/>
                <a:gd name="T5" fmla="*/ 0 h 236"/>
                <a:gd name="T6" fmla="*/ 0 w 115"/>
                <a:gd name="T7" fmla="*/ 0 h 236"/>
                <a:gd name="T8" fmla="*/ 0 w 115"/>
                <a:gd name="T9" fmla="*/ 0 h 236"/>
                <a:gd name="T10" fmla="*/ 0 w 115"/>
                <a:gd name="T11" fmla="*/ 0 h 236"/>
                <a:gd name="T12" fmla="*/ 0 w 115"/>
                <a:gd name="T13" fmla="*/ 0 h 236"/>
                <a:gd name="T14" fmla="*/ 0 w 115"/>
                <a:gd name="T15" fmla="*/ 0 h 236"/>
                <a:gd name="T16" fmla="*/ 0 w 115"/>
                <a:gd name="T17" fmla="*/ 0 h 236"/>
                <a:gd name="T18" fmla="*/ 0 w 115"/>
                <a:gd name="T19" fmla="*/ 0 h 236"/>
                <a:gd name="T20" fmla="*/ 0 w 115"/>
                <a:gd name="T21" fmla="*/ 0 h 236"/>
                <a:gd name="T22" fmla="*/ 0 w 115"/>
                <a:gd name="T23" fmla="*/ 0 h 236"/>
                <a:gd name="T24" fmla="*/ 0 w 115"/>
                <a:gd name="T25" fmla="*/ 0 h 236"/>
                <a:gd name="T26" fmla="*/ 0 w 115"/>
                <a:gd name="T27" fmla="*/ 0 h 236"/>
                <a:gd name="T28" fmla="*/ 0 w 115"/>
                <a:gd name="T29" fmla="*/ 0 h 236"/>
                <a:gd name="T30" fmla="*/ 0 w 115"/>
                <a:gd name="T31" fmla="*/ 0 h 236"/>
                <a:gd name="T32" fmla="*/ 0 w 115"/>
                <a:gd name="T33" fmla="*/ 0 h 236"/>
                <a:gd name="T34" fmla="*/ 0 w 115"/>
                <a:gd name="T35" fmla="*/ 0 h 236"/>
                <a:gd name="T36" fmla="*/ 0 w 115"/>
                <a:gd name="T37" fmla="*/ 0 h 236"/>
                <a:gd name="T38" fmla="*/ 0 w 115"/>
                <a:gd name="T39" fmla="*/ 0 h 236"/>
                <a:gd name="T40" fmla="*/ 0 w 115"/>
                <a:gd name="T41" fmla="*/ 0 h 236"/>
                <a:gd name="T42" fmla="*/ 0 w 115"/>
                <a:gd name="T43" fmla="*/ 0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2270" name="Freeform 1399"/>
            <p:cNvSpPr>
              <a:spLocks/>
            </p:cNvSpPr>
            <p:nvPr/>
          </p:nvSpPr>
          <p:spPr bwMode="auto">
            <a:xfrm>
              <a:off x="4034" y="2527"/>
              <a:ext cx="41" cy="52"/>
            </a:xfrm>
            <a:custGeom>
              <a:avLst/>
              <a:gdLst>
                <a:gd name="T0" fmla="*/ 0 w 245"/>
                <a:gd name="T1" fmla="*/ 0 h 310"/>
                <a:gd name="T2" fmla="*/ 0 w 245"/>
                <a:gd name="T3" fmla="*/ 0 h 310"/>
                <a:gd name="T4" fmla="*/ 0 w 245"/>
                <a:gd name="T5" fmla="*/ 0 h 310"/>
                <a:gd name="T6" fmla="*/ 0 w 245"/>
                <a:gd name="T7" fmla="*/ 0 h 310"/>
                <a:gd name="T8" fmla="*/ 0 w 245"/>
                <a:gd name="T9" fmla="*/ 0 h 310"/>
                <a:gd name="T10" fmla="*/ 0 w 245"/>
                <a:gd name="T11" fmla="*/ 0 h 310"/>
                <a:gd name="T12" fmla="*/ 0 w 245"/>
                <a:gd name="T13" fmla="*/ 0 h 310"/>
                <a:gd name="T14" fmla="*/ 0 w 245"/>
                <a:gd name="T15" fmla="*/ 0 h 310"/>
                <a:gd name="T16" fmla="*/ 0 w 245"/>
                <a:gd name="T17" fmla="*/ 0 h 310"/>
                <a:gd name="T18" fmla="*/ 0 w 245"/>
                <a:gd name="T19" fmla="*/ 0 h 310"/>
                <a:gd name="T20" fmla="*/ 0 w 245"/>
                <a:gd name="T21" fmla="*/ 0 h 310"/>
                <a:gd name="T22" fmla="*/ 0 w 245"/>
                <a:gd name="T23" fmla="*/ 0 h 310"/>
                <a:gd name="T24" fmla="*/ 0 w 245"/>
                <a:gd name="T25" fmla="*/ 0 h 310"/>
                <a:gd name="T26" fmla="*/ 0 w 245"/>
                <a:gd name="T27" fmla="*/ 0 h 310"/>
                <a:gd name="T28" fmla="*/ 0 w 245"/>
                <a:gd name="T29" fmla="*/ 0 h 310"/>
                <a:gd name="T30" fmla="*/ 0 w 245"/>
                <a:gd name="T31" fmla="*/ 0 h 310"/>
                <a:gd name="T32" fmla="*/ 0 w 245"/>
                <a:gd name="T33" fmla="*/ 0 h 310"/>
                <a:gd name="T34" fmla="*/ 0 w 245"/>
                <a:gd name="T35" fmla="*/ 0 h 310"/>
                <a:gd name="T36" fmla="*/ 0 w 245"/>
                <a:gd name="T37" fmla="*/ 0 h 310"/>
                <a:gd name="T38" fmla="*/ 0 w 245"/>
                <a:gd name="T39" fmla="*/ 0 h 310"/>
                <a:gd name="T40" fmla="*/ 0 w 245"/>
                <a:gd name="T41" fmla="*/ 0 h 310"/>
                <a:gd name="T42" fmla="*/ 0 w 245"/>
                <a:gd name="T43" fmla="*/ 0 h 310"/>
                <a:gd name="T44" fmla="*/ 0 w 245"/>
                <a:gd name="T45" fmla="*/ 0 h 310"/>
                <a:gd name="T46" fmla="*/ 0 w 245"/>
                <a:gd name="T47" fmla="*/ 0 h 310"/>
                <a:gd name="T48" fmla="*/ 0 w 245"/>
                <a:gd name="T49" fmla="*/ 0 h 310"/>
                <a:gd name="T50" fmla="*/ 0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0 w 245"/>
                <a:gd name="T69" fmla="*/ 0 h 310"/>
                <a:gd name="T70" fmla="*/ 0 w 245"/>
                <a:gd name="T71" fmla="*/ 0 h 310"/>
                <a:gd name="T72" fmla="*/ 0 w 245"/>
                <a:gd name="T73" fmla="*/ 0 h 310"/>
                <a:gd name="T74" fmla="*/ 0 w 245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42052" name="Group 1400"/>
            <p:cNvGrpSpPr>
              <a:grpSpLocks/>
            </p:cNvGrpSpPr>
            <p:nvPr/>
          </p:nvGrpSpPr>
          <p:grpSpPr bwMode="auto">
            <a:xfrm>
              <a:off x="3949" y="2599"/>
              <a:ext cx="135" cy="180"/>
              <a:chOff x="3774" y="2423"/>
              <a:chExt cx="189" cy="286"/>
            </a:xfrm>
          </p:grpSpPr>
          <p:sp>
            <p:nvSpPr>
              <p:cNvPr id="42272" name="Rectangle 1401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2273" name="Rectangle 1402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2274" name="Rectangle 1403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2275" name="Rectangle 1404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2276" name="Rectangle 1405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2277" name="Rectangle 1406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כותרת 9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Access net: home network</a:t>
            </a:r>
            <a:endParaRPr lang="he-IL" altLang="he-IL" dirty="0"/>
          </a:p>
        </p:txBody>
      </p:sp>
      <p:sp>
        <p:nvSpPr>
          <p:cNvPr id="43011" name="Title 41"/>
          <p:cNvSpPr>
            <a:spLocks/>
          </p:cNvSpPr>
          <p:nvPr/>
        </p:nvSpPr>
        <p:spPr bwMode="auto">
          <a:xfrm>
            <a:off x="381000" y="239713"/>
            <a:ext cx="5622925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altLang="he-IL" sz="3600" dirty="0">
              <a:solidFill>
                <a:srgbClr val="000099"/>
              </a:solidFill>
              <a:latin typeface="Gill Sans MT" pitchFamily="34" charset="0"/>
              <a:ea typeface="MS PGothic" pitchFamily="34" charset="-128"/>
            </a:endParaRPr>
          </a:p>
        </p:txBody>
      </p:sp>
      <p:sp>
        <p:nvSpPr>
          <p:cNvPr id="43013" name="AutoShape 99"/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11289" name="Text Box 26"/>
          <p:cNvSpPr txBox="1">
            <a:spLocks noChangeArrowheads="1"/>
          </p:cNvSpPr>
          <p:nvPr/>
        </p:nvSpPr>
        <p:spPr bwMode="auto">
          <a:xfrm>
            <a:off x="5905500" y="3178175"/>
            <a:ext cx="289718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he-IL" sz="2000">
                <a:ea typeface="MS PGothic" pitchFamily="34" charset="-128"/>
              </a:rPr>
              <a:t>to/from headend or central office</a:t>
            </a:r>
          </a:p>
        </p:txBody>
      </p:sp>
      <p:sp>
        <p:nvSpPr>
          <p:cNvPr id="43015" name="Rectangle 87"/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2" name="Group 105"/>
          <p:cNvGrpSpPr>
            <a:grpSpLocks/>
          </p:cNvGrpSpPr>
          <p:nvPr/>
        </p:nvGrpSpPr>
        <p:grpSpPr bwMode="auto">
          <a:xfrm>
            <a:off x="4287838" y="3252788"/>
            <a:ext cx="3000375" cy="361950"/>
            <a:chOff x="2434" y="2109"/>
            <a:chExt cx="1890" cy="228"/>
          </a:xfrm>
        </p:grpSpPr>
        <p:grpSp>
          <p:nvGrpSpPr>
            <p:cNvPr id="3" name="Group 91"/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43086" name="Rectangle 92"/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3087" name="Rectangle 93"/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3088" name="Rectangle 94"/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3089" name="Rectangle 95"/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3090" name="Rectangle 96"/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3091" name="AutoShape 97"/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sp>
          <p:nvSpPr>
            <p:cNvPr id="43084" name="Line 102"/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85" name="Line 104"/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4" name="Group 107"/>
          <p:cNvGrpSpPr>
            <a:grpSpLocks/>
          </p:cNvGrpSpPr>
          <p:nvPr/>
        </p:nvGrpSpPr>
        <p:grpSpPr bwMode="auto">
          <a:xfrm>
            <a:off x="3273425" y="3227388"/>
            <a:ext cx="1065213" cy="455612"/>
            <a:chOff x="2356" y="1300"/>
            <a:chExt cx="555" cy="194"/>
          </a:xfrm>
        </p:grpSpPr>
        <p:sp>
          <p:nvSpPr>
            <p:cNvPr id="4307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4307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4307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5" name="Group 11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081" name="Freeform 11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3082" name="Freeform 11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43079" name="Line 11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80" name="Line 11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43018" name="Line 116"/>
          <p:cNvSpPr>
            <a:spLocks noChangeShapeType="1"/>
          </p:cNvSpPr>
          <p:nvPr/>
        </p:nvSpPr>
        <p:spPr bwMode="auto">
          <a:xfrm flipH="1">
            <a:off x="2435225" y="3463925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6" name="Group 119"/>
          <p:cNvGrpSpPr>
            <a:grpSpLocks/>
          </p:cNvGrpSpPr>
          <p:nvPr/>
        </p:nvGrpSpPr>
        <p:grpSpPr bwMode="auto">
          <a:xfrm>
            <a:off x="1814513" y="2884488"/>
            <a:ext cx="1068387" cy="820737"/>
            <a:chOff x="2967" y="478"/>
            <a:chExt cx="788" cy="625"/>
          </a:xfrm>
        </p:grpSpPr>
        <p:pic>
          <p:nvPicPr>
            <p:cNvPr id="43073" name="Picture 120" descr="access_point_stylized_small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74" name="Picture 121" descr="antenna_radiation_stylize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3020" name="Line 122"/>
          <p:cNvSpPr>
            <a:spLocks noChangeShapeType="1"/>
          </p:cNvSpPr>
          <p:nvPr/>
        </p:nvSpPr>
        <p:spPr bwMode="auto">
          <a:xfrm flipH="1" flipV="1">
            <a:off x="3756025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7" name="Group 138"/>
          <p:cNvGrpSpPr>
            <a:grpSpLocks/>
          </p:cNvGrpSpPr>
          <p:nvPr/>
        </p:nvGrpSpPr>
        <p:grpSpPr bwMode="auto">
          <a:xfrm>
            <a:off x="5326063" y="3703638"/>
            <a:ext cx="2527300" cy="1265237"/>
            <a:chOff x="3355" y="2333"/>
            <a:chExt cx="1592" cy="797"/>
          </a:xfrm>
        </p:grpSpPr>
        <p:sp>
          <p:nvSpPr>
            <p:cNvPr id="43071" name="Text Box 39"/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he-IL" sz="1800">
                  <a:ea typeface="MS PGothic" pitchFamily="34" charset="-128"/>
                </a:rPr>
                <a:t>cable or DSL modem</a:t>
              </a:r>
            </a:p>
          </p:txBody>
        </p:sp>
        <p:sp>
          <p:nvSpPr>
            <p:cNvPr id="43072" name="Line 129"/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8" name="Group 139"/>
          <p:cNvGrpSpPr>
            <a:grpSpLocks/>
          </p:cNvGrpSpPr>
          <p:nvPr/>
        </p:nvGrpSpPr>
        <p:grpSpPr bwMode="auto">
          <a:xfrm>
            <a:off x="2928938" y="3695700"/>
            <a:ext cx="2593975" cy="1860550"/>
            <a:chOff x="1845" y="2328"/>
            <a:chExt cx="1634" cy="1172"/>
          </a:xfrm>
        </p:grpSpPr>
        <p:sp>
          <p:nvSpPr>
            <p:cNvPr id="43069" name="Text Box 39"/>
            <p:cNvSpPr txBox="1">
              <a:spLocks noChangeArrowheads="1"/>
            </p:cNvSpPr>
            <p:nvPr/>
          </p:nvSpPr>
          <p:spPr bwMode="auto">
            <a:xfrm>
              <a:off x="1845" y="3304"/>
              <a:ext cx="1634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he-IL" sz="1800" dirty="0">
                  <a:ea typeface="MS PGothic" pitchFamily="34" charset="-128"/>
                </a:rPr>
                <a:t>router, firewall, NAT</a:t>
              </a:r>
            </a:p>
          </p:txBody>
        </p:sp>
        <p:sp>
          <p:nvSpPr>
            <p:cNvPr id="43070" name="Line 133"/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0" name="Group 140"/>
          <p:cNvGrpSpPr>
            <a:grpSpLocks/>
          </p:cNvGrpSpPr>
          <p:nvPr/>
        </p:nvGrpSpPr>
        <p:grpSpPr bwMode="auto">
          <a:xfrm>
            <a:off x="1513414" y="3725861"/>
            <a:ext cx="1314450" cy="2087561"/>
            <a:chOff x="679" y="2347"/>
            <a:chExt cx="1239" cy="1315"/>
          </a:xfrm>
        </p:grpSpPr>
        <p:sp>
          <p:nvSpPr>
            <p:cNvPr id="43065" name="Line 136"/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66" name="Text Box 39"/>
            <p:cNvSpPr txBox="1">
              <a:spLocks noChangeArrowheads="1"/>
            </p:cNvSpPr>
            <p:nvPr/>
          </p:nvSpPr>
          <p:spPr bwMode="auto">
            <a:xfrm>
              <a:off x="679" y="3325"/>
              <a:ext cx="1239" cy="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altLang="he-IL" sz="1800" dirty="0">
                  <a:ea typeface="MS PGothic" pitchFamily="34" charset="-128"/>
                </a:rPr>
                <a:t>wireless access </a:t>
              </a:r>
            </a:p>
            <a:p>
              <a:pPr>
                <a:lnSpc>
                  <a:spcPct val="80000"/>
                </a:lnSpc>
              </a:pPr>
              <a:r>
                <a:rPr lang="en-US" altLang="he-IL" sz="1800" dirty="0">
                  <a:ea typeface="MS PGothic" pitchFamily="34" charset="-128"/>
                </a:rPr>
                <a:t>point</a:t>
              </a:r>
            </a:p>
          </p:txBody>
        </p:sp>
      </p:grpSp>
      <p:sp>
        <p:nvSpPr>
          <p:cNvPr id="11406" name="Text Box 142"/>
          <p:cNvSpPr txBox="1">
            <a:spLocks noChangeArrowheads="1"/>
          </p:cNvSpPr>
          <p:nvPr/>
        </p:nvSpPr>
        <p:spPr bwMode="auto">
          <a:xfrm>
            <a:off x="1038225" y="1303338"/>
            <a:ext cx="11033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he-IL" sz="2000" dirty="0">
                <a:ea typeface="MS PGothic" pitchFamily="34" charset="-128"/>
              </a:rPr>
              <a:t>wireless</a:t>
            </a:r>
          </a:p>
          <a:p>
            <a:pPr algn="r"/>
            <a:r>
              <a:rPr lang="en-US" altLang="he-IL" sz="2000" dirty="0">
                <a:ea typeface="MS PGothic" pitchFamily="34" charset="-128"/>
              </a:rPr>
              <a:t>devices</a:t>
            </a:r>
          </a:p>
        </p:txBody>
      </p:sp>
      <p:grpSp>
        <p:nvGrpSpPr>
          <p:cNvPr id="11" name="Group 143"/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43063" name="Picture 144" descr="iphone_stylized_small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64" name="Picture 145" descr="antenna_radiation_stylize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3027" name="Line 146"/>
          <p:cNvSpPr>
            <a:spLocks noChangeShapeType="1"/>
          </p:cNvSpPr>
          <p:nvPr/>
        </p:nvSpPr>
        <p:spPr bwMode="auto">
          <a:xfrm>
            <a:off x="3679825" y="3679825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1411" name="Oval 147"/>
          <p:cNvSpPr>
            <a:spLocks noChangeArrowheads="1"/>
          </p:cNvSpPr>
          <p:nvPr/>
        </p:nvSpPr>
        <p:spPr bwMode="auto">
          <a:xfrm>
            <a:off x="1281113" y="2801938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12" name="Group 150"/>
          <p:cNvGrpSpPr>
            <a:grpSpLocks/>
          </p:cNvGrpSpPr>
          <p:nvPr/>
        </p:nvGrpSpPr>
        <p:grpSpPr bwMode="auto">
          <a:xfrm>
            <a:off x="136525" y="3532188"/>
            <a:ext cx="1630363" cy="717550"/>
            <a:chOff x="86" y="2225"/>
            <a:chExt cx="1027" cy="452"/>
          </a:xfrm>
        </p:grpSpPr>
        <p:sp>
          <p:nvSpPr>
            <p:cNvPr id="43061" name="Text Box 148"/>
            <p:cNvSpPr txBox="1">
              <a:spLocks noChangeArrowheads="1"/>
            </p:cNvSpPr>
            <p:nvPr/>
          </p:nvSpPr>
          <p:spPr bwMode="auto">
            <a:xfrm>
              <a:off x="86" y="2357"/>
              <a:ext cx="1027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altLang="he-IL" sz="1600">
                  <a:ea typeface="MS PGothic" pitchFamily="34" charset="-128"/>
                </a:rPr>
                <a:t>often combined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he-IL" sz="1600">
                  <a:ea typeface="MS PGothic" pitchFamily="34" charset="-128"/>
                </a:rPr>
                <a:t>in single box</a:t>
              </a:r>
            </a:p>
          </p:txBody>
        </p:sp>
        <p:sp>
          <p:nvSpPr>
            <p:cNvPr id="43062" name="Line 149"/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3" name="Group 151"/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43038" name="Picture 152" descr="antenna_stylized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9" name="Picture 153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40" name="Freeform 154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pic>
          <p:nvPicPr>
            <p:cNvPr id="43041" name="Picture 155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42" name="Freeform 156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43" name="Freeform 157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44" name="Freeform 158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45" name="Freeform 159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46" name="Freeform 160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47" name="Freeform 161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14" name="Group 162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055" name="Freeform 16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3056" name="Freeform 16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3057" name="Freeform 16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3058" name="Freeform 16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3059" name="Freeform 16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3060" name="Freeform 16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43049" name="Freeform 169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50" name="Freeform 170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51" name="Freeform 171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52" name="Freeform 172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53" name="Freeform 173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3054" name="Freeform 174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5" name="Group 175"/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43036" name="Picture 176" descr="desktop_computer_stylized_medium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37" name="Freeform 17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494115 w 356"/>
                <a:gd name="T3" fmla="*/ 376663 h 368"/>
                <a:gd name="T4" fmla="*/ 4145016 w 356"/>
                <a:gd name="T5" fmla="*/ 7847082 h 368"/>
                <a:gd name="T6" fmla="*/ 913502 w 356"/>
                <a:gd name="T7" fmla="*/ 9813832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16" name="Group 178"/>
          <p:cNvGrpSpPr>
            <a:grpSpLocks/>
          </p:cNvGrpSpPr>
          <p:nvPr/>
        </p:nvGrpSpPr>
        <p:grpSpPr bwMode="auto">
          <a:xfrm>
            <a:off x="3090863" y="3838575"/>
            <a:ext cx="849312" cy="712788"/>
            <a:chOff x="-44" y="1473"/>
            <a:chExt cx="981" cy="1105"/>
          </a:xfrm>
        </p:grpSpPr>
        <p:pic>
          <p:nvPicPr>
            <p:cNvPr id="43034" name="Picture 179" descr="desktop_computer_stylized_medium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35" name="Freeform 18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494115 w 356"/>
                <a:gd name="T3" fmla="*/ 376663 h 368"/>
                <a:gd name="T4" fmla="*/ 4145016 w 356"/>
                <a:gd name="T5" fmla="*/ 7847082 h 368"/>
                <a:gd name="T6" fmla="*/ 913502 w 356"/>
                <a:gd name="T7" fmla="*/ 9813832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Agenda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0" dirty="0"/>
              <a:t>A</a:t>
            </a:r>
            <a:r>
              <a:rPr lang="en-US" altLang="he-IL" sz="3200" b="0" dirty="0">
                <a:latin typeface="Arial" charset="0"/>
              </a:rPr>
              <a:t>cquaintance &amp; administration</a:t>
            </a:r>
          </a:p>
          <a:p>
            <a:r>
              <a:rPr lang="en-US" altLang="he-IL" sz="3200" b="0" dirty="0">
                <a:latin typeface="Arial" charset="0"/>
              </a:rPr>
              <a:t>What’s the internet</a:t>
            </a:r>
          </a:p>
          <a:p>
            <a:r>
              <a:rPr lang="en-US" altLang="he-IL" sz="3200" dirty="0">
                <a:solidFill>
                  <a:srgbClr val="FF6600"/>
                </a:solidFill>
                <a:latin typeface="Arial" charset="0"/>
              </a:rPr>
              <a:t>The network edge</a:t>
            </a:r>
          </a:p>
          <a:p>
            <a:pPr lvl="1"/>
            <a:r>
              <a:rPr lang="en-US" altLang="he-IL" sz="2800" b="0" dirty="0">
                <a:latin typeface="Arial" charset="0"/>
              </a:rPr>
              <a:t>Access network</a:t>
            </a:r>
          </a:p>
          <a:p>
            <a:pPr lvl="1"/>
            <a:r>
              <a:rPr lang="en-US" altLang="he-IL" sz="2800" dirty="0">
                <a:solidFill>
                  <a:srgbClr val="FF6600"/>
                </a:solidFill>
                <a:latin typeface="Arial" charset="0"/>
              </a:rPr>
              <a:t>Physical media</a:t>
            </a:r>
          </a:p>
          <a:p>
            <a:r>
              <a:rPr lang="en-US" altLang="he-IL" sz="3200" b="0" dirty="0">
                <a:latin typeface="Arial" charset="0"/>
              </a:rPr>
              <a:t>The network core</a:t>
            </a:r>
          </a:p>
          <a:p>
            <a:r>
              <a:rPr lang="en-US" altLang="he-IL" sz="3200" b="0" dirty="0">
                <a:latin typeface="Arial" charset="0"/>
              </a:rPr>
              <a:t>Optimization criteria</a:t>
            </a:r>
          </a:p>
          <a:p>
            <a:r>
              <a:rPr lang="en-US" altLang="he-IL" sz="3200" b="0" dirty="0">
                <a:latin typeface="Arial" charset="0"/>
              </a:rPr>
              <a:t>Protocol layers</a:t>
            </a:r>
            <a:endParaRPr lang="he-IL" sz="3200" b="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Title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sz="3600" dirty="0"/>
              <a:t>Access net: </a:t>
            </a:r>
            <a:br>
              <a:rPr lang="en-US" altLang="he-IL" sz="3600" dirty="0"/>
            </a:br>
            <a:r>
              <a:rPr lang="en-US" altLang="he-IL" sz="3600" dirty="0"/>
              <a:t>Digital Subscriber Line (“</a:t>
            </a:r>
            <a:r>
              <a:rPr lang="en-US" altLang="he-IL" sz="3600" i="1" dirty="0"/>
              <a:t>Phone </a:t>
            </a:r>
            <a:r>
              <a:rPr lang="en-US" altLang="he-IL" sz="3600" i="1" dirty="0" err="1"/>
              <a:t>netw</a:t>
            </a:r>
            <a:r>
              <a:rPr lang="en-US" altLang="he-IL" sz="3600" i="1" dirty="0"/>
              <a:t>”</a:t>
            </a:r>
            <a:r>
              <a:rPr lang="en-US" altLang="he-IL" sz="3600" dirty="0"/>
              <a:t>)</a:t>
            </a:r>
          </a:p>
        </p:txBody>
      </p:sp>
      <p:sp>
        <p:nvSpPr>
          <p:cNvPr id="46085" name="Freeform 3"/>
          <p:cNvSpPr>
            <a:spLocks/>
          </p:cNvSpPr>
          <p:nvPr/>
        </p:nvSpPr>
        <p:spPr bwMode="auto">
          <a:xfrm>
            <a:off x="4305300" y="1501775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6086" name="Oval 9"/>
          <p:cNvSpPr>
            <a:spLocks noChangeArrowheads="1"/>
          </p:cNvSpPr>
          <p:nvPr/>
        </p:nvSpPr>
        <p:spPr bwMode="auto">
          <a:xfrm>
            <a:off x="5305425" y="2208213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46087" name="Oval 12"/>
          <p:cNvSpPr>
            <a:spLocks noChangeArrowheads="1"/>
          </p:cNvSpPr>
          <p:nvPr/>
        </p:nvSpPr>
        <p:spPr bwMode="auto">
          <a:xfrm>
            <a:off x="5686425" y="1836738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46088" name="Line 15"/>
          <p:cNvSpPr>
            <a:spLocks noChangeShapeType="1"/>
          </p:cNvSpPr>
          <p:nvPr/>
        </p:nvSpPr>
        <p:spPr bwMode="auto">
          <a:xfrm flipV="1">
            <a:off x="5392738" y="197802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he-IL"/>
          </a:p>
        </p:txBody>
      </p:sp>
      <p:sp>
        <p:nvSpPr>
          <p:cNvPr id="46089" name="Line 16"/>
          <p:cNvSpPr>
            <a:spLocks noChangeShapeType="1"/>
          </p:cNvSpPr>
          <p:nvPr/>
        </p:nvSpPr>
        <p:spPr bwMode="auto">
          <a:xfrm>
            <a:off x="5786438" y="195421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/>
          <a:lstStyle/>
          <a:p>
            <a:endParaRPr lang="he-IL"/>
          </a:p>
        </p:txBody>
      </p:sp>
      <p:sp>
        <p:nvSpPr>
          <p:cNvPr id="46090" name="Rectangle 44"/>
          <p:cNvSpPr>
            <a:spLocks noChangeArrowheads="1"/>
          </p:cNvSpPr>
          <p:nvPr/>
        </p:nvSpPr>
        <p:spPr bwMode="auto">
          <a:xfrm>
            <a:off x="4584700" y="1957388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46091" name="Text Box 45"/>
          <p:cNvSpPr txBox="1">
            <a:spLocks noChangeArrowheads="1"/>
          </p:cNvSpPr>
          <p:nvPr/>
        </p:nvSpPr>
        <p:spPr bwMode="auto">
          <a:xfrm>
            <a:off x="4040188" y="1476375"/>
            <a:ext cx="192563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he-IL" sz="1600" dirty="0">
                <a:ea typeface="MS PGothic" pitchFamily="34" charset="-128"/>
              </a:rPr>
              <a:t>Central Office</a:t>
            </a:r>
          </a:p>
        </p:txBody>
      </p:sp>
      <p:grpSp>
        <p:nvGrpSpPr>
          <p:cNvPr id="2" name="Group 137"/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3240" y="1830"/>
            <a:chExt cx="1372" cy="723"/>
          </a:xfrm>
        </p:grpSpPr>
        <p:sp>
          <p:nvSpPr>
            <p:cNvPr id="46137" name="Freeform 28"/>
            <p:cNvSpPr>
              <a:spLocks/>
            </p:cNvSpPr>
            <p:nvPr/>
          </p:nvSpPr>
          <p:spPr bwMode="auto">
            <a:xfrm>
              <a:off x="3240" y="1830"/>
              <a:ext cx="1372" cy="723"/>
            </a:xfrm>
            <a:custGeom>
              <a:avLst/>
              <a:gdLst>
                <a:gd name="T0" fmla="*/ 2147483647 w 765"/>
                <a:gd name="T1" fmla="*/ 20413423 h 459"/>
                <a:gd name="T2" fmla="*/ 2147483647 w 765"/>
                <a:gd name="T3" fmla="*/ 143942483 h 459"/>
                <a:gd name="T4" fmla="*/ 2147483647 w 765"/>
                <a:gd name="T5" fmla="*/ 206759994 h 459"/>
                <a:gd name="T6" fmla="*/ 1837986261 w 765"/>
                <a:gd name="T7" fmla="*/ 692657772 h 459"/>
                <a:gd name="T8" fmla="*/ 2147483647 w 765"/>
                <a:gd name="T9" fmla="*/ 915030947 h 459"/>
                <a:gd name="T10" fmla="*/ 2147483647 w 765"/>
                <a:gd name="T11" fmla="*/ 879003164 h 459"/>
                <a:gd name="T12" fmla="*/ 2147483647 w 765"/>
                <a:gd name="T13" fmla="*/ 915030947 h 459"/>
                <a:gd name="T14" fmla="*/ 2147483647 w 765"/>
                <a:gd name="T15" fmla="*/ 894937099 h 459"/>
                <a:gd name="T16" fmla="*/ 2147483647 w 765"/>
                <a:gd name="T17" fmla="*/ 767325541 h 459"/>
                <a:gd name="T18" fmla="*/ 2147483647 w 765"/>
                <a:gd name="T19" fmla="*/ 325680775 h 459"/>
                <a:gd name="T20" fmla="*/ 2147483647 w 765"/>
                <a:gd name="T21" fmla="*/ 70660066 h 459"/>
                <a:gd name="T22" fmla="*/ 2147483647 w 765"/>
                <a:gd name="T23" fmla="*/ 20413423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6138" name="Line 31"/>
            <p:cNvSpPr>
              <a:spLocks noChangeShapeType="1"/>
            </p:cNvSpPr>
            <p:nvPr/>
          </p:nvSpPr>
          <p:spPr bwMode="auto">
            <a:xfrm flipV="1">
              <a:off x="3763" y="2053"/>
              <a:ext cx="10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6139" name="Line 32"/>
            <p:cNvSpPr>
              <a:spLocks noChangeShapeType="1"/>
            </p:cNvSpPr>
            <p:nvPr/>
          </p:nvSpPr>
          <p:spPr bwMode="auto">
            <a:xfrm>
              <a:off x="3616" y="2204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6140" name="Line 33"/>
            <p:cNvSpPr>
              <a:spLocks noChangeShapeType="1"/>
            </p:cNvSpPr>
            <p:nvPr/>
          </p:nvSpPr>
          <p:spPr bwMode="auto">
            <a:xfrm flipV="1">
              <a:off x="3763" y="2114"/>
              <a:ext cx="226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6141" name="Line 34"/>
            <p:cNvSpPr>
              <a:spLocks noChangeShapeType="1"/>
            </p:cNvSpPr>
            <p:nvPr/>
          </p:nvSpPr>
          <p:spPr bwMode="auto">
            <a:xfrm>
              <a:off x="4076" y="2113"/>
              <a:ext cx="0" cy="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6142" name="Line 35"/>
            <p:cNvSpPr>
              <a:spLocks noChangeShapeType="1"/>
            </p:cNvSpPr>
            <p:nvPr/>
          </p:nvSpPr>
          <p:spPr bwMode="auto">
            <a:xfrm>
              <a:off x="3779" y="2380"/>
              <a:ext cx="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6143" name="Line 36"/>
            <p:cNvSpPr>
              <a:spLocks noChangeShapeType="1"/>
            </p:cNvSpPr>
            <p:nvPr/>
          </p:nvSpPr>
          <p:spPr bwMode="auto">
            <a:xfrm>
              <a:off x="4255" y="2372"/>
              <a:ext cx="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" name="Group 37"/>
            <p:cNvGrpSpPr>
              <a:grpSpLocks/>
            </p:cNvGrpSpPr>
            <p:nvPr/>
          </p:nvGrpSpPr>
          <p:grpSpPr bwMode="auto">
            <a:xfrm>
              <a:off x="3860" y="1969"/>
              <a:ext cx="335" cy="148"/>
              <a:chOff x="4650" y="1129"/>
              <a:chExt cx="246" cy="95"/>
            </a:xfrm>
          </p:grpSpPr>
          <p:sp>
            <p:nvSpPr>
              <p:cNvPr id="4617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617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617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4" name="Group 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6180" name="Freeform 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6181" name="Freeform 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6178" name="Line 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6179" name="Line 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5" name="Group 46"/>
            <p:cNvGrpSpPr>
              <a:grpSpLocks/>
            </p:cNvGrpSpPr>
            <p:nvPr/>
          </p:nvGrpSpPr>
          <p:grpSpPr bwMode="auto">
            <a:xfrm>
              <a:off x="3922" y="2284"/>
              <a:ext cx="336" cy="154"/>
              <a:chOff x="4650" y="1129"/>
              <a:chExt cx="246" cy="95"/>
            </a:xfrm>
          </p:grpSpPr>
          <p:sp>
            <p:nvSpPr>
              <p:cNvPr id="4616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616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616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6" name="Group 5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6172" name="Freeform 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6173" name="Freeform 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6170" name="Line 5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6171" name="Line 5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7" name="Group 55"/>
            <p:cNvGrpSpPr>
              <a:grpSpLocks/>
            </p:cNvGrpSpPr>
            <p:nvPr/>
          </p:nvGrpSpPr>
          <p:grpSpPr bwMode="auto">
            <a:xfrm>
              <a:off x="3443" y="2054"/>
              <a:ext cx="335" cy="149"/>
              <a:chOff x="4650" y="1129"/>
              <a:chExt cx="246" cy="95"/>
            </a:xfrm>
          </p:grpSpPr>
          <p:sp>
            <p:nvSpPr>
              <p:cNvPr id="4615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615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616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8" name="Group 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6164" name="Freeform 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6165" name="Freeform 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6162" name="Line 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6163" name="Line 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" name="Group 64"/>
            <p:cNvGrpSpPr>
              <a:grpSpLocks/>
            </p:cNvGrpSpPr>
            <p:nvPr/>
          </p:nvGrpSpPr>
          <p:grpSpPr bwMode="auto">
            <a:xfrm>
              <a:off x="3452" y="2284"/>
              <a:ext cx="336" cy="148"/>
              <a:chOff x="4650" y="1129"/>
              <a:chExt cx="246" cy="95"/>
            </a:xfrm>
          </p:grpSpPr>
          <p:sp>
            <p:nvSpPr>
              <p:cNvPr id="4615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615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615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0" name="Group 6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6156" name="Freeform 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6157" name="Freeform 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6154" name="Line 7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6155" name="Line 7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46148" name="Line 73"/>
            <p:cNvSpPr>
              <a:spLocks noChangeShapeType="1"/>
            </p:cNvSpPr>
            <p:nvPr/>
          </p:nvSpPr>
          <p:spPr bwMode="auto">
            <a:xfrm>
              <a:off x="4422" y="2370"/>
              <a:ext cx="153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6149" name="Text Box 580"/>
            <p:cNvSpPr txBox="1">
              <a:spLocks noChangeArrowheads="1"/>
            </p:cNvSpPr>
            <p:nvPr/>
          </p:nvSpPr>
          <p:spPr bwMode="auto">
            <a:xfrm>
              <a:off x="4231" y="1988"/>
              <a:ext cx="3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1800">
                  <a:ea typeface="MS PGothic" pitchFamily="34" charset="-128"/>
                </a:rPr>
                <a:t>ISP</a:t>
              </a:r>
            </a:p>
          </p:txBody>
        </p:sp>
      </p:grpSp>
      <p:sp>
        <p:nvSpPr>
          <p:cNvPr id="46093" name="Line 14"/>
          <p:cNvSpPr>
            <a:spLocks noChangeShapeType="1"/>
          </p:cNvSpPr>
          <p:nvPr/>
        </p:nvSpPr>
        <p:spPr bwMode="auto">
          <a:xfrm flipV="1">
            <a:off x="2690813" y="236378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he-IL"/>
          </a:p>
        </p:txBody>
      </p:sp>
      <p:sp>
        <p:nvSpPr>
          <p:cNvPr id="46094" name="Text Box 17"/>
          <p:cNvSpPr txBox="1">
            <a:spLocks noChangeArrowheads="1"/>
          </p:cNvSpPr>
          <p:nvPr/>
        </p:nvSpPr>
        <p:spPr bwMode="auto">
          <a:xfrm>
            <a:off x="5942013" y="1530350"/>
            <a:ext cx="1074737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he-IL" sz="1600">
                <a:ea typeface="MS PGothic" pitchFamily="34" charset="-128"/>
              </a:rPr>
              <a:t>telephone</a:t>
            </a:r>
          </a:p>
          <a:p>
            <a:pPr>
              <a:lnSpc>
                <a:spcPct val="85000"/>
              </a:lnSpc>
            </a:pPr>
            <a:r>
              <a:rPr lang="en-US" altLang="he-IL" sz="1600">
                <a:ea typeface="MS PGothic" pitchFamily="34" charset="-128"/>
              </a:rPr>
              <a:t>network</a:t>
            </a:r>
          </a:p>
        </p:txBody>
      </p:sp>
      <p:grpSp>
        <p:nvGrpSpPr>
          <p:cNvPr id="11" name="Group 108"/>
          <p:cNvGrpSpPr>
            <a:grpSpLocks/>
          </p:cNvGrpSpPr>
          <p:nvPr/>
        </p:nvGrpSpPr>
        <p:grpSpPr bwMode="auto">
          <a:xfrm>
            <a:off x="4641850" y="2074863"/>
            <a:ext cx="368300" cy="519112"/>
            <a:chOff x="1852" y="2562"/>
            <a:chExt cx="355" cy="471"/>
          </a:xfrm>
        </p:grpSpPr>
        <p:sp>
          <p:nvSpPr>
            <p:cNvPr id="46131" name="Freeform 109"/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6132" name="Freeform 110"/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6133" name="Line 111"/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6134" name="Line 112"/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6135" name="Freeform 113"/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6136" name="Freeform 114"/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46096" name="Text Box 115"/>
          <p:cNvSpPr txBox="1">
            <a:spLocks noChangeArrowheads="1"/>
          </p:cNvSpPr>
          <p:nvPr/>
        </p:nvSpPr>
        <p:spPr bwMode="auto">
          <a:xfrm>
            <a:off x="4321175" y="2619375"/>
            <a:ext cx="9509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he-IL" sz="1600" dirty="0">
                <a:ea typeface="MS PGothic" pitchFamily="34" charset="-128"/>
              </a:rPr>
              <a:t>DSLAM</a:t>
            </a:r>
          </a:p>
        </p:txBody>
      </p:sp>
      <p:grpSp>
        <p:nvGrpSpPr>
          <p:cNvPr id="12" name="Group 118"/>
          <p:cNvGrpSpPr>
            <a:grpSpLocks/>
          </p:cNvGrpSpPr>
          <p:nvPr/>
        </p:nvGrpSpPr>
        <p:grpSpPr bwMode="auto">
          <a:xfrm>
            <a:off x="3382963" y="1362075"/>
            <a:ext cx="796925" cy="658813"/>
            <a:chOff x="1671" y="1861"/>
            <a:chExt cx="502" cy="415"/>
          </a:xfrm>
        </p:grpSpPr>
        <p:sp>
          <p:nvSpPr>
            <p:cNvPr id="46129" name="Rectangle 116"/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6130" name="AutoShape 117"/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</p:grpSp>
      <p:sp>
        <p:nvSpPr>
          <p:cNvPr id="46098" name="Freeform 119"/>
          <p:cNvSpPr>
            <a:spLocks/>
          </p:cNvSpPr>
          <p:nvPr/>
        </p:nvSpPr>
        <p:spPr bwMode="auto">
          <a:xfrm>
            <a:off x="3986213" y="195103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6099" name="Line 120"/>
          <p:cNvSpPr>
            <a:spLocks noChangeShapeType="1"/>
          </p:cNvSpPr>
          <p:nvPr/>
        </p:nvSpPr>
        <p:spPr bwMode="auto">
          <a:xfrm>
            <a:off x="5014913" y="231616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6100" name="Freeform 123"/>
          <p:cNvSpPr>
            <a:spLocks/>
          </p:cNvSpPr>
          <p:nvPr/>
        </p:nvSpPr>
        <p:spPr bwMode="auto">
          <a:xfrm>
            <a:off x="5014913" y="238442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13" name="Group 135"/>
          <p:cNvGrpSpPr>
            <a:grpSpLocks/>
          </p:cNvGrpSpPr>
          <p:nvPr/>
        </p:nvGrpSpPr>
        <p:grpSpPr bwMode="auto">
          <a:xfrm>
            <a:off x="304800" y="2441574"/>
            <a:ext cx="3590925" cy="1254125"/>
            <a:chOff x="192" y="1538"/>
            <a:chExt cx="2262" cy="790"/>
          </a:xfrm>
        </p:grpSpPr>
        <p:sp>
          <p:nvSpPr>
            <p:cNvPr id="46127" name="Text Box 124"/>
            <p:cNvSpPr txBox="1">
              <a:spLocks noChangeArrowheads="1"/>
            </p:cNvSpPr>
            <p:nvPr/>
          </p:nvSpPr>
          <p:spPr bwMode="auto">
            <a:xfrm>
              <a:off x="192" y="2006"/>
              <a:ext cx="2107" cy="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he-IL" sz="1600" i="1" dirty="0">
                  <a:ea typeface="MS PGothic" pitchFamily="34" charset="-128"/>
                </a:rPr>
                <a:t>voice, data transmitted over </a:t>
              </a:r>
              <a:r>
                <a:rPr lang="en-US" altLang="he-IL" sz="1600" i="1" u="sng" dirty="0">
                  <a:ea typeface="MS PGothic" pitchFamily="34" charset="-128"/>
                </a:rPr>
                <a:t>dedicated</a:t>
              </a:r>
              <a:r>
                <a:rPr lang="en-US" altLang="he-IL" sz="1600" i="1" dirty="0">
                  <a:ea typeface="MS PGothic" pitchFamily="34" charset="-128"/>
                </a:rPr>
                <a:t> link at different freq. </a:t>
              </a:r>
            </a:p>
          </p:txBody>
        </p:sp>
        <p:sp>
          <p:nvSpPr>
            <p:cNvPr id="46128" name="Line 125"/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224384" name="Rectangle 52"/>
          <p:cNvSpPr>
            <a:spLocks noChangeArrowheads="1"/>
          </p:cNvSpPr>
          <p:nvPr/>
        </p:nvSpPr>
        <p:spPr bwMode="auto">
          <a:xfrm>
            <a:off x="0" y="4064000"/>
            <a:ext cx="9118600" cy="2616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42950" lvl="1" indent="-285750"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altLang="he-IL" sz="2000" b="0" dirty="0">
                <a:latin typeface="Gill Sans MT" pitchFamily="34" charset="0"/>
                <a:ea typeface="MS PGothic" pitchFamily="34" charset="-128"/>
              </a:rPr>
              <a:t>Asymmetric [down / up] stream rates</a:t>
            </a:r>
          </a:p>
          <a:p>
            <a:pPr marL="742950" lvl="1" indent="-285750"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altLang="he-IL" sz="2000" b="0" dirty="0">
                <a:latin typeface="Gill Sans MT" pitchFamily="34" charset="0"/>
                <a:ea typeface="MS PGothic" pitchFamily="34" charset="-128"/>
              </a:rPr>
              <a:t>Very-high-</a:t>
            </a:r>
            <a:r>
              <a:rPr lang="en-US" altLang="he-IL" sz="2000" b="0" dirty="0" err="1">
                <a:latin typeface="Gill Sans MT" pitchFamily="34" charset="0"/>
                <a:ea typeface="MS PGothic" pitchFamily="34" charset="-128"/>
              </a:rPr>
              <a:t>bitrate</a:t>
            </a:r>
            <a:r>
              <a:rPr lang="en-US" altLang="he-IL" sz="2000" b="0" dirty="0">
                <a:latin typeface="Gill Sans MT" pitchFamily="34" charset="0"/>
                <a:ea typeface="MS PGothic" pitchFamily="34" charset="-128"/>
              </a:rPr>
              <a:t> DSL (VDSL)</a:t>
            </a:r>
          </a:p>
          <a:p>
            <a:pPr marL="1200150" lvl="2" indent="-285750"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altLang="he-IL" sz="2000" b="0" dirty="0">
                <a:latin typeface="Gill Sans MT" pitchFamily="34" charset="0"/>
                <a:ea typeface="MS PGothic" pitchFamily="34" charset="-128"/>
              </a:rPr>
              <a:t>Which is, in fact, also asymmetric.</a:t>
            </a:r>
          </a:p>
          <a:p>
            <a:pPr marL="742950" lvl="1" indent="-285750"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altLang="he-IL" sz="2000" b="0" dirty="0">
                <a:latin typeface="Gill Sans MT" pitchFamily="34" charset="0"/>
                <a:ea typeface="MS PGothic" pitchFamily="34" charset="-128"/>
              </a:rPr>
              <a:t>The de-facto speed is affected by </a:t>
            </a:r>
          </a:p>
          <a:p>
            <a:pPr marL="1200150" lvl="2" indent="-285750"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altLang="he-IL" sz="2000" b="0" dirty="0">
                <a:latin typeface="Gill Sans MT" pitchFamily="34" charset="0"/>
                <a:ea typeface="MS PGothic" pitchFamily="34" charset="-128"/>
              </a:rPr>
              <a:t>Distance to the CO</a:t>
            </a:r>
          </a:p>
          <a:p>
            <a:pPr marL="1200150" lvl="2" indent="-285750"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altLang="he-IL" sz="2000" b="0" dirty="0">
                <a:latin typeface="Gill Sans MT" pitchFamily="34" charset="0"/>
                <a:ea typeface="MS PGothic" pitchFamily="34" charset="-128"/>
              </a:rPr>
              <a:t>Gauge of the cable</a:t>
            </a:r>
          </a:p>
          <a:p>
            <a:pPr marL="1200150" lvl="2" indent="-285750"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altLang="he-IL" sz="2000" b="0" dirty="0">
                <a:latin typeface="Gill Sans MT" pitchFamily="34" charset="0"/>
                <a:ea typeface="MS PGothic" pitchFamily="34" charset="-128"/>
              </a:rPr>
              <a:t>Electro-Magnetic Interference</a:t>
            </a:r>
          </a:p>
          <a:p>
            <a:pPr marL="1200150" lvl="2" indent="-285750" algn="l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r>
              <a:rPr lang="en-US" altLang="he-IL" sz="2000" b="0" dirty="0">
                <a:latin typeface="Gill Sans MT" pitchFamily="34" charset="0"/>
                <a:ea typeface="MS PGothic" pitchFamily="34" charset="-128"/>
              </a:rPr>
              <a:t>How much the costumer paid</a:t>
            </a:r>
          </a:p>
        </p:txBody>
      </p:sp>
      <p:sp>
        <p:nvSpPr>
          <p:cNvPr id="46103" name="Rectangle 90"/>
          <p:cNvSpPr>
            <a:spLocks noChangeArrowheads="1"/>
          </p:cNvSpPr>
          <p:nvPr/>
        </p:nvSpPr>
        <p:spPr bwMode="auto">
          <a:xfrm>
            <a:off x="1238250" y="1814513"/>
            <a:ext cx="1978025" cy="1395412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6104" name="Line 7"/>
          <p:cNvSpPr>
            <a:spLocks noChangeShapeType="1"/>
          </p:cNvSpPr>
          <p:nvPr/>
        </p:nvSpPr>
        <p:spPr bwMode="auto">
          <a:xfrm flipV="1">
            <a:off x="1724025" y="236537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he-IL"/>
          </a:p>
        </p:txBody>
      </p:sp>
      <p:sp>
        <p:nvSpPr>
          <p:cNvPr id="46105" name="Text Box 39"/>
          <p:cNvSpPr txBox="1">
            <a:spLocks noChangeArrowheads="1"/>
          </p:cNvSpPr>
          <p:nvPr/>
        </p:nvSpPr>
        <p:spPr bwMode="auto">
          <a:xfrm>
            <a:off x="1985963" y="2471738"/>
            <a:ext cx="774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he-IL" sz="1400">
                <a:ea typeface="MS PGothic" pitchFamily="34" charset="-128"/>
              </a:rPr>
              <a:t>DSL</a:t>
            </a:r>
          </a:p>
          <a:p>
            <a:pPr algn="ctr">
              <a:lnSpc>
                <a:spcPct val="80000"/>
              </a:lnSpc>
            </a:pPr>
            <a:r>
              <a:rPr lang="en-US" altLang="he-IL" sz="1400">
                <a:ea typeface="MS PGothic" pitchFamily="34" charset="-128"/>
              </a:rPr>
              <a:t>modem</a:t>
            </a:r>
          </a:p>
        </p:txBody>
      </p:sp>
      <p:sp>
        <p:nvSpPr>
          <p:cNvPr id="46106" name="Text Box 41"/>
          <p:cNvSpPr txBox="1">
            <a:spLocks noChangeArrowheads="1"/>
          </p:cNvSpPr>
          <p:nvPr/>
        </p:nvSpPr>
        <p:spPr bwMode="auto">
          <a:xfrm>
            <a:off x="2663825" y="2495550"/>
            <a:ext cx="706438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he-IL" sz="1400">
                <a:ea typeface="MS PGothic" pitchFamily="34" charset="-128"/>
              </a:rPr>
              <a:t>splitter</a:t>
            </a:r>
          </a:p>
        </p:txBody>
      </p:sp>
      <p:grpSp>
        <p:nvGrpSpPr>
          <p:cNvPr id="14" name="Group 94"/>
          <p:cNvGrpSpPr>
            <a:grpSpLocks/>
          </p:cNvGrpSpPr>
          <p:nvPr/>
        </p:nvGrpSpPr>
        <p:grpSpPr bwMode="auto">
          <a:xfrm>
            <a:off x="2079625" y="2252663"/>
            <a:ext cx="614363" cy="220662"/>
            <a:chOff x="322" y="890"/>
            <a:chExt cx="872" cy="339"/>
          </a:xfrm>
        </p:grpSpPr>
        <p:sp>
          <p:nvSpPr>
            <p:cNvPr id="46121" name="Rectangle 9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6122" name="Rectangle 9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6123" name="Rectangle 9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6124" name="Rectangle 9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6125" name="Rectangle 9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6126" name="AutoShape 10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6108" name="AutoShape 102"/>
          <p:cNvSpPr>
            <a:spLocks noChangeArrowheads="1"/>
          </p:cNvSpPr>
          <p:nvPr/>
        </p:nvSpPr>
        <p:spPr bwMode="auto">
          <a:xfrm>
            <a:off x="955675" y="1403350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6109" name="Rectangle 103"/>
          <p:cNvSpPr>
            <a:spLocks noChangeArrowheads="1"/>
          </p:cNvSpPr>
          <p:nvPr/>
        </p:nvSpPr>
        <p:spPr bwMode="auto">
          <a:xfrm>
            <a:off x="2933700" y="230346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6110" name="Freeform 104"/>
          <p:cNvSpPr>
            <a:spLocks/>
          </p:cNvSpPr>
          <p:nvPr/>
        </p:nvSpPr>
        <p:spPr bwMode="auto">
          <a:xfrm>
            <a:off x="2409825" y="1858963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aphicFrame>
        <p:nvGraphicFramePr>
          <p:cNvPr id="46111" name="Object 3"/>
          <p:cNvGraphicFramePr>
            <a:graphicFrameLocks noChangeAspect="1"/>
          </p:cNvGraphicFramePr>
          <p:nvPr/>
        </p:nvGraphicFramePr>
        <p:xfrm>
          <a:off x="2070100" y="1655763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" name="Clip" r:id="rId4" imgW="681706" imgH="480401" progId="">
                  <p:embed/>
                </p:oleObj>
              </mc:Choice>
              <mc:Fallback>
                <p:oleObj name="Clip" r:id="rId4" imgW="681706" imgH="480401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1655763"/>
                        <a:ext cx="490538" cy="3698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12" name="Line 130"/>
          <p:cNvSpPr>
            <a:spLocks noChangeShapeType="1"/>
          </p:cNvSpPr>
          <p:nvPr/>
        </p:nvSpPr>
        <p:spPr bwMode="auto">
          <a:xfrm flipH="1">
            <a:off x="2697163" y="236537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6113" name="AutoShape 131"/>
          <p:cNvSpPr>
            <a:spLocks noChangeArrowheads="1"/>
          </p:cNvSpPr>
          <p:nvPr/>
        </p:nvSpPr>
        <p:spPr bwMode="auto">
          <a:xfrm>
            <a:off x="4445000" y="1703388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15" name="Group 136"/>
          <p:cNvGrpSpPr>
            <a:grpSpLocks/>
          </p:cNvGrpSpPr>
          <p:nvPr/>
        </p:nvGrpSpPr>
        <p:grpSpPr bwMode="auto">
          <a:xfrm>
            <a:off x="3549652" y="2867025"/>
            <a:ext cx="1452563" cy="1177925"/>
            <a:chOff x="2236" y="1806"/>
            <a:chExt cx="915" cy="742"/>
          </a:xfrm>
        </p:grpSpPr>
        <p:sp>
          <p:nvSpPr>
            <p:cNvPr id="46119" name="Line 132"/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6120" name="Text Box 133"/>
            <p:cNvSpPr txBox="1">
              <a:spLocks noChangeArrowheads="1"/>
            </p:cNvSpPr>
            <p:nvPr/>
          </p:nvSpPr>
          <p:spPr bwMode="auto">
            <a:xfrm>
              <a:off x="2236" y="2226"/>
              <a:ext cx="915" cy="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altLang="he-IL" sz="1600" i="1" dirty="0">
                  <a:ea typeface="MS PGothic" pitchFamily="34" charset="-128"/>
                </a:rPr>
                <a:t>DSL Access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he-IL" sz="1600" i="1" dirty="0">
                  <a:ea typeface="MS PGothic" pitchFamily="34" charset="-128"/>
                </a:rPr>
                <a:t>Multiplexer</a:t>
              </a:r>
            </a:p>
          </p:txBody>
        </p:sp>
      </p:grpSp>
      <p:grpSp>
        <p:nvGrpSpPr>
          <p:cNvPr id="16" name="Group 141"/>
          <p:cNvGrpSpPr>
            <a:grpSpLocks/>
          </p:cNvGrpSpPr>
          <p:nvPr/>
        </p:nvGrpSpPr>
        <p:grpSpPr bwMode="auto">
          <a:xfrm>
            <a:off x="1143000" y="2043113"/>
            <a:ext cx="642938" cy="644525"/>
            <a:chOff x="-44" y="1473"/>
            <a:chExt cx="981" cy="1105"/>
          </a:xfrm>
        </p:grpSpPr>
        <p:pic>
          <p:nvPicPr>
            <p:cNvPr id="46117" name="Picture 142" descr="desktop_computer_stylized_medium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118" name="Freeform 14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494115 w 356"/>
                <a:gd name="T3" fmla="*/ 376663 h 368"/>
                <a:gd name="T4" fmla="*/ 4145016 w 356"/>
                <a:gd name="T5" fmla="*/ 7847082 h 368"/>
                <a:gd name="T6" fmla="*/ 913502 w 356"/>
                <a:gd name="T7" fmla="*/ 9813832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9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כותרת 19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>
                <a:solidFill>
                  <a:srgbClr val="000099"/>
                </a:solidFill>
                <a:latin typeface="Gill Sans MT" pitchFamily="34" charset="0"/>
                <a:ea typeface="MS PGothic" pitchFamily="34" charset="-128"/>
              </a:rPr>
              <a:t>Access net: cable network (</a:t>
            </a:r>
            <a:r>
              <a:rPr lang="en-US" altLang="he-IL" i="1" dirty="0">
                <a:solidFill>
                  <a:srgbClr val="000099"/>
                </a:solidFill>
                <a:latin typeface="Gill Sans MT" pitchFamily="34" charset="0"/>
                <a:ea typeface="MS PGothic" pitchFamily="34" charset="-128"/>
              </a:rPr>
              <a:t>Hot</a:t>
            </a:r>
            <a:r>
              <a:rPr lang="en-US" altLang="he-IL" dirty="0">
                <a:solidFill>
                  <a:srgbClr val="000099"/>
                </a:solidFill>
                <a:latin typeface="Gill Sans MT" pitchFamily="34" charset="0"/>
                <a:ea typeface="MS PGothic" pitchFamily="34" charset="-128"/>
              </a:rPr>
              <a:t>)</a:t>
            </a:r>
            <a:endParaRPr lang="he-IL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31763" y="2290762"/>
            <a:ext cx="3367088" cy="1212849"/>
            <a:chOff x="83" y="1443"/>
            <a:chExt cx="2121" cy="764"/>
          </a:xfrm>
        </p:grpSpPr>
        <p:sp>
          <p:nvSpPr>
            <p:cNvPr id="48307" name="Text Box 6"/>
            <p:cNvSpPr txBox="1">
              <a:spLocks noChangeArrowheads="1"/>
            </p:cNvSpPr>
            <p:nvPr/>
          </p:nvSpPr>
          <p:spPr bwMode="auto">
            <a:xfrm>
              <a:off x="83" y="1885"/>
              <a:ext cx="2121" cy="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altLang="he-IL" sz="1600" i="1" dirty="0">
                  <a:ea typeface="MS PGothic" pitchFamily="34" charset="-128"/>
                </a:rPr>
                <a:t>data, TV transmitted at different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he-IL" sz="1600" i="1" dirty="0">
                  <a:ea typeface="MS PGothic" pitchFamily="34" charset="-128"/>
                </a:rPr>
                <a:t>frequencies over a </a:t>
              </a:r>
              <a:r>
                <a:rPr lang="en-US" altLang="he-IL" sz="1600" u="sng" dirty="0">
                  <a:ea typeface="MS PGothic" pitchFamily="34" charset="-128"/>
                </a:rPr>
                <a:t>shared</a:t>
              </a:r>
              <a:r>
                <a:rPr lang="en-US" altLang="he-IL" sz="1600" i="1" dirty="0">
                  <a:ea typeface="MS PGothic" pitchFamily="34" charset="-128"/>
                </a:rPr>
                <a:t> cable </a:t>
              </a:r>
            </a:p>
          </p:txBody>
        </p:sp>
        <p:sp>
          <p:nvSpPr>
            <p:cNvPr id="48308" name="Line 7"/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48132" name="Rectangle 9"/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8133" name="Line 7"/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he-IL"/>
          </a:p>
        </p:txBody>
      </p:sp>
      <p:sp>
        <p:nvSpPr>
          <p:cNvPr id="48134" name="Text Box 39"/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he-IL" sz="1400">
                <a:ea typeface="MS PGothic" pitchFamily="34" charset="-128"/>
              </a:rPr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he-IL" sz="1400">
                <a:ea typeface="MS PGothic" pitchFamily="34" charset="-128"/>
              </a:rPr>
              <a:t>modem</a:t>
            </a:r>
          </a:p>
        </p:txBody>
      </p:sp>
      <p:sp>
        <p:nvSpPr>
          <p:cNvPr id="48135" name="Text Box 41"/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he-IL" sz="1400">
                <a:ea typeface="MS PGothic" pitchFamily="34" charset="-128"/>
              </a:rPr>
              <a:t>splitter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48301" name="Rectangle 14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8302" name="Rectangle 15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8303" name="Rectangle 16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8304" name="Rectangle 17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8305" name="Rectangle 18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8306" name="AutoShape 19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8137" name="AutoShape 21"/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8138" name="Rectangle 22"/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8139" name="Freeform 23"/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8140" name="Line 24"/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pic>
        <p:nvPicPr>
          <p:cNvPr id="48141" name="Picture 25" descr="tv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48285" name="AutoShape 27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8287" name="Rectangle 2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828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grpSp>
            <p:nvGrpSpPr>
              <p:cNvPr id="6" name="Group 31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8295" name="Rectangle 32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96" name="Rectangle 33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97" name="Rectangle 34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98" name="Rectangle 35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99" name="Rectangle 36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300" name="AutoShape 37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pic>
            <p:nvPicPr>
              <p:cNvPr id="48290" name="Picture 38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291" name="Rectangle 39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8292" name="Freeform 40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8293" name="Line 41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48294" name="Picture 42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7" name="Group 43"/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48269" name="AutoShape 44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8" name="Group 45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8271" name="Rectangle 46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827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grpSp>
            <p:nvGrpSpPr>
              <p:cNvPr id="9" name="Group 48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8279" name="Rectangle 49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80" name="Rectangle 50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81" name="Rectangle 51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82" name="Rectangle 52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83" name="Rectangle 53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84" name="AutoShape 54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pic>
            <p:nvPicPr>
              <p:cNvPr id="48274" name="Picture 55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275" name="Rectangle 56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8276" name="Freeform 57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8277" name="Line 58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48278" name="Picture 59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48253" name="AutoShape 6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11" name="Group 6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8255" name="Rectangle 6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825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grpSp>
            <p:nvGrpSpPr>
              <p:cNvPr id="12" name="Group 6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8263" name="Rectangle 6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64" name="Rectangle 6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65" name="Rectangle 6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66" name="Rectangle 6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67" name="Rectangle 7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68" name="AutoShape 7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pic>
            <p:nvPicPr>
              <p:cNvPr id="48258" name="Picture 7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259" name="Rectangle 7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8260" name="Freeform 7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8261" name="Line 7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48262" name="Picture 76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13" name="Group 77"/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48237" name="AutoShape 78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14" name="Group 79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8239" name="Rectangle 80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824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grpSp>
            <p:nvGrpSpPr>
              <p:cNvPr id="15" name="Group 82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8247" name="Rectangle 83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48" name="Rectangle 84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49" name="Rectangle 85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50" name="Rectangle 86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51" name="Rectangle 87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52" name="AutoShape 88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pic>
            <p:nvPicPr>
              <p:cNvPr id="48242" name="Picture 89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243" name="Rectangle 90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8244" name="Freeform 91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8245" name="Line 92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48246" name="Picture 93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48146" name="Line 94"/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16" name="Group 95"/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48221" name="AutoShape 9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17" name="Group 9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8223" name="Rectangle 9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822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grpSp>
            <p:nvGrpSpPr>
              <p:cNvPr id="18" name="Group 10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8231" name="Rectangle 10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32" name="Rectangle 10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33" name="Rectangle 10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3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35" name="Rectangle 10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36" name="AutoShape 10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pic>
            <p:nvPicPr>
              <p:cNvPr id="48226" name="Picture 10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227" name="Rectangle 10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8228" name="Freeform 10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8229" name="Line 11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48230" name="Picture 111" descr="tv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48148" name="Text Box 112"/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>
                <a:solidFill>
                  <a:srgbClr val="969696"/>
                </a:solidFill>
                <a:latin typeface="Times New Roman" pitchFamily="18" charset="0"/>
                <a:ea typeface="MS PGothic" pitchFamily="34" charset="-128"/>
              </a:rPr>
              <a:t>…</a:t>
            </a:r>
          </a:p>
        </p:txBody>
      </p:sp>
      <p:sp>
        <p:nvSpPr>
          <p:cNvPr id="48149" name="Line 113"/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8150" name="Line 114"/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8151" name="Line 115"/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8152" name="Freeform 116"/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8153" name="Freeform 117"/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8154" name="Rectangle 44"/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48155" name="Text Box 45"/>
          <p:cNvSpPr txBox="1">
            <a:spLocks noChangeArrowheads="1"/>
          </p:cNvSpPr>
          <p:nvPr/>
        </p:nvSpPr>
        <p:spPr bwMode="auto">
          <a:xfrm>
            <a:off x="5157788" y="1250950"/>
            <a:ext cx="192563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he-IL" sz="1600">
                <a:ea typeface="MS PGothic" pitchFamily="34" charset="-128"/>
              </a:rPr>
              <a:t>cable headend</a:t>
            </a:r>
          </a:p>
        </p:txBody>
      </p:sp>
      <p:sp>
        <p:nvSpPr>
          <p:cNvPr id="48156" name="Freeform 120"/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8157" name="Freeform 121"/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8158" name="Line 122"/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8159" name="Line 123"/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48160" name="Freeform 124"/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48161" name="Freeform 125"/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48163" name="AutoShape 127"/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8167" name="Rectangle 3"/>
          <p:cNvSpPr>
            <a:spLocks noChangeArrowheads="1"/>
          </p:cNvSpPr>
          <p:nvPr/>
        </p:nvSpPr>
        <p:spPr bwMode="auto">
          <a:xfrm>
            <a:off x="373063" y="4246563"/>
            <a:ext cx="8401050" cy="209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None/>
            </a:pPr>
            <a:endParaRPr lang="en-US" altLang="he-IL" sz="2000" dirty="0">
              <a:latin typeface="Gill Sans MT" pitchFamily="34" charset="0"/>
              <a:ea typeface="MS PGothic" pitchFamily="34" charset="-128"/>
            </a:endParaRPr>
          </a:p>
        </p:txBody>
      </p:sp>
      <p:grpSp>
        <p:nvGrpSpPr>
          <p:cNvPr id="29" name="Group 181"/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48172" name="Picture 182" descr="desktop_computer_stylized_medium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73" name="Freeform 18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494115 w 356"/>
                <a:gd name="T3" fmla="*/ 376663 h 368"/>
                <a:gd name="T4" fmla="*/ 4145016 w 356"/>
                <a:gd name="T5" fmla="*/ 7847082 h 368"/>
                <a:gd name="T6" fmla="*/ 913502 w 356"/>
                <a:gd name="T7" fmla="*/ 9813832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כותרת 1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>
                <a:latin typeface="Gill Sans MT" pitchFamily="34" charset="0"/>
                <a:ea typeface="MS PGothic" pitchFamily="34" charset="-128"/>
              </a:rPr>
              <a:t>Access net: cable network (</a:t>
            </a:r>
            <a:r>
              <a:rPr lang="en-US" altLang="he-IL" i="1" dirty="0">
                <a:latin typeface="Gill Sans MT" pitchFamily="34" charset="0"/>
                <a:ea typeface="MS PGothic" pitchFamily="34" charset="-128"/>
              </a:rPr>
              <a:t>hot</a:t>
            </a:r>
            <a:r>
              <a:rPr lang="en-US" altLang="he-IL" dirty="0">
                <a:latin typeface="Gill Sans MT" pitchFamily="34" charset="0"/>
                <a:ea typeface="MS PGothic" pitchFamily="34" charset="-128"/>
              </a:rPr>
              <a:t>)</a:t>
            </a:r>
            <a:endParaRPr lang="he-IL" dirty="0"/>
          </a:p>
        </p:txBody>
      </p:sp>
      <p:sp>
        <p:nvSpPr>
          <p:cNvPr id="47108" name="Rectangle 60"/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7109" name="Line 7"/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he-IL"/>
          </a:p>
        </p:txBody>
      </p:sp>
      <p:sp>
        <p:nvSpPr>
          <p:cNvPr id="47110" name="Text Box 39"/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he-IL" sz="1400">
                <a:ea typeface="MS PGothic" pitchFamily="34" charset="-128"/>
              </a:rPr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he-IL" sz="1400">
                <a:ea typeface="MS PGothic" pitchFamily="34" charset="-128"/>
              </a:rPr>
              <a:t>modem</a:t>
            </a:r>
          </a:p>
        </p:txBody>
      </p:sp>
      <p:sp>
        <p:nvSpPr>
          <p:cNvPr id="47111" name="Text Box 41"/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he-IL" sz="1400">
                <a:ea typeface="MS PGothic" pitchFamily="34" charset="-128"/>
              </a:rPr>
              <a:t>splitter</a:t>
            </a:r>
          </a:p>
        </p:txBody>
      </p:sp>
      <p:grpSp>
        <p:nvGrpSpPr>
          <p:cNvPr id="2" name="Group 64"/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47268" name="Rectangle 6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7269" name="Rectangle 6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7270" name="Rectangle 6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7271" name="Rectangle 6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7272" name="Rectangle 6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7273" name="AutoShape 7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7113" name="AutoShape 72"/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7114" name="Rectangle 73"/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7115" name="Freeform 74"/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7116" name="Line 95"/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pic>
        <p:nvPicPr>
          <p:cNvPr id="47117" name="Picture 96" descr="tv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17"/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47252" name="AutoShape 11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4" name="Group 116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7254" name="Rectangle 9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7255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grpSp>
            <p:nvGrpSpPr>
              <p:cNvPr id="5" name="Group 10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7262" name="Rectangle 10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63" name="Rectangle 10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64" name="Rectangle 10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65" name="Rectangle 10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66" name="Rectangle 10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67" name="AutoShape 10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pic>
            <p:nvPicPr>
              <p:cNvPr id="47257" name="Picture 11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258" name="Rectangle 112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7259" name="Freeform 113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7260" name="Line 114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47261" name="Picture 115" descr="tv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6" name="Group 118"/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47236" name="AutoShape 119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7" name="Group 120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7238" name="Rectangle 121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7239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grpSp>
            <p:nvGrpSpPr>
              <p:cNvPr id="8" name="Group 12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7246" name="Rectangle 12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47" name="Rectangle 12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48" name="Rectangle 12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49" name="Rectangle 12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50" name="Rectangle 12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51" name="AutoShape 12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pic>
            <p:nvPicPr>
              <p:cNvPr id="47241" name="Picture 13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242" name="Rectangle 131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7243" name="Freeform 132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7244" name="Line 133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47245" name="Picture 134" descr="tv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9" name="Group 135"/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47220" name="AutoShape 13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10" name="Group 13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7222" name="Rectangle 13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7223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grpSp>
            <p:nvGrpSpPr>
              <p:cNvPr id="11" name="Group 14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7230" name="Rectangle 14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31" name="Rectangle 14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32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33" name="Rectangle 14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34" name="Rectangle 14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35" name="AutoShape 14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pic>
            <p:nvPicPr>
              <p:cNvPr id="47225" name="Picture 14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226" name="Rectangle 14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7227" name="Freeform 14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7228" name="Line 15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47229" name="Picture 151" descr="tv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12" name="Group 152"/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47204" name="AutoShape 153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13" name="Group 154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7206" name="Rectangle 155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7207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grpSp>
            <p:nvGrpSpPr>
              <p:cNvPr id="14" name="Group 157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7214" name="Rectangle 158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15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16" name="Rectangle 160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17" name="Rectangle 161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18" name="Rectangle 162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19" name="AutoShape 163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pic>
            <p:nvPicPr>
              <p:cNvPr id="47209" name="Picture 164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210" name="Rectangle 165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7211" name="Freeform 166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7212" name="Line 167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47213" name="Picture 168" descr="tv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47122" name="Line 169"/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15" name="Group 170"/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47188" name="AutoShape 17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16" name="Group 17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7190" name="Rectangle 17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7191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grpSp>
            <p:nvGrpSpPr>
              <p:cNvPr id="17" name="Group 17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7198" name="Rectangle 17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199" name="Rectangle 17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00" name="Rectangle 17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01" name="Rectangle 17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02" name="Rectangle 18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7203" name="AutoShape 18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pic>
            <p:nvPicPr>
              <p:cNvPr id="47193" name="Picture 18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194" name="Rectangle 18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7195" name="Freeform 18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7196" name="Line 18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47197" name="Picture 186" descr="tv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47124" name="Text Box 204"/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>
                <a:solidFill>
                  <a:srgbClr val="969696"/>
                </a:solidFill>
                <a:latin typeface="Times New Roman" pitchFamily="18" charset="0"/>
                <a:ea typeface="MS PGothic" pitchFamily="34" charset="-128"/>
              </a:rPr>
              <a:t>…</a:t>
            </a:r>
          </a:p>
        </p:txBody>
      </p:sp>
      <p:sp>
        <p:nvSpPr>
          <p:cNvPr id="47125" name="Line 205"/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7126" name="Line 206"/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7127" name="Line 207"/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7128" name="Freeform 208"/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7129" name="Freeform 209"/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7130" name="Rectangle 44"/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47131" name="Text Box 45"/>
          <p:cNvSpPr txBox="1">
            <a:spLocks noChangeArrowheads="1"/>
          </p:cNvSpPr>
          <p:nvPr/>
        </p:nvSpPr>
        <p:spPr bwMode="auto">
          <a:xfrm>
            <a:off x="5157788" y="1250950"/>
            <a:ext cx="192563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he-IL" sz="1600" dirty="0">
                <a:ea typeface="MS PGothic" pitchFamily="34" charset="-128"/>
              </a:rPr>
              <a:t>cable </a:t>
            </a:r>
            <a:r>
              <a:rPr lang="en-US" altLang="he-IL" sz="1600" dirty="0" err="1">
                <a:ea typeface="MS PGothic" pitchFamily="34" charset="-128"/>
              </a:rPr>
              <a:t>headend</a:t>
            </a:r>
            <a:endParaRPr lang="en-US" altLang="he-IL" sz="1600" dirty="0">
              <a:ea typeface="MS PGothic" pitchFamily="34" charset="-128"/>
            </a:endParaRPr>
          </a:p>
        </p:txBody>
      </p:sp>
      <p:sp>
        <p:nvSpPr>
          <p:cNvPr id="47132" name="Freeform 216"/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7133" name="Freeform 217"/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7134" name="Line 218"/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7135" name="Line 219"/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47136" name="Freeform 220"/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47137" name="Freeform 221"/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47138" name="AutoShape 225"/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18" name="Group 37"/>
          <p:cNvGrpSpPr>
            <a:grpSpLocks/>
          </p:cNvGrpSpPr>
          <p:nvPr/>
        </p:nvGrpSpPr>
        <p:grpSpPr bwMode="auto">
          <a:xfrm>
            <a:off x="3417888" y="3186113"/>
            <a:ext cx="2043112" cy="958850"/>
            <a:chOff x="2505" y="826"/>
            <a:chExt cx="1287" cy="604"/>
          </a:xfrm>
        </p:grpSpPr>
        <p:sp>
          <p:nvSpPr>
            <p:cNvPr id="47184" name="Line 38"/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7185" name="Freeform 39"/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7186" name="Freeform 40"/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7187" name="Line 41"/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9" name="Group 42"/>
          <p:cNvGrpSpPr>
            <a:grpSpLocks/>
          </p:cNvGrpSpPr>
          <p:nvPr/>
        </p:nvGrpSpPr>
        <p:grpSpPr bwMode="auto">
          <a:xfrm>
            <a:off x="2708275" y="3343275"/>
            <a:ext cx="3021013" cy="2114550"/>
            <a:chOff x="2606" y="951"/>
            <a:chExt cx="1903" cy="1332"/>
          </a:xfrm>
        </p:grpSpPr>
        <p:sp>
          <p:nvSpPr>
            <p:cNvPr id="47154" name="Text Box 43"/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600" dirty="0">
                  <a:ea typeface="MS PGothic" pitchFamily="34" charset="-128"/>
                </a:rPr>
                <a:t>Channels</a:t>
              </a:r>
            </a:p>
          </p:txBody>
        </p:sp>
        <p:sp>
          <p:nvSpPr>
            <p:cNvPr id="47155" name="Line 44"/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7156" name="Line 45"/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7157" name="Text Box 46"/>
            <p:cNvSpPr txBox="1">
              <a:spLocks noChangeArrowheads="1"/>
            </p:cNvSpPr>
            <p:nvPr/>
          </p:nvSpPr>
          <p:spPr bwMode="auto">
            <a:xfrm>
              <a:off x="2978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V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I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D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E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O</a:t>
              </a:r>
            </a:p>
          </p:txBody>
        </p:sp>
        <p:sp>
          <p:nvSpPr>
            <p:cNvPr id="47158" name="Line 47"/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7159" name="Text Box 48"/>
            <p:cNvSpPr txBox="1">
              <a:spLocks noChangeArrowheads="1"/>
            </p:cNvSpPr>
            <p:nvPr/>
          </p:nvSpPr>
          <p:spPr bwMode="auto">
            <a:xfrm>
              <a:off x="3152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V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I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D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E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O</a:t>
              </a:r>
            </a:p>
          </p:txBody>
        </p:sp>
        <p:sp>
          <p:nvSpPr>
            <p:cNvPr id="47160" name="Text Box 49"/>
            <p:cNvSpPr txBox="1">
              <a:spLocks noChangeArrowheads="1"/>
            </p:cNvSpPr>
            <p:nvPr/>
          </p:nvSpPr>
          <p:spPr bwMode="auto">
            <a:xfrm>
              <a:off x="3338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V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I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D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E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O</a:t>
              </a:r>
            </a:p>
          </p:txBody>
        </p:sp>
        <p:sp>
          <p:nvSpPr>
            <p:cNvPr id="47161" name="Text Box 50"/>
            <p:cNvSpPr txBox="1">
              <a:spLocks noChangeArrowheads="1"/>
            </p:cNvSpPr>
            <p:nvPr/>
          </p:nvSpPr>
          <p:spPr bwMode="auto">
            <a:xfrm>
              <a:off x="3524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V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I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D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E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O</a:t>
              </a:r>
            </a:p>
          </p:txBody>
        </p:sp>
        <p:sp>
          <p:nvSpPr>
            <p:cNvPr id="47162" name="Text Box 51"/>
            <p:cNvSpPr txBox="1">
              <a:spLocks noChangeArrowheads="1"/>
            </p:cNvSpPr>
            <p:nvPr/>
          </p:nvSpPr>
          <p:spPr bwMode="auto">
            <a:xfrm>
              <a:off x="3710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V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I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D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E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O</a:t>
              </a:r>
            </a:p>
          </p:txBody>
        </p:sp>
        <p:sp>
          <p:nvSpPr>
            <p:cNvPr id="47163" name="Text Box 52"/>
            <p:cNvSpPr txBox="1">
              <a:spLocks noChangeArrowheads="1"/>
            </p:cNvSpPr>
            <p:nvPr/>
          </p:nvSpPr>
          <p:spPr bwMode="auto">
            <a:xfrm>
              <a:off x="3896" y="1408"/>
              <a:ext cx="178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V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I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D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E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O</a:t>
              </a:r>
            </a:p>
          </p:txBody>
        </p:sp>
        <p:sp>
          <p:nvSpPr>
            <p:cNvPr id="47164" name="Text Box 53"/>
            <p:cNvSpPr txBox="1">
              <a:spLocks noChangeArrowheads="1"/>
            </p:cNvSpPr>
            <p:nvPr/>
          </p:nvSpPr>
          <p:spPr bwMode="auto">
            <a:xfrm>
              <a:off x="4058" y="1402"/>
              <a:ext cx="174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endParaRPr lang="en-US" altLang="he-IL" sz="1000">
                <a:ea typeface="MS PGothic" pitchFamily="34" charset="-128"/>
              </a:endParaRP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D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A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T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A</a:t>
              </a:r>
            </a:p>
          </p:txBody>
        </p:sp>
        <p:sp>
          <p:nvSpPr>
            <p:cNvPr id="47165" name="Text Box 54"/>
            <p:cNvSpPr txBox="1">
              <a:spLocks noChangeArrowheads="1"/>
            </p:cNvSpPr>
            <p:nvPr/>
          </p:nvSpPr>
          <p:spPr bwMode="auto">
            <a:xfrm>
              <a:off x="4202" y="1402"/>
              <a:ext cx="174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endParaRPr lang="en-US" altLang="he-IL" sz="1000">
                <a:ea typeface="MS PGothic" pitchFamily="34" charset="-128"/>
              </a:endParaRP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D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A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T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A</a:t>
              </a:r>
            </a:p>
          </p:txBody>
        </p:sp>
        <p:sp>
          <p:nvSpPr>
            <p:cNvPr id="47166" name="Text Box 55"/>
            <p:cNvSpPr txBox="1">
              <a:spLocks noChangeArrowheads="1"/>
            </p:cNvSpPr>
            <p:nvPr/>
          </p:nvSpPr>
          <p:spPr bwMode="auto">
            <a:xfrm>
              <a:off x="4330" y="1114"/>
              <a:ext cx="178" cy="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endParaRPr lang="en-US" altLang="he-IL" sz="1000">
                <a:ea typeface="MS PGothic" pitchFamily="34" charset="-128"/>
              </a:endParaRP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C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O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N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T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R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O</a:t>
              </a:r>
            </a:p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L</a:t>
              </a:r>
            </a:p>
          </p:txBody>
        </p:sp>
        <p:sp>
          <p:nvSpPr>
            <p:cNvPr id="47167" name="Line 56"/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7168" name="Line 57"/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7169" name="Line 58"/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7170" name="Line 59"/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7171" name="Line 60"/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7172" name="Line 61"/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7173" name="Line 62"/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7174" name="Text Box 63"/>
            <p:cNvSpPr txBox="1">
              <a:spLocks noChangeArrowheads="1"/>
            </p:cNvSpPr>
            <p:nvPr/>
          </p:nvSpPr>
          <p:spPr bwMode="auto">
            <a:xfrm>
              <a:off x="2985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1</a:t>
              </a:r>
            </a:p>
          </p:txBody>
        </p:sp>
        <p:sp>
          <p:nvSpPr>
            <p:cNvPr id="47175" name="Text Box 64"/>
            <p:cNvSpPr txBox="1">
              <a:spLocks noChangeArrowheads="1"/>
            </p:cNvSpPr>
            <p:nvPr/>
          </p:nvSpPr>
          <p:spPr bwMode="auto">
            <a:xfrm>
              <a:off x="3153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2</a:t>
              </a:r>
            </a:p>
          </p:txBody>
        </p:sp>
        <p:sp>
          <p:nvSpPr>
            <p:cNvPr id="47176" name="Text Box 65"/>
            <p:cNvSpPr txBox="1">
              <a:spLocks noChangeArrowheads="1"/>
            </p:cNvSpPr>
            <p:nvPr/>
          </p:nvSpPr>
          <p:spPr bwMode="auto">
            <a:xfrm>
              <a:off x="3345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3</a:t>
              </a:r>
            </a:p>
          </p:txBody>
        </p:sp>
        <p:sp>
          <p:nvSpPr>
            <p:cNvPr id="47177" name="Text Box 66"/>
            <p:cNvSpPr txBox="1">
              <a:spLocks noChangeArrowheads="1"/>
            </p:cNvSpPr>
            <p:nvPr/>
          </p:nvSpPr>
          <p:spPr bwMode="auto">
            <a:xfrm>
              <a:off x="3517" y="1960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4</a:t>
              </a:r>
            </a:p>
          </p:txBody>
        </p:sp>
        <p:sp>
          <p:nvSpPr>
            <p:cNvPr id="47178" name="Text Box 67"/>
            <p:cNvSpPr txBox="1">
              <a:spLocks noChangeArrowheads="1"/>
            </p:cNvSpPr>
            <p:nvPr/>
          </p:nvSpPr>
          <p:spPr bwMode="auto">
            <a:xfrm>
              <a:off x="3705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5</a:t>
              </a:r>
            </a:p>
          </p:txBody>
        </p:sp>
        <p:sp>
          <p:nvSpPr>
            <p:cNvPr id="47179" name="Text Box 68"/>
            <p:cNvSpPr txBox="1">
              <a:spLocks noChangeArrowheads="1"/>
            </p:cNvSpPr>
            <p:nvPr/>
          </p:nvSpPr>
          <p:spPr bwMode="auto">
            <a:xfrm>
              <a:off x="3893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6</a:t>
              </a:r>
            </a:p>
          </p:txBody>
        </p:sp>
        <p:sp>
          <p:nvSpPr>
            <p:cNvPr id="47180" name="Text Box 69"/>
            <p:cNvSpPr txBox="1">
              <a:spLocks noChangeArrowheads="1"/>
            </p:cNvSpPr>
            <p:nvPr/>
          </p:nvSpPr>
          <p:spPr bwMode="auto">
            <a:xfrm>
              <a:off x="4057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7</a:t>
              </a:r>
            </a:p>
          </p:txBody>
        </p:sp>
        <p:sp>
          <p:nvSpPr>
            <p:cNvPr id="47181" name="Text Box 70"/>
            <p:cNvSpPr txBox="1">
              <a:spLocks noChangeArrowheads="1"/>
            </p:cNvSpPr>
            <p:nvPr/>
          </p:nvSpPr>
          <p:spPr bwMode="auto">
            <a:xfrm>
              <a:off x="4205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8</a:t>
              </a:r>
            </a:p>
          </p:txBody>
        </p:sp>
        <p:sp>
          <p:nvSpPr>
            <p:cNvPr id="47182" name="Text Box 71"/>
            <p:cNvSpPr txBox="1">
              <a:spLocks noChangeArrowheads="1"/>
            </p:cNvSpPr>
            <p:nvPr/>
          </p:nvSpPr>
          <p:spPr bwMode="auto">
            <a:xfrm>
              <a:off x="4349" y="1956"/>
              <a:ext cx="1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000">
                  <a:ea typeface="MS PGothic" pitchFamily="34" charset="-128"/>
                </a:rPr>
                <a:t>9</a:t>
              </a:r>
            </a:p>
          </p:txBody>
        </p:sp>
        <p:sp>
          <p:nvSpPr>
            <p:cNvPr id="47183" name="Freeform 72"/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0" name="Group 73"/>
          <p:cNvGrpSpPr>
            <a:grpSpLocks/>
          </p:cNvGrpSpPr>
          <p:nvPr/>
        </p:nvGrpSpPr>
        <p:grpSpPr bwMode="auto">
          <a:xfrm flipV="1">
            <a:off x="1039813" y="2238375"/>
            <a:ext cx="1666875" cy="2062163"/>
            <a:chOff x="1511" y="1371"/>
            <a:chExt cx="1050" cy="1299"/>
          </a:xfrm>
        </p:grpSpPr>
        <p:grpSp>
          <p:nvGrpSpPr>
            <p:cNvPr id="21" name="Group 74"/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47150" name="Rectangle 75"/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5596" name="Freeform 76"/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47152" name="Oval 77"/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7153" name="Line 78"/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47149" name="Freeform 79"/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rot="10800000"/>
            <a:lstStyle/>
            <a:p>
              <a:endParaRPr lang="he-IL"/>
            </a:p>
          </p:txBody>
        </p:sp>
      </p:grpSp>
      <p:grpSp>
        <p:nvGrpSpPr>
          <p:cNvPr id="22" name="Group 326"/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47146" name="Picture 327" descr="desktop_computer_stylized_medium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47" name="Freeform 32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494115 w 356"/>
                <a:gd name="T3" fmla="*/ 376663 h 368"/>
                <a:gd name="T4" fmla="*/ 4145016 w 356"/>
                <a:gd name="T5" fmla="*/ 7847082 h 368"/>
                <a:gd name="T6" fmla="*/ 913502 w 356"/>
                <a:gd name="T7" fmla="*/ 9813832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כותרת 19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>
                <a:latin typeface="Gill Sans MT" pitchFamily="34" charset="0"/>
                <a:ea typeface="MS PGothic" pitchFamily="34" charset="-128"/>
              </a:rPr>
              <a:t>Access net: cable network (</a:t>
            </a:r>
            <a:r>
              <a:rPr lang="en-US" altLang="he-IL" i="1" dirty="0">
                <a:latin typeface="Gill Sans MT" pitchFamily="34" charset="0"/>
                <a:ea typeface="MS PGothic" pitchFamily="34" charset="-128"/>
              </a:rPr>
              <a:t>hot</a:t>
            </a:r>
            <a:r>
              <a:rPr lang="en-US" altLang="he-IL" dirty="0">
                <a:latin typeface="Gill Sans MT" pitchFamily="34" charset="0"/>
                <a:ea typeface="MS PGothic" pitchFamily="34" charset="-128"/>
              </a:rPr>
              <a:t>)</a:t>
            </a:r>
            <a:endParaRPr lang="he-IL" dirty="0"/>
          </a:p>
        </p:txBody>
      </p:sp>
      <p:sp>
        <p:nvSpPr>
          <p:cNvPr id="192" name="מציין מיקום תוכן 191"/>
          <p:cNvSpPr>
            <a:spLocks noGrp="1"/>
          </p:cNvSpPr>
          <p:nvPr>
            <p:ph idx="1"/>
          </p:nvPr>
        </p:nvSpPr>
        <p:spPr>
          <a:xfrm>
            <a:off x="228600" y="4114800"/>
            <a:ext cx="8610600" cy="2590800"/>
          </a:xfrm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he-IL" sz="2400" b="0" dirty="0">
                <a:latin typeface="Gill Sans MT" pitchFamily="34" charset="0"/>
                <a:ea typeface="MS PGothic" pitchFamily="34" charset="-128"/>
              </a:rPr>
              <a:t>Data Over Cable Service Interface Specification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he-IL" sz="2400" b="0" dirty="0">
                <a:latin typeface="Gill Sans MT" pitchFamily="34" charset="0"/>
                <a:ea typeface="MS PGothic" pitchFamily="34" charset="-128"/>
              </a:rPr>
              <a:t>High BW (DOCSIS 3.1: 1/10Gbps up/downstream), but</a:t>
            </a:r>
          </a:p>
          <a:p>
            <a:pPr marL="120015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he-IL" sz="1800" b="0" dirty="0">
                <a:latin typeface="Gill Sans MT" pitchFamily="34" charset="0"/>
                <a:ea typeface="MS PGothic" pitchFamily="34" charset="-128"/>
              </a:rPr>
              <a:t>BW may be divided to multiple heavy users</a:t>
            </a:r>
          </a:p>
          <a:p>
            <a:pPr marL="120015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altLang="he-IL" sz="1800" b="0" dirty="0">
                <a:latin typeface="Gill Sans MT" pitchFamily="34" charset="0"/>
                <a:ea typeface="MS PGothic" pitchFamily="34" charset="-128"/>
              </a:rPr>
              <a:t>BW is subject to physical / financial constraints , similar to DSL</a:t>
            </a:r>
          </a:p>
          <a:p>
            <a:pPr marL="120015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endParaRPr lang="en-US" altLang="he-IL" sz="1800" dirty="0">
              <a:latin typeface="Gill Sans MT" pitchFamily="34" charset="0"/>
              <a:ea typeface="MS PGothic" pitchFamily="34" charset="-128"/>
            </a:endParaRPr>
          </a:p>
          <a:p>
            <a:pPr marL="120015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endParaRPr lang="en-US" altLang="he-IL" sz="1800" dirty="0">
              <a:latin typeface="Gill Sans MT" pitchFamily="34" charset="0"/>
              <a:ea typeface="MS PGothic" pitchFamily="34" charset="-128"/>
            </a:endParaRPr>
          </a:p>
          <a:p>
            <a:pPr marL="120015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endParaRPr lang="en-US" altLang="he-IL" sz="1800" dirty="0">
              <a:latin typeface="Gill Sans MT" pitchFamily="34" charset="0"/>
              <a:ea typeface="MS PGothic" pitchFamily="34" charset="-128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65100" y="2290762"/>
            <a:ext cx="3333750" cy="1212849"/>
            <a:chOff x="104" y="1443"/>
            <a:chExt cx="2100" cy="764"/>
          </a:xfrm>
        </p:grpSpPr>
        <p:sp>
          <p:nvSpPr>
            <p:cNvPr id="48307" name="Text Box 6"/>
            <p:cNvSpPr txBox="1">
              <a:spLocks noChangeArrowheads="1"/>
            </p:cNvSpPr>
            <p:nvPr/>
          </p:nvSpPr>
          <p:spPr bwMode="auto">
            <a:xfrm>
              <a:off x="104" y="1885"/>
              <a:ext cx="2100" cy="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altLang="he-IL" sz="1600" i="1" dirty="0">
                  <a:ea typeface="MS PGothic" pitchFamily="34" charset="-128"/>
                </a:rPr>
                <a:t>data, TV transmitted at different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he-IL" sz="1600" i="1" dirty="0">
                  <a:ea typeface="MS PGothic" pitchFamily="34" charset="-128"/>
                </a:rPr>
                <a:t>frequencies over </a:t>
              </a:r>
              <a:r>
                <a:rPr lang="en-US" altLang="he-IL" sz="1600" u="sng" dirty="0">
                  <a:ea typeface="MS PGothic" pitchFamily="34" charset="-128"/>
                </a:rPr>
                <a:t>shared</a:t>
              </a:r>
              <a:r>
                <a:rPr lang="en-US" altLang="he-IL" sz="1600" i="1" dirty="0">
                  <a:ea typeface="MS PGothic" pitchFamily="34" charset="-128"/>
                </a:rPr>
                <a:t> cable </a:t>
              </a:r>
            </a:p>
          </p:txBody>
        </p:sp>
        <p:sp>
          <p:nvSpPr>
            <p:cNvPr id="48308" name="Line 7"/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48132" name="Rectangle 9"/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8133" name="Line 7"/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he-IL"/>
          </a:p>
        </p:txBody>
      </p:sp>
      <p:sp>
        <p:nvSpPr>
          <p:cNvPr id="48134" name="Text Box 39"/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he-IL" sz="1400">
                <a:ea typeface="MS PGothic" pitchFamily="34" charset="-128"/>
              </a:rPr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he-IL" sz="1400">
                <a:ea typeface="MS PGothic" pitchFamily="34" charset="-128"/>
              </a:rPr>
              <a:t>modem</a:t>
            </a:r>
          </a:p>
        </p:txBody>
      </p:sp>
      <p:sp>
        <p:nvSpPr>
          <p:cNvPr id="48135" name="Text Box 41"/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he-IL" sz="1400">
                <a:ea typeface="MS PGothic" pitchFamily="34" charset="-128"/>
              </a:rPr>
              <a:t>splitter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48301" name="Rectangle 14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8302" name="Rectangle 15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8303" name="Rectangle 16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8304" name="Rectangle 17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8305" name="Rectangle 18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48306" name="AutoShape 19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48137" name="AutoShape 21"/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8138" name="Rectangle 22"/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48139" name="Freeform 23"/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8140" name="Line 24"/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pic>
        <p:nvPicPr>
          <p:cNvPr id="48141" name="Picture 25" descr="tv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48285" name="AutoShape 27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8287" name="Rectangle 2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828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grpSp>
            <p:nvGrpSpPr>
              <p:cNvPr id="6" name="Group 31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8295" name="Rectangle 32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96" name="Rectangle 33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97" name="Rectangle 34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98" name="Rectangle 35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99" name="Rectangle 36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300" name="AutoShape 37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pic>
            <p:nvPicPr>
              <p:cNvPr id="48290" name="Picture 38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291" name="Rectangle 39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8292" name="Freeform 40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8293" name="Line 41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48294" name="Picture 42" descr="tv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7" name="Group 43"/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48269" name="AutoShape 44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8" name="Group 45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8271" name="Rectangle 46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827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grpSp>
            <p:nvGrpSpPr>
              <p:cNvPr id="9" name="Group 48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8279" name="Rectangle 49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80" name="Rectangle 50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81" name="Rectangle 51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82" name="Rectangle 52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83" name="Rectangle 53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84" name="AutoShape 54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pic>
            <p:nvPicPr>
              <p:cNvPr id="48274" name="Picture 55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275" name="Rectangle 56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8276" name="Freeform 57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8277" name="Line 58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48278" name="Picture 59" descr="tv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48253" name="AutoShape 6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11" name="Group 6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8255" name="Rectangle 6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825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grpSp>
            <p:nvGrpSpPr>
              <p:cNvPr id="12" name="Group 6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8263" name="Rectangle 6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64" name="Rectangle 6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65" name="Rectangle 6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66" name="Rectangle 6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67" name="Rectangle 7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68" name="AutoShape 7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pic>
            <p:nvPicPr>
              <p:cNvPr id="48258" name="Picture 7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259" name="Rectangle 7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8260" name="Freeform 7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8261" name="Line 7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48262" name="Picture 76" descr="tv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13" name="Group 77"/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48237" name="AutoShape 78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14" name="Group 79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8239" name="Rectangle 80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824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grpSp>
            <p:nvGrpSpPr>
              <p:cNvPr id="15" name="Group 82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8247" name="Rectangle 83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48" name="Rectangle 84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49" name="Rectangle 85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50" name="Rectangle 86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51" name="Rectangle 87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52" name="AutoShape 88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pic>
            <p:nvPicPr>
              <p:cNvPr id="48242" name="Picture 89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243" name="Rectangle 90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8244" name="Freeform 91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8245" name="Line 92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48246" name="Picture 93" descr="tv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48146" name="Line 94"/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16" name="Group 95"/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48221" name="AutoShape 9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17" name="Group 9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8223" name="Rectangle 9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822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grpSp>
            <p:nvGrpSpPr>
              <p:cNvPr id="18" name="Group 10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8231" name="Rectangle 10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32" name="Rectangle 10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33" name="Rectangle 10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3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35" name="Rectangle 10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48236" name="AutoShape 10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pic>
            <p:nvPicPr>
              <p:cNvPr id="48226" name="Picture 10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227" name="Rectangle 10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48228" name="Freeform 10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2 w 381"/>
                  <a:gd name="T1" fmla="*/ 274 h 274"/>
                  <a:gd name="T2" fmla="*/ 2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8229" name="Line 11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48230" name="Picture 111" descr="tv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48148" name="Text Box 112"/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>
                <a:solidFill>
                  <a:srgbClr val="969696"/>
                </a:solidFill>
                <a:latin typeface="Times New Roman" pitchFamily="18" charset="0"/>
                <a:ea typeface="MS PGothic" pitchFamily="34" charset="-128"/>
              </a:rPr>
              <a:t>…</a:t>
            </a:r>
          </a:p>
        </p:txBody>
      </p:sp>
      <p:sp>
        <p:nvSpPr>
          <p:cNvPr id="48149" name="Line 113"/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8150" name="Line 114"/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8151" name="Line 115"/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8152" name="Freeform 116"/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8153" name="Freeform 117"/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8154" name="Rectangle 44"/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48155" name="Text Box 45"/>
          <p:cNvSpPr txBox="1">
            <a:spLocks noChangeArrowheads="1"/>
          </p:cNvSpPr>
          <p:nvPr/>
        </p:nvSpPr>
        <p:spPr bwMode="auto">
          <a:xfrm>
            <a:off x="5157788" y="1250950"/>
            <a:ext cx="1925637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he-IL" sz="1600">
                <a:ea typeface="MS PGothic" pitchFamily="34" charset="-128"/>
              </a:rPr>
              <a:t>cable headend</a:t>
            </a:r>
          </a:p>
        </p:txBody>
      </p:sp>
      <p:sp>
        <p:nvSpPr>
          <p:cNvPr id="48156" name="Freeform 120"/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8157" name="Freeform 121"/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8158" name="Line 122"/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48159" name="Line 123"/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48160" name="Freeform 124"/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48161" name="Freeform 125"/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48163" name="AutoShape 127"/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19" name="Group 128"/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3240" y="1830"/>
            <a:chExt cx="1372" cy="723"/>
          </a:xfrm>
        </p:grpSpPr>
        <p:sp>
          <p:nvSpPr>
            <p:cNvPr id="48176" name="Freeform 129"/>
            <p:cNvSpPr>
              <a:spLocks/>
            </p:cNvSpPr>
            <p:nvPr/>
          </p:nvSpPr>
          <p:spPr bwMode="auto">
            <a:xfrm>
              <a:off x="3240" y="1830"/>
              <a:ext cx="1372" cy="723"/>
            </a:xfrm>
            <a:custGeom>
              <a:avLst/>
              <a:gdLst>
                <a:gd name="T0" fmla="*/ 2147483647 w 765"/>
                <a:gd name="T1" fmla="*/ 20413423 h 459"/>
                <a:gd name="T2" fmla="*/ 2147483647 w 765"/>
                <a:gd name="T3" fmla="*/ 143942483 h 459"/>
                <a:gd name="T4" fmla="*/ 2147483647 w 765"/>
                <a:gd name="T5" fmla="*/ 206759994 h 459"/>
                <a:gd name="T6" fmla="*/ 1837986261 w 765"/>
                <a:gd name="T7" fmla="*/ 692657772 h 459"/>
                <a:gd name="T8" fmla="*/ 2147483647 w 765"/>
                <a:gd name="T9" fmla="*/ 915030947 h 459"/>
                <a:gd name="T10" fmla="*/ 2147483647 w 765"/>
                <a:gd name="T11" fmla="*/ 879003164 h 459"/>
                <a:gd name="T12" fmla="*/ 2147483647 w 765"/>
                <a:gd name="T13" fmla="*/ 915030947 h 459"/>
                <a:gd name="T14" fmla="*/ 2147483647 w 765"/>
                <a:gd name="T15" fmla="*/ 894937099 h 459"/>
                <a:gd name="T16" fmla="*/ 2147483647 w 765"/>
                <a:gd name="T17" fmla="*/ 767325541 h 459"/>
                <a:gd name="T18" fmla="*/ 2147483647 w 765"/>
                <a:gd name="T19" fmla="*/ 325680775 h 459"/>
                <a:gd name="T20" fmla="*/ 2147483647 w 765"/>
                <a:gd name="T21" fmla="*/ 70660066 h 459"/>
                <a:gd name="T22" fmla="*/ 2147483647 w 765"/>
                <a:gd name="T23" fmla="*/ 20413423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8177" name="Line 130"/>
            <p:cNvSpPr>
              <a:spLocks noChangeShapeType="1"/>
            </p:cNvSpPr>
            <p:nvPr/>
          </p:nvSpPr>
          <p:spPr bwMode="auto">
            <a:xfrm flipV="1">
              <a:off x="3763" y="2053"/>
              <a:ext cx="10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8178" name="Line 131"/>
            <p:cNvSpPr>
              <a:spLocks noChangeShapeType="1"/>
            </p:cNvSpPr>
            <p:nvPr/>
          </p:nvSpPr>
          <p:spPr bwMode="auto">
            <a:xfrm>
              <a:off x="3616" y="2204"/>
              <a:ext cx="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8179" name="Line 132"/>
            <p:cNvSpPr>
              <a:spLocks noChangeShapeType="1"/>
            </p:cNvSpPr>
            <p:nvPr/>
          </p:nvSpPr>
          <p:spPr bwMode="auto">
            <a:xfrm flipV="1">
              <a:off x="3763" y="2114"/>
              <a:ext cx="226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8180" name="Line 133"/>
            <p:cNvSpPr>
              <a:spLocks noChangeShapeType="1"/>
            </p:cNvSpPr>
            <p:nvPr/>
          </p:nvSpPr>
          <p:spPr bwMode="auto">
            <a:xfrm>
              <a:off x="4076" y="2113"/>
              <a:ext cx="0" cy="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8181" name="Line 134"/>
            <p:cNvSpPr>
              <a:spLocks noChangeShapeType="1"/>
            </p:cNvSpPr>
            <p:nvPr/>
          </p:nvSpPr>
          <p:spPr bwMode="auto">
            <a:xfrm>
              <a:off x="3779" y="2380"/>
              <a:ext cx="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8182" name="Line 135"/>
            <p:cNvSpPr>
              <a:spLocks noChangeShapeType="1"/>
            </p:cNvSpPr>
            <p:nvPr/>
          </p:nvSpPr>
          <p:spPr bwMode="auto">
            <a:xfrm>
              <a:off x="4255" y="2372"/>
              <a:ext cx="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20" name="Group 136"/>
            <p:cNvGrpSpPr>
              <a:grpSpLocks/>
            </p:cNvGrpSpPr>
            <p:nvPr/>
          </p:nvGrpSpPr>
          <p:grpSpPr bwMode="auto">
            <a:xfrm>
              <a:off x="3860" y="1969"/>
              <a:ext cx="335" cy="148"/>
              <a:chOff x="4650" y="1129"/>
              <a:chExt cx="246" cy="95"/>
            </a:xfrm>
          </p:grpSpPr>
          <p:sp>
            <p:nvSpPr>
              <p:cNvPr id="4821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821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821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1" name="Group 14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8219" name="Freeform 14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8220" name="Freeform 14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8217" name="Line 14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8218" name="Line 14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2" name="Group 145"/>
            <p:cNvGrpSpPr>
              <a:grpSpLocks/>
            </p:cNvGrpSpPr>
            <p:nvPr/>
          </p:nvGrpSpPr>
          <p:grpSpPr bwMode="auto">
            <a:xfrm>
              <a:off x="3922" y="2284"/>
              <a:ext cx="336" cy="154"/>
              <a:chOff x="4650" y="1129"/>
              <a:chExt cx="246" cy="95"/>
            </a:xfrm>
          </p:grpSpPr>
          <p:sp>
            <p:nvSpPr>
              <p:cNvPr id="4820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820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820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3" name="Group 14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8211" name="Freeform 15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8212" name="Freeform 15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8209" name="Line 15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8210" name="Line 15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4" name="Group 154"/>
            <p:cNvGrpSpPr>
              <a:grpSpLocks/>
            </p:cNvGrpSpPr>
            <p:nvPr/>
          </p:nvGrpSpPr>
          <p:grpSpPr bwMode="auto">
            <a:xfrm>
              <a:off x="3443" y="2054"/>
              <a:ext cx="335" cy="149"/>
              <a:chOff x="4650" y="1129"/>
              <a:chExt cx="246" cy="95"/>
            </a:xfrm>
          </p:grpSpPr>
          <p:sp>
            <p:nvSpPr>
              <p:cNvPr id="4819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819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819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5" name="Group 15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8203" name="Freeform 15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8204" name="Freeform 16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8201" name="Line 16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8202" name="Line 16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6" name="Group 163"/>
            <p:cNvGrpSpPr>
              <a:grpSpLocks/>
            </p:cNvGrpSpPr>
            <p:nvPr/>
          </p:nvGrpSpPr>
          <p:grpSpPr bwMode="auto">
            <a:xfrm>
              <a:off x="3452" y="2284"/>
              <a:ext cx="336" cy="148"/>
              <a:chOff x="4650" y="1129"/>
              <a:chExt cx="246" cy="95"/>
            </a:xfrm>
          </p:grpSpPr>
          <p:sp>
            <p:nvSpPr>
              <p:cNvPr id="4818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819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4819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7" name="Group 16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8195" name="Freeform 16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48196" name="Freeform 16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48193" name="Line 17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48194" name="Line 17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48187" name="Line 172"/>
            <p:cNvSpPr>
              <a:spLocks noChangeShapeType="1"/>
            </p:cNvSpPr>
            <p:nvPr/>
          </p:nvSpPr>
          <p:spPr bwMode="auto">
            <a:xfrm>
              <a:off x="4422" y="2370"/>
              <a:ext cx="153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8188" name="Text Box 580"/>
            <p:cNvSpPr txBox="1">
              <a:spLocks noChangeArrowheads="1"/>
            </p:cNvSpPr>
            <p:nvPr/>
          </p:nvSpPr>
          <p:spPr bwMode="auto">
            <a:xfrm>
              <a:off x="4231" y="1988"/>
              <a:ext cx="34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1800">
                  <a:ea typeface="MS PGothic" pitchFamily="34" charset="-128"/>
                </a:rPr>
                <a:t>ISP</a:t>
              </a:r>
            </a:p>
          </p:txBody>
        </p:sp>
      </p:grpSp>
      <p:sp>
        <p:nvSpPr>
          <p:cNvPr id="48165" name="Freeform 174"/>
          <p:cNvSpPr>
            <a:spLocks/>
          </p:cNvSpPr>
          <p:nvPr/>
        </p:nvSpPr>
        <p:spPr bwMode="auto">
          <a:xfrm>
            <a:off x="6251575" y="2193925"/>
            <a:ext cx="206375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28" name="Group 175"/>
          <p:cNvGrpSpPr>
            <a:grpSpLocks/>
          </p:cNvGrpSpPr>
          <p:nvPr/>
        </p:nvGrpSpPr>
        <p:grpSpPr bwMode="auto">
          <a:xfrm>
            <a:off x="6210300" y="2355850"/>
            <a:ext cx="2517775" cy="511175"/>
            <a:chOff x="3912" y="1484"/>
            <a:chExt cx="1586" cy="322"/>
          </a:xfrm>
        </p:grpSpPr>
        <p:sp>
          <p:nvSpPr>
            <p:cNvPr id="48174" name="Line 176"/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48175" name="Text Box 177"/>
            <p:cNvSpPr txBox="1">
              <a:spLocks noChangeArrowheads="1"/>
            </p:cNvSpPr>
            <p:nvPr/>
          </p:nvSpPr>
          <p:spPr bwMode="auto">
            <a:xfrm>
              <a:off x="4151" y="1484"/>
              <a:ext cx="1347" cy="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altLang="he-IL" sz="1600" i="1" dirty="0">
                  <a:ea typeface="MS PGothic" pitchFamily="34" charset="-128"/>
                </a:rPr>
                <a:t>Cable Modem</a:t>
              </a:r>
            </a:p>
            <a:p>
              <a:pPr algn="r">
                <a:lnSpc>
                  <a:spcPct val="85000"/>
                </a:lnSpc>
              </a:pPr>
              <a:r>
                <a:rPr lang="en-US" altLang="he-IL" sz="1600" i="1" dirty="0">
                  <a:ea typeface="MS PGothic" pitchFamily="34" charset="-128"/>
                </a:rPr>
                <a:t>Termination System</a:t>
              </a:r>
            </a:p>
          </p:txBody>
        </p:sp>
      </p:grpSp>
      <p:sp>
        <p:nvSpPr>
          <p:cNvPr id="48167" name="Rectangle 3"/>
          <p:cNvSpPr>
            <a:spLocks noChangeArrowheads="1"/>
          </p:cNvSpPr>
          <p:nvPr/>
        </p:nvSpPr>
        <p:spPr bwMode="auto">
          <a:xfrm>
            <a:off x="373063" y="4114801"/>
            <a:ext cx="840105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None/>
            </a:pPr>
            <a:endParaRPr lang="en-US" altLang="he-IL" sz="2000" dirty="0">
              <a:latin typeface="Gill Sans MT" pitchFamily="34" charset="0"/>
              <a:ea typeface="MS PGothic" pitchFamily="34" charset="-128"/>
            </a:endParaRPr>
          </a:p>
        </p:txBody>
      </p:sp>
      <p:grpSp>
        <p:nvGrpSpPr>
          <p:cNvPr id="29" name="Group 181"/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48172" name="Picture 182" descr="desktop_computer_stylized_medium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73" name="Freeform 18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494115 w 356"/>
                <a:gd name="T3" fmla="*/ 376663 h 368"/>
                <a:gd name="T4" fmla="*/ 4145016 w 356"/>
                <a:gd name="T5" fmla="*/ 7847082 h 368"/>
                <a:gd name="T6" fmla="*/ 913502 w 356"/>
                <a:gd name="T7" fmla="*/ 9813832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>
                <a:latin typeface="Gill Sans MT" pitchFamily="34" charset="0"/>
                <a:ea typeface="MS PGothic" pitchFamily="34" charset="-128"/>
              </a:rPr>
              <a:t>Fiber To The X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28600" y="1143000"/>
            <a:ext cx="5029200" cy="55626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b="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C700"/>
                </a:solidFill>
              </a:rPr>
              <a:t>Q: how close to the desktop can the fiber get? </a:t>
            </a:r>
          </a:p>
          <a:p>
            <a:pPr>
              <a:buFont typeface="Arial" pitchFamily="34" charset="0"/>
              <a:buChar char="•"/>
            </a:pPr>
            <a:endParaRPr lang="en-US" b="0" dirty="0"/>
          </a:p>
          <a:p>
            <a:pPr>
              <a:buFont typeface="Arial" pitchFamily="34" charset="0"/>
              <a:buChar char="•"/>
            </a:pPr>
            <a:r>
              <a:rPr lang="en-US" b="0" dirty="0"/>
              <a:t> A: either to the</a:t>
            </a:r>
          </a:p>
          <a:p>
            <a:pPr lvl="1">
              <a:buFont typeface="Arial" pitchFamily="34" charset="0"/>
              <a:buChar char="•"/>
            </a:pPr>
            <a:r>
              <a:rPr lang="en-US" b="0" dirty="0"/>
              <a:t>Node / Neighborhood</a:t>
            </a:r>
          </a:p>
          <a:p>
            <a:pPr lvl="2">
              <a:buFont typeface="Arial" pitchFamily="34" charset="0"/>
              <a:buChar char="•"/>
            </a:pPr>
            <a:r>
              <a:rPr lang="en-US" dirty="0"/>
              <a:t>Hybrid Fiber Cable</a:t>
            </a:r>
          </a:p>
          <a:p>
            <a:pPr lvl="1">
              <a:buFont typeface="Arial" pitchFamily="34" charset="0"/>
              <a:buChar char="•"/>
            </a:pPr>
            <a:r>
              <a:rPr lang="en-US" b="0" dirty="0"/>
              <a:t>Cabinet</a:t>
            </a:r>
          </a:p>
          <a:p>
            <a:pPr lvl="1">
              <a:buFont typeface="Arial" pitchFamily="34" charset="0"/>
              <a:buChar char="•"/>
            </a:pPr>
            <a:r>
              <a:rPr lang="en-US" b="0" dirty="0"/>
              <a:t>Building</a:t>
            </a:r>
          </a:p>
          <a:p>
            <a:pPr lvl="1">
              <a:buFont typeface="Arial" pitchFamily="34" charset="0"/>
              <a:buChar char="•"/>
            </a:pPr>
            <a:r>
              <a:rPr lang="en-US" b="0" dirty="0"/>
              <a:t>Home </a:t>
            </a:r>
          </a:p>
          <a:p>
            <a:pPr lvl="1">
              <a:buFont typeface="Arial" pitchFamily="34" charset="0"/>
              <a:buChar char="•"/>
            </a:pPr>
            <a:r>
              <a:rPr lang="en-US" b="0" dirty="0"/>
              <a:t>Desktop</a:t>
            </a:r>
          </a:p>
          <a:p>
            <a:endParaRPr lang="he-IL" b="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t="3448" b="5172"/>
          <a:stretch>
            <a:fillRect/>
          </a:stretch>
        </p:blipFill>
        <p:spPr bwMode="auto">
          <a:xfrm>
            <a:off x="5388993" y="1828800"/>
            <a:ext cx="3450207" cy="420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Title 50"/>
          <p:cNvSpPr>
            <a:spLocks noGrp="1"/>
          </p:cNvSpPr>
          <p:nvPr>
            <p:ph type="title"/>
          </p:nvPr>
        </p:nvSpPr>
        <p:spPr>
          <a:xfrm>
            <a:off x="158750" y="82550"/>
            <a:ext cx="8826500" cy="1212850"/>
          </a:xfrm>
        </p:spPr>
        <p:txBody>
          <a:bodyPr/>
          <a:lstStyle/>
          <a:p>
            <a:pPr eaLnBrk="1" hangingPunct="1"/>
            <a:r>
              <a:rPr lang="en-US" altLang="he-IL" sz="4000" dirty="0"/>
              <a:t>Enterprise access networks (Ethernet)</a:t>
            </a:r>
          </a:p>
        </p:txBody>
      </p:sp>
      <p:grpSp>
        <p:nvGrpSpPr>
          <p:cNvPr id="200" name="קבוצה 199"/>
          <p:cNvGrpSpPr/>
          <p:nvPr/>
        </p:nvGrpSpPr>
        <p:grpSpPr>
          <a:xfrm>
            <a:off x="457200" y="1484312"/>
            <a:ext cx="7820025" cy="2859088"/>
            <a:chOff x="606425" y="1203325"/>
            <a:chExt cx="8128000" cy="3179763"/>
          </a:xfrm>
        </p:grpSpPr>
        <p:sp>
          <p:nvSpPr>
            <p:cNvPr id="50181" name="Line 2"/>
            <p:cNvSpPr>
              <a:spLocks noChangeShapeType="1"/>
            </p:cNvSpPr>
            <p:nvPr/>
          </p:nvSpPr>
          <p:spPr bwMode="auto">
            <a:xfrm>
              <a:off x="2217738" y="3186113"/>
              <a:ext cx="0" cy="468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0182" name="Line 3"/>
            <p:cNvSpPr>
              <a:spLocks noChangeShapeType="1"/>
            </p:cNvSpPr>
            <p:nvPr/>
          </p:nvSpPr>
          <p:spPr bwMode="auto">
            <a:xfrm>
              <a:off x="2636838" y="3194050"/>
              <a:ext cx="0" cy="55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0183" name="Line 4"/>
            <p:cNvSpPr>
              <a:spLocks noChangeShapeType="1"/>
            </p:cNvSpPr>
            <p:nvPr/>
          </p:nvSpPr>
          <p:spPr bwMode="auto">
            <a:xfrm flipH="1">
              <a:off x="1614488" y="3167063"/>
              <a:ext cx="696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2" name="Group 51"/>
            <p:cNvGrpSpPr>
              <a:grpSpLocks/>
            </p:cNvGrpSpPr>
            <p:nvPr/>
          </p:nvGrpSpPr>
          <p:grpSpPr bwMode="auto">
            <a:xfrm>
              <a:off x="2016125" y="2873375"/>
              <a:ext cx="1052513" cy="355600"/>
              <a:chOff x="4410" y="1365"/>
              <a:chExt cx="663" cy="224"/>
            </a:xfrm>
          </p:grpSpPr>
          <p:sp>
            <p:nvSpPr>
              <p:cNvPr id="50372" name="Rectangle 52"/>
              <p:cNvSpPr>
                <a:spLocks noChangeArrowheads="1"/>
              </p:cNvSpPr>
              <p:nvPr/>
            </p:nvSpPr>
            <p:spPr bwMode="auto">
              <a:xfrm>
                <a:off x="4410" y="1500"/>
                <a:ext cx="495" cy="87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0373" name="AutoShape 53"/>
              <p:cNvSpPr>
                <a:spLocks noChangeArrowheads="1"/>
              </p:cNvSpPr>
              <p:nvPr/>
            </p:nvSpPr>
            <p:spPr bwMode="auto">
              <a:xfrm>
                <a:off x="4410" y="1368"/>
                <a:ext cx="663" cy="135"/>
              </a:xfrm>
              <a:prstGeom prst="parallelogram">
                <a:avLst>
                  <a:gd name="adj" fmla="val 122778"/>
                </a:avLst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0374" name="Freeform 54"/>
              <p:cNvSpPr>
                <a:spLocks/>
              </p:cNvSpPr>
              <p:nvPr/>
            </p:nvSpPr>
            <p:spPr bwMode="auto">
              <a:xfrm>
                <a:off x="4904" y="1365"/>
                <a:ext cx="169" cy="224"/>
              </a:xfrm>
              <a:custGeom>
                <a:avLst/>
                <a:gdLst>
                  <a:gd name="T0" fmla="*/ 0 w 169"/>
                  <a:gd name="T1" fmla="*/ 138 h 224"/>
                  <a:gd name="T2" fmla="*/ 0 w 169"/>
                  <a:gd name="T3" fmla="*/ 224 h 224"/>
                  <a:gd name="T4" fmla="*/ 169 w 169"/>
                  <a:gd name="T5" fmla="*/ 77 h 224"/>
                  <a:gd name="T6" fmla="*/ 169 w 169"/>
                  <a:gd name="T7" fmla="*/ 0 h 224"/>
                  <a:gd name="T8" fmla="*/ 0 w 169"/>
                  <a:gd name="T9" fmla="*/ 138 h 2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224"/>
                  <a:gd name="T17" fmla="*/ 169 w 169"/>
                  <a:gd name="T18" fmla="*/ 224 h 2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224">
                    <a:moveTo>
                      <a:pt x="0" y="138"/>
                    </a:moveTo>
                    <a:lnTo>
                      <a:pt x="0" y="224"/>
                    </a:lnTo>
                    <a:lnTo>
                      <a:pt x="169" y="77"/>
                    </a:lnTo>
                    <a:lnTo>
                      <a:pt x="169" y="0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rgbClr val="BBE0E3"/>
              </a:solidFill>
              <a:ln w="63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75" name="Freeform 55"/>
              <p:cNvSpPr>
                <a:spLocks/>
              </p:cNvSpPr>
              <p:nvPr/>
            </p:nvSpPr>
            <p:spPr bwMode="auto">
              <a:xfrm>
                <a:off x="4475" y="1395"/>
                <a:ext cx="506" cy="80"/>
              </a:xfrm>
              <a:custGeom>
                <a:avLst/>
                <a:gdLst>
                  <a:gd name="T0" fmla="*/ 0 w 280"/>
                  <a:gd name="T1" fmla="*/ 132763 h 63"/>
                  <a:gd name="T2" fmla="*/ 2147483647 w 280"/>
                  <a:gd name="T3" fmla="*/ 129116 h 63"/>
                  <a:gd name="T4" fmla="*/ 2147483647 w 280"/>
                  <a:gd name="T5" fmla="*/ 0 h 63"/>
                  <a:gd name="T6" fmla="*/ 2147483647 w 280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63"/>
                  <a:gd name="T14" fmla="*/ 280 w 280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63">
                    <a:moveTo>
                      <a:pt x="0" y="63"/>
                    </a:moveTo>
                    <a:lnTo>
                      <a:pt x="37" y="62"/>
                    </a:lnTo>
                    <a:lnTo>
                      <a:pt x="219" y="0"/>
                    </a:lnTo>
                    <a:lnTo>
                      <a:pt x="280" y="0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50376" name="Freeform 56"/>
              <p:cNvSpPr>
                <a:spLocks/>
              </p:cNvSpPr>
              <p:nvPr/>
            </p:nvSpPr>
            <p:spPr bwMode="auto">
              <a:xfrm>
                <a:off x="4593" y="1391"/>
                <a:ext cx="293" cy="93"/>
              </a:xfrm>
              <a:custGeom>
                <a:avLst/>
                <a:gdLst>
                  <a:gd name="T0" fmla="*/ 0 w 293"/>
                  <a:gd name="T1" fmla="*/ 0 h 93"/>
                  <a:gd name="T2" fmla="*/ 67 w 293"/>
                  <a:gd name="T3" fmla="*/ 1 h 93"/>
                  <a:gd name="T4" fmla="*/ 195 w 293"/>
                  <a:gd name="T5" fmla="*/ 93 h 93"/>
                  <a:gd name="T6" fmla="*/ 293 w 293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3"/>
                  <a:gd name="T13" fmla="*/ 0 h 93"/>
                  <a:gd name="T14" fmla="*/ 293 w 293"/>
                  <a:gd name="T15" fmla="*/ 93 h 9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3" h="93">
                    <a:moveTo>
                      <a:pt x="0" y="0"/>
                    </a:moveTo>
                    <a:lnTo>
                      <a:pt x="67" y="1"/>
                    </a:lnTo>
                    <a:lnTo>
                      <a:pt x="195" y="93"/>
                    </a:lnTo>
                    <a:lnTo>
                      <a:pt x="293" y="93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sp>
          <p:nvSpPr>
            <p:cNvPr id="50185" name="Line 59"/>
            <p:cNvSpPr>
              <a:spLocks noChangeShapeType="1"/>
            </p:cNvSpPr>
            <p:nvPr/>
          </p:nvSpPr>
          <p:spPr bwMode="auto">
            <a:xfrm flipH="1">
              <a:off x="1108075" y="2946400"/>
              <a:ext cx="10620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0186" name="Line 61"/>
            <p:cNvSpPr>
              <a:spLocks noChangeShapeType="1"/>
            </p:cNvSpPr>
            <p:nvPr/>
          </p:nvSpPr>
          <p:spPr bwMode="auto">
            <a:xfrm flipV="1">
              <a:off x="2389188" y="2328863"/>
              <a:ext cx="0" cy="536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3" name="Group 62"/>
            <p:cNvGrpSpPr>
              <a:grpSpLocks/>
            </p:cNvGrpSpPr>
            <p:nvPr/>
          </p:nvGrpSpPr>
          <p:grpSpPr bwMode="auto">
            <a:xfrm>
              <a:off x="2089150" y="1876425"/>
              <a:ext cx="873125" cy="627063"/>
              <a:chOff x="2967" y="478"/>
              <a:chExt cx="788" cy="625"/>
            </a:xfrm>
          </p:grpSpPr>
          <p:pic>
            <p:nvPicPr>
              <p:cNvPr id="50370" name="Picture 63" descr="access_point_stylized_small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0371" name="Picture 64" descr="antenna_radiation_stylized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>
              <a:off x="2746375" y="1231900"/>
              <a:ext cx="622300" cy="706438"/>
              <a:chOff x="877" y="1008"/>
              <a:chExt cx="2747" cy="2591"/>
            </a:xfrm>
          </p:grpSpPr>
          <p:pic>
            <p:nvPicPr>
              <p:cNvPr id="50347" name="Picture 66" descr="antenna_stylized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0348" name="Picture 67" descr="laptop_keyboard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349" name="Freeform 68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50350" name="Picture 69" descr="screen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351" name="Freeform 70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52" name="Freeform 71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53" name="Freeform 72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54" name="Freeform 73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55" name="Freeform 74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56" name="Freeform 75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5" name="Group 76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50364" name="Freeform 77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0365" name="Freeform 78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0366" name="Freeform 79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0367" name="Freeform 80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0368" name="Freeform 81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0369" name="Freeform 82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50358" name="Freeform 83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59" name="Freeform 84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60" name="Freeform 85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61" name="Freeform 86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62" name="Freeform 87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63" name="Freeform 88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6" name="Group 89"/>
            <p:cNvGrpSpPr>
              <a:grpSpLocks/>
            </p:cNvGrpSpPr>
            <p:nvPr/>
          </p:nvGrpSpPr>
          <p:grpSpPr bwMode="auto">
            <a:xfrm>
              <a:off x="1216025" y="1511300"/>
              <a:ext cx="566738" cy="625475"/>
              <a:chOff x="877" y="1008"/>
              <a:chExt cx="2747" cy="2591"/>
            </a:xfrm>
          </p:grpSpPr>
          <p:pic>
            <p:nvPicPr>
              <p:cNvPr id="50324" name="Picture 90" descr="antenna_stylized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0325" name="Picture 91" descr="laptop_keyboard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326" name="Freeform 92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50327" name="Picture 93" descr="screen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328" name="Freeform 94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29" name="Freeform 95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30" name="Freeform 96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31" name="Freeform 97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32" name="Freeform 98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33" name="Freeform 99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7" name="Group 100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50341" name="Freeform 101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0342" name="Freeform 102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0343" name="Freeform 103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0344" name="Freeform 104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0345" name="Freeform 105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0346" name="Freeform 106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50335" name="Freeform 107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36" name="Freeform 108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37" name="Freeform 109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38" name="Freeform 110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39" name="Freeform 111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40" name="Freeform 112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8" name="Group 113"/>
            <p:cNvGrpSpPr>
              <a:grpSpLocks/>
            </p:cNvGrpSpPr>
            <p:nvPr/>
          </p:nvGrpSpPr>
          <p:grpSpPr bwMode="auto">
            <a:xfrm>
              <a:off x="1963738" y="1203325"/>
              <a:ext cx="635000" cy="615950"/>
              <a:chOff x="877" y="1008"/>
              <a:chExt cx="2747" cy="2591"/>
            </a:xfrm>
          </p:grpSpPr>
          <p:pic>
            <p:nvPicPr>
              <p:cNvPr id="50301" name="Picture 114" descr="antenna_stylized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0302" name="Picture 115" descr="laptop_keyboard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303" name="Freeform 116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50304" name="Picture 117" descr="screen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305" name="Freeform 118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06" name="Freeform 119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07" name="Freeform 120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08" name="Freeform 121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09" name="Freeform 122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10" name="Freeform 123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9" name="Group 124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50318" name="Freeform 125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0319" name="Freeform 126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0320" name="Freeform 127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0321" name="Freeform 128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0322" name="Freeform 129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0323" name="Freeform 130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50312" name="Freeform 131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13" name="Freeform 132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14" name="Freeform 133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15" name="Freeform 134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16" name="Freeform 135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317" name="Freeform 136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0" name="Group 296"/>
            <p:cNvGrpSpPr>
              <a:grpSpLocks/>
            </p:cNvGrpSpPr>
            <p:nvPr/>
          </p:nvGrpSpPr>
          <p:grpSpPr bwMode="auto">
            <a:xfrm>
              <a:off x="4429125" y="1851025"/>
              <a:ext cx="1166813" cy="479425"/>
              <a:chOff x="2356" y="1300"/>
              <a:chExt cx="555" cy="194"/>
            </a:xfrm>
          </p:grpSpPr>
          <p:sp>
            <p:nvSpPr>
              <p:cNvPr id="5029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5029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5029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1" name="Group 300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50299" name="Freeform 30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0300" name="Freeform 30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50297" name="Line 303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298" name="Line 304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0192" name="Line 305"/>
            <p:cNvSpPr>
              <a:spLocks noChangeShapeType="1"/>
            </p:cNvSpPr>
            <p:nvPr/>
          </p:nvSpPr>
          <p:spPr bwMode="auto">
            <a:xfrm flipV="1">
              <a:off x="2778125" y="2111375"/>
              <a:ext cx="1668463" cy="7667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0193" name="Line 306"/>
            <p:cNvSpPr>
              <a:spLocks noChangeShapeType="1"/>
            </p:cNvSpPr>
            <p:nvPr/>
          </p:nvSpPr>
          <p:spPr bwMode="auto">
            <a:xfrm>
              <a:off x="4594225" y="3005138"/>
              <a:ext cx="0" cy="6524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0194" name="Line 340"/>
            <p:cNvSpPr>
              <a:spLocks noChangeShapeType="1"/>
            </p:cNvSpPr>
            <p:nvPr/>
          </p:nvSpPr>
          <p:spPr bwMode="auto">
            <a:xfrm>
              <a:off x="4975225" y="2997200"/>
              <a:ext cx="0" cy="6524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12" name="Group 230"/>
            <p:cNvGrpSpPr>
              <a:grpSpLocks/>
            </p:cNvGrpSpPr>
            <p:nvPr/>
          </p:nvGrpSpPr>
          <p:grpSpPr bwMode="auto">
            <a:xfrm>
              <a:off x="4432300" y="3616325"/>
              <a:ext cx="365125" cy="766763"/>
              <a:chOff x="4140" y="429"/>
              <a:chExt cx="1425" cy="2396"/>
            </a:xfrm>
          </p:grpSpPr>
          <p:sp>
            <p:nvSpPr>
              <p:cNvPr id="50261" name="Freeform 23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3 h 2742"/>
                  <a:gd name="T4" fmla="*/ 2 w 354"/>
                  <a:gd name="T5" fmla="*/ 8 h 2742"/>
                  <a:gd name="T6" fmla="*/ 0 w 354"/>
                  <a:gd name="T7" fmla="*/ 8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262" name="Rectangle 232"/>
              <p:cNvSpPr>
                <a:spLocks noChangeArrowheads="1"/>
              </p:cNvSpPr>
              <p:nvPr/>
            </p:nvSpPr>
            <p:spPr bwMode="auto">
              <a:xfrm>
                <a:off x="4208" y="429"/>
                <a:ext cx="1047" cy="2282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0263" name="Freeform 23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3 h 2537"/>
                  <a:gd name="T4" fmla="*/ 2 w 211"/>
                  <a:gd name="T5" fmla="*/ 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264" name="Freeform 23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3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265" name="Rectangle 235"/>
              <p:cNvSpPr>
                <a:spLocks noChangeArrowheads="1"/>
              </p:cNvSpPr>
              <p:nvPr/>
            </p:nvSpPr>
            <p:spPr bwMode="auto">
              <a:xfrm>
                <a:off x="4214" y="692"/>
                <a:ext cx="595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13" name="Group 23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50291" name="AutoShape 237"/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7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50292" name="AutoShape 238"/>
                <p:cNvSpPr>
                  <a:spLocks noChangeArrowheads="1"/>
                </p:cNvSpPr>
                <p:nvPr/>
              </p:nvSpPr>
              <p:spPr bwMode="auto">
                <a:xfrm>
                  <a:off x="627" y="2581"/>
                  <a:ext cx="696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50267" name="Rectangle 239"/>
              <p:cNvSpPr>
                <a:spLocks noChangeArrowheads="1"/>
              </p:cNvSpPr>
              <p:nvPr/>
            </p:nvSpPr>
            <p:spPr bwMode="auto">
              <a:xfrm>
                <a:off x="4227" y="1019"/>
                <a:ext cx="595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14" name="Group 24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50289" name="AutoShape 241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7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50290" name="AutoShape 242"/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96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50269" name="Rectangle 243"/>
              <p:cNvSpPr>
                <a:spLocks noChangeArrowheads="1"/>
              </p:cNvSpPr>
              <p:nvPr/>
            </p:nvSpPr>
            <p:spPr bwMode="auto">
              <a:xfrm>
                <a:off x="4214" y="1357"/>
                <a:ext cx="601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0270" name="Rectangle 244"/>
              <p:cNvSpPr>
                <a:spLocks noChangeArrowheads="1"/>
              </p:cNvSpPr>
              <p:nvPr/>
            </p:nvSpPr>
            <p:spPr bwMode="auto">
              <a:xfrm>
                <a:off x="4227" y="1654"/>
                <a:ext cx="595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15" name="Group 24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50287" name="AutoShape 246"/>
                <p:cNvSpPr>
                  <a:spLocks noChangeArrowheads="1"/>
                </p:cNvSpPr>
                <p:nvPr/>
              </p:nvSpPr>
              <p:spPr bwMode="auto">
                <a:xfrm>
                  <a:off x="614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50288" name="AutoShape 247"/>
                <p:cNvSpPr>
                  <a:spLocks noChangeArrowheads="1"/>
                </p:cNvSpPr>
                <p:nvPr/>
              </p:nvSpPr>
              <p:spPr bwMode="auto">
                <a:xfrm>
                  <a:off x="629" y="2584"/>
                  <a:ext cx="695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50272" name="Freeform 24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2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16" name="Group 24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50285" name="AutoShape 250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5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50286" name="AutoShape 251"/>
                <p:cNvSpPr>
                  <a:spLocks noChangeArrowheads="1"/>
                </p:cNvSpPr>
                <p:nvPr/>
              </p:nvSpPr>
              <p:spPr bwMode="auto">
                <a:xfrm>
                  <a:off x="632" y="2583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50274" name="Rectangle 252"/>
              <p:cNvSpPr>
                <a:spLocks noChangeArrowheads="1"/>
              </p:cNvSpPr>
              <p:nvPr/>
            </p:nvSpPr>
            <p:spPr bwMode="auto">
              <a:xfrm>
                <a:off x="5249" y="429"/>
                <a:ext cx="68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0275" name="Freeform 25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2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276" name="Freeform 25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3 h 288"/>
                  <a:gd name="T4" fmla="*/ 2 w 304"/>
                  <a:gd name="T5" fmla="*/ 3 h 288"/>
                  <a:gd name="T6" fmla="*/ 2 w 304"/>
                  <a:gd name="T7" fmla="*/ 3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277" name="Oval 255"/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4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0278" name="Freeform 25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3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279" name="AutoShape 257"/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202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0280" name="AutoShape 258"/>
              <p:cNvSpPr>
                <a:spLocks noChangeArrowheads="1"/>
              </p:cNvSpPr>
              <p:nvPr/>
            </p:nvSpPr>
            <p:spPr bwMode="auto">
              <a:xfrm>
                <a:off x="4208" y="2711"/>
                <a:ext cx="1066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0281" name="Oval 259"/>
              <p:cNvSpPr>
                <a:spLocks noChangeArrowheads="1"/>
              </p:cNvSpPr>
              <p:nvPr/>
            </p:nvSpPr>
            <p:spPr bwMode="auto">
              <a:xfrm>
                <a:off x="4307" y="2383"/>
                <a:ext cx="161" cy="144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0282" name="Oval 260"/>
              <p:cNvSpPr>
                <a:spLocks noChangeArrowheads="1"/>
              </p:cNvSpPr>
              <p:nvPr/>
            </p:nvSpPr>
            <p:spPr bwMode="auto">
              <a:xfrm>
                <a:off x="4487" y="2383"/>
                <a:ext cx="161" cy="14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he-IL" altLang="he-IL" sz="1800">
                  <a:solidFill>
                    <a:srgbClr val="FF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0283" name="Oval 261"/>
              <p:cNvSpPr>
                <a:spLocks noChangeArrowheads="1"/>
              </p:cNvSpPr>
              <p:nvPr/>
            </p:nvSpPr>
            <p:spPr bwMode="auto">
              <a:xfrm>
                <a:off x="4660" y="2379"/>
                <a:ext cx="161" cy="144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0284" name="Rectangle 262"/>
              <p:cNvSpPr>
                <a:spLocks noChangeArrowheads="1"/>
              </p:cNvSpPr>
              <p:nvPr/>
            </p:nvSpPr>
            <p:spPr bwMode="auto">
              <a:xfrm>
                <a:off x="5063" y="1833"/>
                <a:ext cx="87" cy="764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sp>
          <p:nvSpPr>
            <p:cNvPr id="50196" name="Line 342"/>
            <p:cNvSpPr>
              <a:spLocks noChangeShapeType="1"/>
            </p:cNvSpPr>
            <p:nvPr/>
          </p:nvSpPr>
          <p:spPr bwMode="auto">
            <a:xfrm>
              <a:off x="3017838" y="3208338"/>
              <a:ext cx="503237" cy="331787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0197" name="Text Box 343"/>
            <p:cNvSpPr txBox="1">
              <a:spLocks noChangeArrowheads="1"/>
            </p:cNvSpPr>
            <p:nvPr/>
          </p:nvSpPr>
          <p:spPr bwMode="auto">
            <a:xfrm>
              <a:off x="3051175" y="3538538"/>
              <a:ext cx="121285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he-IL" sz="2000">
                  <a:ea typeface="MS PGothic" pitchFamily="34" charset="-128"/>
                </a:rPr>
                <a:t>Ethernet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he-IL" sz="2000">
                  <a:ea typeface="MS PGothic" pitchFamily="34" charset="-128"/>
                </a:rPr>
                <a:t>switch</a:t>
              </a:r>
            </a:p>
          </p:txBody>
        </p:sp>
        <p:sp>
          <p:nvSpPr>
            <p:cNvPr id="50198" name="Line 344"/>
            <p:cNvSpPr>
              <a:spLocks noChangeShapeType="1"/>
            </p:cNvSpPr>
            <p:nvPr/>
          </p:nvSpPr>
          <p:spPr bwMode="auto">
            <a:xfrm>
              <a:off x="5307013" y="3954463"/>
              <a:ext cx="525462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0199" name="Text Box 345"/>
            <p:cNvSpPr txBox="1">
              <a:spLocks noChangeArrowheads="1"/>
            </p:cNvSpPr>
            <p:nvPr/>
          </p:nvSpPr>
          <p:spPr bwMode="auto">
            <a:xfrm>
              <a:off x="5667375" y="3552825"/>
              <a:ext cx="2062163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he-IL" sz="2000">
                  <a:ea typeface="MS PGothic" pitchFamily="34" charset="-128"/>
                </a:rPr>
                <a:t>institutional mail,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he-IL" sz="2000">
                  <a:ea typeface="MS PGothic" pitchFamily="34" charset="-128"/>
                </a:rPr>
                <a:t>web servers</a:t>
              </a:r>
            </a:p>
          </p:txBody>
        </p:sp>
        <p:sp>
          <p:nvSpPr>
            <p:cNvPr id="50200" name="Text Box 346"/>
            <p:cNvSpPr txBox="1">
              <a:spLocks noChangeArrowheads="1"/>
            </p:cNvSpPr>
            <p:nvPr/>
          </p:nvSpPr>
          <p:spPr bwMode="auto">
            <a:xfrm>
              <a:off x="6332538" y="2986088"/>
              <a:ext cx="2187575" cy="350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he-IL" sz="2000">
                  <a:ea typeface="MS PGothic" pitchFamily="34" charset="-128"/>
                </a:rPr>
                <a:t>institutional router</a:t>
              </a:r>
            </a:p>
          </p:txBody>
        </p:sp>
        <p:sp>
          <p:nvSpPr>
            <p:cNvPr id="50201" name="Line 347"/>
            <p:cNvSpPr>
              <a:spLocks noChangeShapeType="1"/>
            </p:cNvSpPr>
            <p:nvPr/>
          </p:nvSpPr>
          <p:spPr bwMode="auto">
            <a:xfrm>
              <a:off x="5596086" y="2264423"/>
              <a:ext cx="915839" cy="76770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0202" name="Line 348"/>
            <p:cNvSpPr>
              <a:spLocks noChangeShapeType="1"/>
            </p:cNvSpPr>
            <p:nvPr/>
          </p:nvSpPr>
          <p:spPr bwMode="auto">
            <a:xfrm>
              <a:off x="5578475" y="2032000"/>
              <a:ext cx="971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0203" name="Line 349"/>
            <p:cNvSpPr>
              <a:spLocks noChangeShapeType="1"/>
            </p:cNvSpPr>
            <p:nvPr/>
          </p:nvSpPr>
          <p:spPr bwMode="auto">
            <a:xfrm>
              <a:off x="6608763" y="2028825"/>
              <a:ext cx="971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0204" name="Line 350"/>
            <p:cNvSpPr>
              <a:spLocks noChangeShapeType="1"/>
            </p:cNvSpPr>
            <p:nvPr/>
          </p:nvSpPr>
          <p:spPr bwMode="auto">
            <a:xfrm>
              <a:off x="5999163" y="2117725"/>
              <a:ext cx="503237" cy="331788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0205" name="Text Box 351"/>
            <p:cNvSpPr txBox="1">
              <a:spLocks noChangeArrowheads="1"/>
            </p:cNvSpPr>
            <p:nvPr/>
          </p:nvSpPr>
          <p:spPr bwMode="auto">
            <a:xfrm>
              <a:off x="6475413" y="2320925"/>
              <a:ext cx="2259012" cy="868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he-IL" sz="2000">
                  <a:ea typeface="MS PGothic" pitchFamily="34" charset="-128"/>
                </a:rPr>
                <a:t>institutional link to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he-IL" sz="2000">
                  <a:ea typeface="MS PGothic" pitchFamily="34" charset="-128"/>
                </a:rPr>
                <a:t>ISP (Internet)</a:t>
              </a:r>
            </a:p>
            <a:p>
              <a:pPr algn="ctr">
                <a:lnSpc>
                  <a:spcPct val="85000"/>
                </a:lnSpc>
              </a:pPr>
              <a:endParaRPr lang="en-US" altLang="he-IL" sz="2000">
                <a:ea typeface="MS PGothic" pitchFamily="34" charset="-128"/>
              </a:endParaRPr>
            </a:p>
          </p:txBody>
        </p:sp>
        <p:grpSp>
          <p:nvGrpSpPr>
            <p:cNvPr id="17" name="Group 353"/>
            <p:cNvGrpSpPr>
              <a:grpSpLocks/>
            </p:cNvGrpSpPr>
            <p:nvPr/>
          </p:nvGrpSpPr>
          <p:grpSpPr bwMode="auto">
            <a:xfrm>
              <a:off x="4397375" y="2636838"/>
              <a:ext cx="1052513" cy="355600"/>
              <a:chOff x="4410" y="1365"/>
              <a:chExt cx="663" cy="224"/>
            </a:xfrm>
          </p:grpSpPr>
          <p:sp>
            <p:nvSpPr>
              <p:cNvPr id="50256" name="Rectangle 354"/>
              <p:cNvSpPr>
                <a:spLocks noChangeArrowheads="1"/>
              </p:cNvSpPr>
              <p:nvPr/>
            </p:nvSpPr>
            <p:spPr bwMode="auto">
              <a:xfrm>
                <a:off x="4410" y="1500"/>
                <a:ext cx="495" cy="87"/>
              </a:xfrm>
              <a:prstGeom prst="rect">
                <a:avLst/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0257" name="AutoShape 355"/>
              <p:cNvSpPr>
                <a:spLocks noChangeArrowheads="1"/>
              </p:cNvSpPr>
              <p:nvPr/>
            </p:nvSpPr>
            <p:spPr bwMode="auto">
              <a:xfrm>
                <a:off x="4410" y="1368"/>
                <a:ext cx="663" cy="135"/>
              </a:xfrm>
              <a:prstGeom prst="parallelogram">
                <a:avLst>
                  <a:gd name="adj" fmla="val 122778"/>
                </a:avLst>
              </a:prstGeom>
              <a:gradFill rotWithShape="1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0258" name="Freeform 356"/>
              <p:cNvSpPr>
                <a:spLocks/>
              </p:cNvSpPr>
              <p:nvPr/>
            </p:nvSpPr>
            <p:spPr bwMode="auto">
              <a:xfrm>
                <a:off x="4904" y="1365"/>
                <a:ext cx="169" cy="224"/>
              </a:xfrm>
              <a:custGeom>
                <a:avLst/>
                <a:gdLst>
                  <a:gd name="T0" fmla="*/ 0 w 169"/>
                  <a:gd name="T1" fmla="*/ 138 h 224"/>
                  <a:gd name="T2" fmla="*/ 0 w 169"/>
                  <a:gd name="T3" fmla="*/ 224 h 224"/>
                  <a:gd name="T4" fmla="*/ 169 w 169"/>
                  <a:gd name="T5" fmla="*/ 77 h 224"/>
                  <a:gd name="T6" fmla="*/ 169 w 169"/>
                  <a:gd name="T7" fmla="*/ 0 h 224"/>
                  <a:gd name="T8" fmla="*/ 0 w 169"/>
                  <a:gd name="T9" fmla="*/ 138 h 2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224"/>
                  <a:gd name="T17" fmla="*/ 169 w 169"/>
                  <a:gd name="T18" fmla="*/ 224 h 2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224">
                    <a:moveTo>
                      <a:pt x="0" y="138"/>
                    </a:moveTo>
                    <a:lnTo>
                      <a:pt x="0" y="224"/>
                    </a:lnTo>
                    <a:lnTo>
                      <a:pt x="169" y="77"/>
                    </a:lnTo>
                    <a:lnTo>
                      <a:pt x="169" y="0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rgbClr val="BBE0E3"/>
              </a:solidFill>
              <a:ln w="63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259" name="Freeform 357"/>
              <p:cNvSpPr>
                <a:spLocks/>
              </p:cNvSpPr>
              <p:nvPr/>
            </p:nvSpPr>
            <p:spPr bwMode="auto">
              <a:xfrm>
                <a:off x="4475" y="1395"/>
                <a:ext cx="506" cy="80"/>
              </a:xfrm>
              <a:custGeom>
                <a:avLst/>
                <a:gdLst>
                  <a:gd name="T0" fmla="*/ 0 w 280"/>
                  <a:gd name="T1" fmla="*/ 132763 h 63"/>
                  <a:gd name="T2" fmla="*/ 2147483647 w 280"/>
                  <a:gd name="T3" fmla="*/ 129116 h 63"/>
                  <a:gd name="T4" fmla="*/ 2147483647 w 280"/>
                  <a:gd name="T5" fmla="*/ 0 h 63"/>
                  <a:gd name="T6" fmla="*/ 2147483647 w 280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63"/>
                  <a:gd name="T14" fmla="*/ 280 w 280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63">
                    <a:moveTo>
                      <a:pt x="0" y="63"/>
                    </a:moveTo>
                    <a:lnTo>
                      <a:pt x="37" y="62"/>
                    </a:lnTo>
                    <a:lnTo>
                      <a:pt x="219" y="0"/>
                    </a:lnTo>
                    <a:lnTo>
                      <a:pt x="280" y="0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  <p:sp>
            <p:nvSpPr>
              <p:cNvPr id="50260" name="Freeform 358"/>
              <p:cNvSpPr>
                <a:spLocks/>
              </p:cNvSpPr>
              <p:nvPr/>
            </p:nvSpPr>
            <p:spPr bwMode="auto">
              <a:xfrm>
                <a:off x="4593" y="1391"/>
                <a:ext cx="293" cy="93"/>
              </a:xfrm>
              <a:custGeom>
                <a:avLst/>
                <a:gdLst>
                  <a:gd name="T0" fmla="*/ 0 w 293"/>
                  <a:gd name="T1" fmla="*/ 0 h 93"/>
                  <a:gd name="T2" fmla="*/ 67 w 293"/>
                  <a:gd name="T3" fmla="*/ 1 h 93"/>
                  <a:gd name="T4" fmla="*/ 195 w 293"/>
                  <a:gd name="T5" fmla="*/ 93 h 93"/>
                  <a:gd name="T6" fmla="*/ 293 w 293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3"/>
                  <a:gd name="T13" fmla="*/ 0 h 93"/>
                  <a:gd name="T14" fmla="*/ 293 w 293"/>
                  <a:gd name="T15" fmla="*/ 93 h 9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3" h="93">
                    <a:moveTo>
                      <a:pt x="0" y="0"/>
                    </a:moveTo>
                    <a:lnTo>
                      <a:pt x="67" y="1"/>
                    </a:lnTo>
                    <a:lnTo>
                      <a:pt x="195" y="93"/>
                    </a:lnTo>
                    <a:lnTo>
                      <a:pt x="293" y="93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sp>
          <p:nvSpPr>
            <p:cNvPr id="50207" name="Line 359"/>
            <p:cNvSpPr>
              <a:spLocks noChangeShapeType="1"/>
            </p:cNvSpPr>
            <p:nvPr/>
          </p:nvSpPr>
          <p:spPr bwMode="auto">
            <a:xfrm>
              <a:off x="4983163" y="2332038"/>
              <a:ext cx="0" cy="2968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18" name="Group 360"/>
            <p:cNvGrpSpPr>
              <a:grpSpLocks/>
            </p:cNvGrpSpPr>
            <p:nvPr/>
          </p:nvGrpSpPr>
          <p:grpSpPr bwMode="auto">
            <a:xfrm>
              <a:off x="4872038" y="3609975"/>
              <a:ext cx="365125" cy="766763"/>
              <a:chOff x="4140" y="429"/>
              <a:chExt cx="1425" cy="2396"/>
            </a:xfrm>
          </p:grpSpPr>
          <p:sp>
            <p:nvSpPr>
              <p:cNvPr id="50224" name="Freeform 36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3 h 2742"/>
                  <a:gd name="T4" fmla="*/ 2 w 354"/>
                  <a:gd name="T5" fmla="*/ 8 h 2742"/>
                  <a:gd name="T6" fmla="*/ 0 w 354"/>
                  <a:gd name="T7" fmla="*/ 8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225" name="Rectangle 362"/>
              <p:cNvSpPr>
                <a:spLocks noChangeArrowheads="1"/>
              </p:cNvSpPr>
              <p:nvPr/>
            </p:nvSpPr>
            <p:spPr bwMode="auto">
              <a:xfrm>
                <a:off x="4208" y="429"/>
                <a:ext cx="1047" cy="2282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0226" name="Freeform 36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3 h 2537"/>
                  <a:gd name="T4" fmla="*/ 2 w 211"/>
                  <a:gd name="T5" fmla="*/ 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227" name="Freeform 36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3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228" name="Rectangle 365"/>
              <p:cNvSpPr>
                <a:spLocks noChangeArrowheads="1"/>
              </p:cNvSpPr>
              <p:nvPr/>
            </p:nvSpPr>
            <p:spPr bwMode="auto">
              <a:xfrm>
                <a:off x="4214" y="692"/>
                <a:ext cx="595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19" name="Group 36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50254" name="AutoShape 367"/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7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50255" name="AutoShape 368"/>
                <p:cNvSpPr>
                  <a:spLocks noChangeArrowheads="1"/>
                </p:cNvSpPr>
                <p:nvPr/>
              </p:nvSpPr>
              <p:spPr bwMode="auto">
                <a:xfrm>
                  <a:off x="627" y="2581"/>
                  <a:ext cx="696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50230" name="Rectangle 369"/>
              <p:cNvSpPr>
                <a:spLocks noChangeArrowheads="1"/>
              </p:cNvSpPr>
              <p:nvPr/>
            </p:nvSpPr>
            <p:spPr bwMode="auto">
              <a:xfrm>
                <a:off x="4227" y="1019"/>
                <a:ext cx="595" cy="45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20" name="Group 37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50252" name="AutoShape 371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7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50253" name="AutoShape 372"/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96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50232" name="Rectangle 373"/>
              <p:cNvSpPr>
                <a:spLocks noChangeArrowheads="1"/>
              </p:cNvSpPr>
              <p:nvPr/>
            </p:nvSpPr>
            <p:spPr bwMode="auto">
              <a:xfrm>
                <a:off x="4214" y="1357"/>
                <a:ext cx="601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0233" name="Rectangle 374"/>
              <p:cNvSpPr>
                <a:spLocks noChangeArrowheads="1"/>
              </p:cNvSpPr>
              <p:nvPr/>
            </p:nvSpPr>
            <p:spPr bwMode="auto">
              <a:xfrm>
                <a:off x="4227" y="1654"/>
                <a:ext cx="595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21" name="Group 37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50250" name="AutoShape 376"/>
                <p:cNvSpPr>
                  <a:spLocks noChangeArrowheads="1"/>
                </p:cNvSpPr>
                <p:nvPr/>
              </p:nvSpPr>
              <p:spPr bwMode="auto">
                <a:xfrm>
                  <a:off x="614" y="2570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50251" name="AutoShape 377"/>
                <p:cNvSpPr>
                  <a:spLocks noChangeArrowheads="1"/>
                </p:cNvSpPr>
                <p:nvPr/>
              </p:nvSpPr>
              <p:spPr bwMode="auto">
                <a:xfrm>
                  <a:off x="629" y="2584"/>
                  <a:ext cx="695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50235" name="Freeform 37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2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22" name="Group 37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50248" name="AutoShape 380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5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50249" name="AutoShape 381"/>
                <p:cNvSpPr>
                  <a:spLocks noChangeArrowheads="1"/>
                </p:cNvSpPr>
                <p:nvPr/>
              </p:nvSpPr>
              <p:spPr bwMode="auto">
                <a:xfrm>
                  <a:off x="632" y="2583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50237" name="Rectangle 382"/>
              <p:cNvSpPr>
                <a:spLocks noChangeArrowheads="1"/>
              </p:cNvSpPr>
              <p:nvPr/>
            </p:nvSpPr>
            <p:spPr bwMode="auto">
              <a:xfrm>
                <a:off x="5249" y="429"/>
                <a:ext cx="68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0238" name="Freeform 38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2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239" name="Freeform 38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3 h 288"/>
                  <a:gd name="T4" fmla="*/ 2 w 304"/>
                  <a:gd name="T5" fmla="*/ 3 h 288"/>
                  <a:gd name="T6" fmla="*/ 2 w 304"/>
                  <a:gd name="T7" fmla="*/ 3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240" name="Oval 385"/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4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0241" name="Freeform 38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3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0242" name="AutoShape 387"/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202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0243" name="AutoShape 388"/>
              <p:cNvSpPr>
                <a:spLocks noChangeArrowheads="1"/>
              </p:cNvSpPr>
              <p:nvPr/>
            </p:nvSpPr>
            <p:spPr bwMode="auto">
              <a:xfrm>
                <a:off x="4208" y="2711"/>
                <a:ext cx="1066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0244" name="Oval 389"/>
              <p:cNvSpPr>
                <a:spLocks noChangeArrowheads="1"/>
              </p:cNvSpPr>
              <p:nvPr/>
            </p:nvSpPr>
            <p:spPr bwMode="auto">
              <a:xfrm>
                <a:off x="4307" y="2383"/>
                <a:ext cx="161" cy="144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0245" name="Oval 390"/>
              <p:cNvSpPr>
                <a:spLocks noChangeArrowheads="1"/>
              </p:cNvSpPr>
              <p:nvPr/>
            </p:nvSpPr>
            <p:spPr bwMode="auto">
              <a:xfrm>
                <a:off x="4487" y="2383"/>
                <a:ext cx="161" cy="14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he-IL" altLang="he-IL" sz="1800">
                  <a:solidFill>
                    <a:srgbClr val="FF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50246" name="Oval 391"/>
              <p:cNvSpPr>
                <a:spLocks noChangeArrowheads="1"/>
              </p:cNvSpPr>
              <p:nvPr/>
            </p:nvSpPr>
            <p:spPr bwMode="auto">
              <a:xfrm>
                <a:off x="4660" y="2379"/>
                <a:ext cx="161" cy="144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0247" name="Rectangle 392"/>
              <p:cNvSpPr>
                <a:spLocks noChangeArrowheads="1"/>
              </p:cNvSpPr>
              <p:nvPr/>
            </p:nvSpPr>
            <p:spPr bwMode="auto">
              <a:xfrm>
                <a:off x="5063" y="1833"/>
                <a:ext cx="87" cy="764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sp>
          <p:nvSpPr>
            <p:cNvPr id="50209" name="Line 393"/>
            <p:cNvSpPr>
              <a:spLocks noChangeShapeType="1"/>
            </p:cNvSpPr>
            <p:nvPr/>
          </p:nvSpPr>
          <p:spPr bwMode="auto">
            <a:xfrm flipH="1">
              <a:off x="3638550" y="3051175"/>
              <a:ext cx="788988" cy="503238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23" name="Group 395"/>
            <p:cNvGrpSpPr>
              <a:grpSpLocks/>
            </p:cNvGrpSpPr>
            <p:nvPr/>
          </p:nvGrpSpPr>
          <p:grpSpPr bwMode="auto">
            <a:xfrm>
              <a:off x="606425" y="2566988"/>
              <a:ext cx="723900" cy="665162"/>
              <a:chOff x="-44" y="1473"/>
              <a:chExt cx="981" cy="1105"/>
            </a:xfrm>
          </p:grpSpPr>
          <p:pic>
            <p:nvPicPr>
              <p:cNvPr id="50222" name="Picture 39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223" name="Freeform 39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494115 w 356"/>
                  <a:gd name="T3" fmla="*/ 376663 h 368"/>
                  <a:gd name="T4" fmla="*/ 4145016 w 356"/>
                  <a:gd name="T5" fmla="*/ 7847082 h 368"/>
                  <a:gd name="T6" fmla="*/ 913502 w 356"/>
                  <a:gd name="T7" fmla="*/ 9813832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24" name="Group 398"/>
            <p:cNvGrpSpPr>
              <a:grpSpLocks/>
            </p:cNvGrpSpPr>
            <p:nvPr/>
          </p:nvGrpSpPr>
          <p:grpSpPr bwMode="auto">
            <a:xfrm>
              <a:off x="1000125" y="3016250"/>
              <a:ext cx="723900" cy="665163"/>
              <a:chOff x="-44" y="1473"/>
              <a:chExt cx="981" cy="1105"/>
            </a:xfrm>
          </p:grpSpPr>
          <p:pic>
            <p:nvPicPr>
              <p:cNvPr id="50220" name="Picture 39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221" name="Freeform 400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494115 w 356"/>
                  <a:gd name="T3" fmla="*/ 376663 h 368"/>
                  <a:gd name="T4" fmla="*/ 4145016 w 356"/>
                  <a:gd name="T5" fmla="*/ 7847082 h 368"/>
                  <a:gd name="T6" fmla="*/ 913502 w 356"/>
                  <a:gd name="T7" fmla="*/ 9813832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25" name="Group 401"/>
            <p:cNvGrpSpPr>
              <a:grpSpLocks/>
            </p:cNvGrpSpPr>
            <p:nvPr/>
          </p:nvGrpSpPr>
          <p:grpSpPr bwMode="auto">
            <a:xfrm>
              <a:off x="1611313" y="3592513"/>
              <a:ext cx="723900" cy="665162"/>
              <a:chOff x="-44" y="1473"/>
              <a:chExt cx="981" cy="1105"/>
            </a:xfrm>
          </p:grpSpPr>
          <p:pic>
            <p:nvPicPr>
              <p:cNvPr id="50218" name="Picture 402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219" name="Freeform 403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494115 w 356"/>
                  <a:gd name="T3" fmla="*/ 376663 h 368"/>
                  <a:gd name="T4" fmla="*/ 4145016 w 356"/>
                  <a:gd name="T5" fmla="*/ 7847082 h 368"/>
                  <a:gd name="T6" fmla="*/ 913502 w 356"/>
                  <a:gd name="T7" fmla="*/ 9813832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26" name="Group 404"/>
            <p:cNvGrpSpPr>
              <a:grpSpLocks/>
            </p:cNvGrpSpPr>
            <p:nvPr/>
          </p:nvGrpSpPr>
          <p:grpSpPr bwMode="auto">
            <a:xfrm>
              <a:off x="2184400" y="3606800"/>
              <a:ext cx="723900" cy="665163"/>
              <a:chOff x="-44" y="1473"/>
              <a:chExt cx="981" cy="1105"/>
            </a:xfrm>
          </p:grpSpPr>
          <p:pic>
            <p:nvPicPr>
              <p:cNvPr id="50216" name="Picture 40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217" name="Freeform 40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494115 w 356"/>
                  <a:gd name="T3" fmla="*/ 376663 h 368"/>
                  <a:gd name="T4" fmla="*/ 4145016 w 356"/>
                  <a:gd name="T5" fmla="*/ 7847082 h 368"/>
                  <a:gd name="T6" fmla="*/ 913502 w 356"/>
                  <a:gd name="T7" fmla="*/ 9813832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</p:grpSp>
      <p:sp>
        <p:nvSpPr>
          <p:cNvPr id="199" name="Content Placeholder 52"/>
          <p:cNvSpPr>
            <a:spLocks noGrp="1"/>
          </p:cNvSpPr>
          <p:nvPr>
            <p:ph idx="1"/>
          </p:nvPr>
        </p:nvSpPr>
        <p:spPr>
          <a:xfrm>
            <a:off x="228600" y="5257800"/>
            <a:ext cx="8610600" cy="1447800"/>
          </a:xfrm>
        </p:spPr>
        <p:txBody>
          <a:bodyPr/>
          <a:lstStyle/>
          <a:p>
            <a:pPr eaLnBrk="1" hangingPunct="1"/>
            <a:r>
              <a:rPr lang="en-US" altLang="he-IL" sz="2400" b="0" dirty="0"/>
              <a:t>Typically used in companies, universities, etc</a:t>
            </a:r>
          </a:p>
          <a:p>
            <a:pPr marL="342900" lvl="1" indent="-342900" eaLnBrk="1" hangingPunct="1">
              <a:buSzPct val="65000"/>
              <a:buFont typeface="Wingdings" pitchFamily="2" charset="2"/>
              <a:buChar char="v"/>
            </a:pPr>
            <a:r>
              <a:rPr lang="en-US" altLang="he-IL" b="0" dirty="0">
                <a:ea typeface="Arial" pitchFamily="34" charset="0"/>
              </a:rPr>
              <a:t>Rates: 10M / 100M / 1G / 10Gbps …</a:t>
            </a:r>
          </a:p>
          <a:p>
            <a:pPr eaLnBrk="1" hangingPunct="1"/>
            <a:endParaRPr lang="en-US" altLang="he-IL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Course objectives</a:t>
            </a:r>
            <a:endParaRPr lang="en-US" dirty="0"/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81000" lvl="1">
              <a:lnSpc>
                <a:spcPct val="80000"/>
              </a:lnSpc>
              <a:spcBef>
                <a:spcPct val="30000"/>
              </a:spcBef>
              <a:buFont typeface="Wingdings" pitchFamily="2" charset="2"/>
              <a:buChar char="w"/>
            </a:pPr>
            <a:r>
              <a:rPr lang="en-US" altLang="he-IL" sz="2800" b="0" dirty="0">
                <a:latin typeface="Arial" charset="0"/>
              </a:rPr>
              <a:t>Learn basics of data communication and computer networks</a:t>
            </a:r>
          </a:p>
          <a:p>
            <a:pPr marL="381000" lvl="1">
              <a:lnSpc>
                <a:spcPct val="80000"/>
              </a:lnSpc>
              <a:spcBef>
                <a:spcPct val="30000"/>
              </a:spcBef>
              <a:buFont typeface="Wingdings" pitchFamily="2" charset="2"/>
              <a:buChar char="w"/>
            </a:pPr>
            <a:r>
              <a:rPr lang="en-US" altLang="he-IL" sz="2800" b="0" dirty="0">
                <a:latin typeface="Arial" charset="0"/>
              </a:rPr>
              <a:t>Current &amp; future trends</a:t>
            </a:r>
          </a:p>
          <a:p>
            <a:pPr marL="381000" lvl="1">
              <a:lnSpc>
                <a:spcPct val="80000"/>
              </a:lnSpc>
              <a:spcBef>
                <a:spcPct val="30000"/>
              </a:spcBef>
              <a:buFont typeface="Wingdings" pitchFamily="2" charset="2"/>
              <a:buChar char="w"/>
            </a:pPr>
            <a:r>
              <a:rPr lang="en-US" altLang="he-IL" sz="2800" b="0" dirty="0">
                <a:latin typeface="Arial" charset="0"/>
              </a:rPr>
              <a:t>Understand HW constraints</a:t>
            </a:r>
          </a:p>
          <a:p>
            <a:pPr>
              <a:lnSpc>
                <a:spcPct val="80000"/>
              </a:lnSpc>
            </a:pPr>
            <a:r>
              <a:rPr lang="en-US" b="0" dirty="0"/>
              <a:t>Jobs</a:t>
            </a:r>
          </a:p>
          <a:p>
            <a:pPr lvl="1">
              <a:lnSpc>
                <a:spcPct val="80000"/>
              </a:lnSpc>
            </a:pPr>
            <a:r>
              <a:rPr lang="en-US" b="0" dirty="0"/>
              <a:t>Network / Data systems engineers</a:t>
            </a:r>
          </a:p>
          <a:p>
            <a:pPr lvl="1">
              <a:lnSpc>
                <a:spcPct val="80000"/>
              </a:lnSpc>
            </a:pPr>
            <a:r>
              <a:rPr lang="en-US" b="0" dirty="0"/>
              <a:t>Information Technology</a:t>
            </a:r>
          </a:p>
          <a:p>
            <a:pPr lvl="1">
              <a:lnSpc>
                <a:spcPct val="80000"/>
              </a:lnSpc>
            </a:pPr>
            <a:r>
              <a:rPr lang="en-US" b="0" dirty="0"/>
              <a:t>Cyber security</a:t>
            </a:r>
          </a:p>
          <a:p>
            <a:pPr lvl="1">
              <a:lnSpc>
                <a:spcPct val="80000"/>
              </a:lnSpc>
            </a:pPr>
            <a:r>
              <a:rPr lang="en-US" b="0" dirty="0"/>
              <a:t>Application developers</a:t>
            </a:r>
          </a:p>
          <a:p>
            <a:pPr lvl="1">
              <a:lnSpc>
                <a:spcPct val="80000"/>
              </a:lnSpc>
            </a:pPr>
            <a:endParaRPr lang="en-US" b="0" dirty="0"/>
          </a:p>
          <a:p>
            <a:pPr>
              <a:lnSpc>
                <a:spcPct val="80000"/>
              </a:lnSpc>
            </a:pPr>
            <a:r>
              <a:rPr lang="en-US" b="0" dirty="0">
                <a:solidFill>
                  <a:srgbClr val="FC8604"/>
                </a:solidFill>
              </a:rPr>
              <a:t>Self study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sz="3600"/>
              <a:t>Wireless access networks</a:t>
            </a:r>
            <a:endParaRPr lang="en-US" altLang="he-IL"/>
          </a:p>
        </p:txBody>
      </p:sp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SzPct val="75000"/>
            </a:pPr>
            <a:r>
              <a:rPr lang="en-US" altLang="he-IL" sz="2400" b="0" dirty="0"/>
              <a:t>shared </a:t>
            </a:r>
            <a:r>
              <a:rPr lang="en-US" altLang="he-IL" sz="2400" b="0" i="1" dirty="0"/>
              <a:t>wireless</a:t>
            </a:r>
            <a:r>
              <a:rPr lang="en-US" altLang="he-IL" sz="2400" b="0" dirty="0"/>
              <a:t> access network connects end system to router</a:t>
            </a:r>
          </a:p>
          <a:p>
            <a:pPr lvl="1" eaLnBrk="1" hangingPunct="1"/>
            <a:r>
              <a:rPr lang="en-US" altLang="he-IL" sz="2000" b="0" dirty="0">
                <a:ea typeface="Arial" pitchFamily="34" charset="0"/>
              </a:rPr>
              <a:t>Via Base Station (aka A</a:t>
            </a:r>
            <a:r>
              <a:rPr lang="en-US" altLang="ja-JP" sz="2000" b="0" dirty="0">
                <a:ea typeface="MS PGothic" pitchFamily="34" charset="-128"/>
              </a:rPr>
              <a:t>ccess Point)</a:t>
            </a:r>
            <a:endParaRPr lang="en-US" altLang="he-IL" sz="2000" b="0" dirty="0">
              <a:ea typeface="Arial" pitchFamily="34" charset="0"/>
            </a:endParaRPr>
          </a:p>
        </p:txBody>
      </p:sp>
      <p:sp>
        <p:nvSpPr>
          <p:cNvPr id="51206" name="Rectangle 3"/>
          <p:cNvSpPr>
            <a:spLocks noChangeArrowheads="1"/>
          </p:cNvSpPr>
          <p:nvPr/>
        </p:nvSpPr>
        <p:spPr bwMode="auto">
          <a:xfrm>
            <a:off x="341313" y="2214563"/>
            <a:ext cx="407987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altLang="he-IL" b="0" i="1" dirty="0">
                <a:solidFill>
                  <a:srgbClr val="CC0000"/>
                </a:solidFill>
                <a:latin typeface="Gill Sans MT" pitchFamily="34" charset="0"/>
                <a:ea typeface="MS PGothic" pitchFamily="34" charset="-128"/>
              </a:rPr>
              <a:t>Wireless LANs:</a:t>
            </a:r>
          </a:p>
          <a:p>
            <a:pPr marL="1200150" lvl="2" indent="-285750" algn="just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he-IL" sz="2000" b="0" dirty="0">
                <a:latin typeface="Gill Sans MT" pitchFamily="34" charset="0"/>
                <a:ea typeface="MS PGothic" pitchFamily="34" charset="-128"/>
              </a:rPr>
              <a:t>within building (100 ft)</a:t>
            </a:r>
          </a:p>
          <a:p>
            <a:pPr marL="1200150" lvl="2" indent="-285750" algn="just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he-IL" sz="2000" b="0" dirty="0">
                <a:latin typeface="Gill Sans MT" pitchFamily="34" charset="0"/>
                <a:ea typeface="MS PGothic" pitchFamily="34" charset="-128"/>
              </a:rPr>
              <a:t>802.11b/g (</a:t>
            </a:r>
            <a:r>
              <a:rPr lang="en-US" altLang="he-IL" sz="2000" b="0" dirty="0" err="1">
                <a:latin typeface="Gill Sans MT" pitchFamily="34" charset="0"/>
                <a:ea typeface="MS PGothic" pitchFamily="34" charset="-128"/>
              </a:rPr>
              <a:t>WiFi</a:t>
            </a:r>
            <a:r>
              <a:rPr lang="en-US" altLang="he-IL" sz="2000" b="0" dirty="0">
                <a:latin typeface="Gill Sans MT" pitchFamily="34" charset="0"/>
                <a:ea typeface="MS PGothic" pitchFamily="34" charset="-128"/>
              </a:rPr>
              <a:t>)</a:t>
            </a:r>
          </a:p>
        </p:txBody>
      </p:sp>
      <p:sp>
        <p:nvSpPr>
          <p:cNvPr id="51207" name="Rectangle 3"/>
          <p:cNvSpPr>
            <a:spLocks noChangeArrowheads="1"/>
          </p:cNvSpPr>
          <p:nvPr/>
        </p:nvSpPr>
        <p:spPr bwMode="auto">
          <a:xfrm>
            <a:off x="4309222" y="1725680"/>
            <a:ext cx="4619625" cy="262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endParaRPr lang="en-US" altLang="he-IL" b="0" dirty="0">
              <a:latin typeface="Gill Sans MT" pitchFamily="34" charset="0"/>
              <a:ea typeface="MS PGothic" pitchFamily="34" charset="-128"/>
            </a:endParaRP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altLang="he-IL" b="0" dirty="0">
                <a:solidFill>
                  <a:srgbClr val="CC0000"/>
                </a:solidFill>
                <a:latin typeface="Gill Sans MT" pitchFamily="34" charset="0"/>
                <a:ea typeface="MS PGothic" pitchFamily="34" charset="-128"/>
              </a:rPr>
              <a:t>wide-area wireless access</a:t>
            </a:r>
          </a:p>
          <a:p>
            <a:pPr marL="742950" lvl="1" indent="-285750" algn="just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he-IL" sz="2000" b="0" dirty="0">
                <a:latin typeface="Gill Sans MT" pitchFamily="34" charset="0"/>
                <a:ea typeface="MS PGothic" pitchFamily="34" charset="-128"/>
              </a:rPr>
              <a:t>provided by telco (cellular) operator, 10</a:t>
            </a:r>
            <a:r>
              <a:rPr lang="ja-JP" altLang="en-US" sz="2000" b="0" dirty="0">
                <a:latin typeface="Gill Sans MT" pitchFamily="34" charset="0"/>
                <a:ea typeface="MS PGothic" pitchFamily="34" charset="-128"/>
              </a:rPr>
              <a:t>’</a:t>
            </a:r>
            <a:r>
              <a:rPr lang="en-US" altLang="ja-JP" sz="2000" b="0" dirty="0">
                <a:latin typeface="Gill Sans MT" pitchFamily="34" charset="0"/>
                <a:ea typeface="MS PGothic" pitchFamily="34" charset="-128"/>
              </a:rPr>
              <a:t>s km</a:t>
            </a:r>
          </a:p>
          <a:p>
            <a:pPr marL="742950" lvl="1" indent="-285750" algn="just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he-IL" sz="2000" b="0" dirty="0">
                <a:latin typeface="Gill Sans MT" pitchFamily="34" charset="0"/>
                <a:ea typeface="MS PGothic" pitchFamily="34" charset="-128"/>
              </a:rPr>
              <a:t>3G, 4G, 5G</a:t>
            </a:r>
          </a:p>
        </p:txBody>
      </p:sp>
      <p:grpSp>
        <p:nvGrpSpPr>
          <p:cNvPr id="2" name="Group 85"/>
          <p:cNvGrpSpPr>
            <a:grpSpLocks/>
          </p:cNvGrpSpPr>
          <p:nvPr/>
        </p:nvGrpSpPr>
        <p:grpSpPr bwMode="auto">
          <a:xfrm>
            <a:off x="958850" y="3536950"/>
            <a:ext cx="2487613" cy="1562100"/>
            <a:chOff x="2889" y="1631"/>
            <a:chExt cx="980" cy="743"/>
          </a:xfrm>
        </p:grpSpPr>
        <p:sp>
          <p:nvSpPr>
            <p:cNvPr id="51310" name="Rectangle 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51311" name="AutoShape 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solidFill>
                  <a:srgbClr val="00CCFF"/>
                </a:solidFill>
                <a:ea typeface="MS PGothic" pitchFamily="34" charset="-128"/>
              </a:endParaRPr>
            </a:p>
          </p:txBody>
        </p:sp>
      </p:grpSp>
      <p:sp>
        <p:nvSpPr>
          <p:cNvPr id="51209" name="Line 110"/>
          <p:cNvSpPr>
            <a:spLocks noChangeShapeType="1"/>
          </p:cNvSpPr>
          <p:nvPr/>
        </p:nvSpPr>
        <p:spPr bwMode="auto">
          <a:xfrm>
            <a:off x="2603500" y="4941888"/>
            <a:ext cx="0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1210" name="Line 116"/>
          <p:cNvSpPr>
            <a:spLocks noChangeShapeType="1"/>
          </p:cNvSpPr>
          <p:nvPr/>
        </p:nvSpPr>
        <p:spPr bwMode="auto">
          <a:xfrm flipV="1">
            <a:off x="2003425" y="4806950"/>
            <a:ext cx="28733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3" name="Group 228"/>
          <p:cNvGrpSpPr>
            <a:grpSpLocks/>
          </p:cNvGrpSpPr>
          <p:nvPr/>
        </p:nvGrpSpPr>
        <p:grpSpPr bwMode="auto">
          <a:xfrm>
            <a:off x="2279650" y="4649788"/>
            <a:ext cx="666750" cy="284162"/>
            <a:chOff x="4650" y="1129"/>
            <a:chExt cx="246" cy="95"/>
          </a:xfrm>
        </p:grpSpPr>
        <p:sp>
          <p:nvSpPr>
            <p:cNvPr id="51302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1303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1304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4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51308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309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1306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1307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" name="Group 246"/>
          <p:cNvGrpSpPr>
            <a:grpSpLocks/>
          </p:cNvGrpSpPr>
          <p:nvPr/>
        </p:nvGrpSpPr>
        <p:grpSpPr bwMode="auto">
          <a:xfrm>
            <a:off x="1527175" y="4416425"/>
            <a:ext cx="863600" cy="588963"/>
            <a:chOff x="2967" y="478"/>
            <a:chExt cx="788" cy="625"/>
          </a:xfrm>
        </p:grpSpPr>
        <p:pic>
          <p:nvPicPr>
            <p:cNvPr id="51300" name="Picture 247" descr="access_point_stylized_small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301" name="Picture 248" descr="antenna_radiation_stylize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390"/>
          <p:cNvGrpSpPr>
            <a:grpSpLocks/>
          </p:cNvGrpSpPr>
          <p:nvPr/>
        </p:nvGrpSpPr>
        <p:grpSpPr bwMode="auto">
          <a:xfrm>
            <a:off x="1441450" y="3648075"/>
            <a:ext cx="757238" cy="682625"/>
            <a:chOff x="877" y="1008"/>
            <a:chExt cx="2747" cy="2591"/>
          </a:xfrm>
        </p:grpSpPr>
        <p:pic>
          <p:nvPicPr>
            <p:cNvPr id="51277" name="Picture 391" descr="antenna_stylized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78" name="Picture 392" descr="laptop_keyboard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79" name="Freeform 393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1 w 2982"/>
                <a:gd name="T5" fmla="*/ 1 h 2442"/>
                <a:gd name="T6" fmla="*/ 1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pic>
          <p:nvPicPr>
            <p:cNvPr id="51280" name="Picture 394" descr="screen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281" name="Freeform 395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1 w 2528"/>
                <a:gd name="T3" fmla="*/ 1 h 455"/>
                <a:gd name="T4" fmla="*/ 1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1282" name="Freeform 396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1283" name="Freeform 397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1284" name="Freeform 398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1 w 2773"/>
                <a:gd name="T5" fmla="*/ 1 h 738"/>
                <a:gd name="T6" fmla="*/ 1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1285" name="Freeform 399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1 w 637"/>
                <a:gd name="T1" fmla="*/ 0 h 1659"/>
                <a:gd name="T2" fmla="*/ 1 w 637"/>
                <a:gd name="T3" fmla="*/ 0 h 1659"/>
                <a:gd name="T4" fmla="*/ 1 w 637"/>
                <a:gd name="T5" fmla="*/ 1 h 1659"/>
                <a:gd name="T6" fmla="*/ 0 w 637"/>
                <a:gd name="T7" fmla="*/ 1 h 1659"/>
                <a:gd name="T8" fmla="*/ 1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1286" name="Freeform 400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 w 2216"/>
                <a:gd name="T5" fmla="*/ 1 h 550"/>
                <a:gd name="T6" fmla="*/ 1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7" name="Group 401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294" name="Freeform 402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295" name="Freeform 403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296" name="Freeform 404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297" name="Freeform 405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298" name="Freeform 406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299" name="Freeform 407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1288" name="Freeform 408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1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1 h 792"/>
                <a:gd name="T8" fmla="*/ 1 w 990"/>
                <a:gd name="T9" fmla="*/ 1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1289" name="Freeform 409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1290" name="Freeform 410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1291" name="Freeform 411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1292" name="Freeform 412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1293" name="Freeform 413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1 h 723"/>
                <a:gd name="T6" fmla="*/ 0 w 2532"/>
                <a:gd name="T7" fmla="*/ 1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8" name="Group 445"/>
          <p:cNvGrpSpPr>
            <a:grpSpLocks/>
          </p:cNvGrpSpPr>
          <p:nvPr/>
        </p:nvGrpSpPr>
        <p:grpSpPr bwMode="auto">
          <a:xfrm>
            <a:off x="5146675" y="4071938"/>
            <a:ext cx="2709863" cy="1951037"/>
            <a:chOff x="3652" y="2846"/>
            <a:chExt cx="1253" cy="934"/>
          </a:xfrm>
        </p:grpSpPr>
        <p:sp>
          <p:nvSpPr>
            <p:cNvPr id="51218" name="Freeform 84"/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3704 w 1036"/>
                <a:gd name="T1" fmla="*/ 11 h 675"/>
                <a:gd name="T2" fmla="*/ 2228 w 1036"/>
                <a:gd name="T3" fmla="*/ 53 h 675"/>
                <a:gd name="T4" fmla="*/ 1178 w 1036"/>
                <a:gd name="T5" fmla="*/ 129 h 675"/>
                <a:gd name="T6" fmla="*/ 872 w 1036"/>
                <a:gd name="T7" fmla="*/ 229 h 675"/>
                <a:gd name="T8" fmla="*/ 121 w 1036"/>
                <a:gd name="T9" fmla="*/ 297 h 675"/>
                <a:gd name="T10" fmla="*/ 98 w 1036"/>
                <a:gd name="T11" fmla="*/ 459 h 675"/>
                <a:gd name="T12" fmla="*/ 756 w 1036"/>
                <a:gd name="T13" fmla="*/ 489 h 675"/>
                <a:gd name="T14" fmla="*/ 2622 w 1036"/>
                <a:gd name="T15" fmla="*/ 489 h 675"/>
                <a:gd name="T16" fmla="*/ 3415 w 1036"/>
                <a:gd name="T17" fmla="*/ 555 h 675"/>
                <a:gd name="T18" fmla="*/ 4292 w 1036"/>
                <a:gd name="T19" fmla="*/ 657 h 675"/>
                <a:gd name="T20" fmla="*/ 4971 w 1036"/>
                <a:gd name="T21" fmla="*/ 661 h 675"/>
                <a:gd name="T22" fmla="*/ 5434 w 1036"/>
                <a:gd name="T23" fmla="*/ 603 h 675"/>
                <a:gd name="T24" fmla="*/ 5671 w 1036"/>
                <a:gd name="T25" fmla="*/ 445 h 675"/>
                <a:gd name="T26" fmla="*/ 5817 w 1036"/>
                <a:gd name="T27" fmla="*/ 291 h 675"/>
                <a:gd name="T28" fmla="*/ 5834 w 1036"/>
                <a:gd name="T29" fmla="*/ 107 h 675"/>
                <a:gd name="T30" fmla="*/ 5332 w 1036"/>
                <a:gd name="T31" fmla="*/ 17 h 675"/>
                <a:gd name="T32" fmla="*/ 4430 w 1036"/>
                <a:gd name="T33" fmla="*/ 3 h 675"/>
                <a:gd name="T34" fmla="*/ 3704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1219" name="Line 93"/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pic>
          <p:nvPicPr>
            <p:cNvPr id="51220" name="Picture 133" descr="car_icon_small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9" name="Group 134"/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51275" name="Picture 135" descr="iphone_stylized_small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276" name="Picture 136" descr="antenna_radiation_stylized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0" name="Group 252"/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11" name="Group 25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51260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51261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51262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51263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51264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51265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51266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51267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51268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51269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51270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51271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51272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51273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51274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</p:grpSp>
          <p:pic>
            <p:nvPicPr>
              <p:cNvPr id="51258" name="Picture 269" descr="cell_tower_radiation copy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259" name="Oval 27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grpSp>
          <p:nvGrpSpPr>
            <p:cNvPr id="12" name="Group 342"/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51234" name="Picture 343" descr="antenna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235" name="Picture 344" descr="laptop_keyboard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236" name="Freeform 3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51237" name="Picture 346" descr="screen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238" name="Freeform 3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239" name="Freeform 3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240" name="Freeform 3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241" name="Freeform 3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242" name="Freeform 3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243" name="Freeform 3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13" name="Group 3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51251" name="Freeform 3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1252" name="Freeform 3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1253" name="Freeform 3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1254" name="Freeform 3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1255" name="Freeform 3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1256" name="Freeform 3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51245" name="Freeform 3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246" name="Freeform 3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247" name="Freeform 3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248" name="Freeform 3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249" name="Freeform 3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250" name="Freeform 3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4" name="Group 237"/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5122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5122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5122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5" name="Group 2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1232" name="Freeform 2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1233" name="Freeform 2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51230" name="Line 2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1231" name="Line 2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1225" name="Line 444"/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51215" name="Text Box 446"/>
          <p:cNvSpPr txBox="1">
            <a:spLocks noChangeArrowheads="1"/>
          </p:cNvSpPr>
          <p:nvPr/>
        </p:nvSpPr>
        <p:spPr bwMode="auto">
          <a:xfrm>
            <a:off x="2044700" y="5186363"/>
            <a:ext cx="1212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 sz="1800" i="1">
                <a:ea typeface="MS PGothic" pitchFamily="34" charset="-128"/>
              </a:rPr>
              <a:t>to Internet</a:t>
            </a:r>
          </a:p>
        </p:txBody>
      </p:sp>
      <p:sp>
        <p:nvSpPr>
          <p:cNvPr id="51216" name="Text Box 447"/>
          <p:cNvSpPr txBox="1">
            <a:spLocks noChangeArrowheads="1"/>
          </p:cNvSpPr>
          <p:nvPr/>
        </p:nvSpPr>
        <p:spPr bwMode="auto">
          <a:xfrm>
            <a:off x="6711950" y="5884863"/>
            <a:ext cx="1212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 sz="1800" i="1">
                <a:ea typeface="MS PGothic" pitchFamily="34" charset="-128"/>
              </a:rPr>
              <a:t>to Internet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Physical Media: guided media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28600" y="1143000"/>
            <a:ext cx="3352800" cy="5715000"/>
          </a:xfrm>
        </p:spPr>
        <p:txBody>
          <a:bodyPr/>
          <a:lstStyle/>
          <a:p>
            <a:r>
              <a:rPr lang="en-US" sz="2000" b="0" dirty="0"/>
              <a:t>Twisted pair</a:t>
            </a:r>
          </a:p>
          <a:p>
            <a:pPr marL="838200" lvl="1">
              <a:spcBef>
                <a:spcPct val="30000"/>
              </a:spcBef>
              <a:buFont typeface="Wingdings" pitchFamily="2" charset="2"/>
              <a:buChar char="w"/>
            </a:pPr>
            <a:r>
              <a:rPr lang="en-US" sz="1800" b="0" i="1" dirty="0"/>
              <a:t>aka </a:t>
            </a:r>
            <a:r>
              <a:rPr lang="he-IL" sz="1800" b="0" dirty="0"/>
              <a:t>ביסלי גריל</a:t>
            </a:r>
          </a:p>
          <a:p>
            <a:pPr marL="838200" lvl="1">
              <a:spcBef>
                <a:spcPct val="30000"/>
              </a:spcBef>
              <a:buFont typeface="Wingdings" pitchFamily="2" charset="2"/>
              <a:buChar char="w"/>
            </a:pPr>
            <a:r>
              <a:rPr lang="en-US" sz="1800" b="0" dirty="0"/>
              <a:t>Why twist?</a:t>
            </a:r>
          </a:p>
          <a:p>
            <a:pPr marL="838200" lvl="1">
              <a:spcBef>
                <a:spcPct val="30000"/>
              </a:spcBef>
              <a:buFont typeface="Wingdings" pitchFamily="2" charset="2"/>
              <a:buChar char="w"/>
            </a:pPr>
            <a:r>
              <a:rPr lang="en-US" sz="1800" b="0" dirty="0"/>
              <a:t>Made of copper</a:t>
            </a:r>
          </a:p>
          <a:p>
            <a:pPr marL="838200" lvl="1">
              <a:spcBef>
                <a:spcPct val="30000"/>
              </a:spcBef>
              <a:buFont typeface="Wingdings" pitchFamily="2" charset="2"/>
              <a:buChar char="w"/>
            </a:pPr>
            <a:r>
              <a:rPr lang="en-US" sz="1800" b="0" dirty="0"/>
              <a:t>Either </a:t>
            </a:r>
            <a:r>
              <a:rPr lang="en-US" sz="1800" b="0" i="1" dirty="0"/>
              <a:t>shielded</a:t>
            </a:r>
          </a:p>
          <a:p>
            <a:pPr marL="838200" lvl="1">
              <a:spcBef>
                <a:spcPct val="30000"/>
              </a:spcBef>
              <a:buFont typeface="Wingdings" pitchFamily="2" charset="2"/>
              <a:buChar char="w"/>
            </a:pPr>
            <a:endParaRPr lang="en-US" sz="1800" b="0" i="1" dirty="0"/>
          </a:p>
          <a:p>
            <a:pPr marL="838200" lvl="1">
              <a:spcBef>
                <a:spcPct val="30000"/>
              </a:spcBef>
              <a:buFont typeface="Wingdings" pitchFamily="2" charset="2"/>
              <a:buChar char="w"/>
            </a:pPr>
            <a:endParaRPr lang="en-US" sz="1800" b="0" dirty="0"/>
          </a:p>
          <a:p>
            <a:pPr marL="838200" lvl="1">
              <a:spcBef>
                <a:spcPct val="30000"/>
              </a:spcBef>
              <a:buFont typeface="Wingdings" pitchFamily="2" charset="2"/>
              <a:buChar char="w"/>
            </a:pPr>
            <a:endParaRPr lang="en-US" sz="1800" b="0" dirty="0"/>
          </a:p>
          <a:p>
            <a:pPr marL="838200" lvl="1">
              <a:spcBef>
                <a:spcPct val="30000"/>
              </a:spcBef>
              <a:buFont typeface="Wingdings" pitchFamily="2" charset="2"/>
              <a:buChar char="w"/>
            </a:pPr>
            <a:endParaRPr lang="en-US" sz="1800" b="0" dirty="0"/>
          </a:p>
          <a:p>
            <a:pPr marL="838200" lvl="1">
              <a:spcBef>
                <a:spcPct val="30000"/>
              </a:spcBef>
              <a:buFont typeface="Wingdings" pitchFamily="2" charset="2"/>
              <a:buChar char="w"/>
            </a:pPr>
            <a:endParaRPr lang="en-US" sz="1800" b="0" dirty="0"/>
          </a:p>
          <a:p>
            <a:pPr marL="838200" lvl="1">
              <a:spcBef>
                <a:spcPct val="30000"/>
              </a:spcBef>
              <a:buFont typeface="Wingdings" pitchFamily="2" charset="2"/>
              <a:buChar char="w"/>
            </a:pPr>
            <a:endParaRPr lang="en-US" sz="1800" b="0" dirty="0"/>
          </a:p>
          <a:p>
            <a:pPr marL="838200" lvl="1">
              <a:spcBef>
                <a:spcPct val="30000"/>
              </a:spcBef>
              <a:buFont typeface="Wingdings" pitchFamily="2" charset="2"/>
              <a:buChar char="w"/>
            </a:pPr>
            <a:r>
              <a:rPr lang="en-US" sz="1800" b="0" dirty="0"/>
              <a:t>…or </a:t>
            </a:r>
            <a:r>
              <a:rPr lang="en-US" sz="1800" b="0" i="1" dirty="0"/>
              <a:t>Unshielded</a:t>
            </a:r>
          </a:p>
          <a:p>
            <a:pPr lvl="1"/>
            <a:endParaRPr lang="en-US" sz="1800" b="0" dirty="0"/>
          </a:p>
          <a:p>
            <a:pPr marL="838200" lvl="1">
              <a:spcBef>
                <a:spcPct val="30000"/>
              </a:spcBef>
              <a:buFont typeface="Wingdings" pitchFamily="2" charset="2"/>
              <a:buChar char="w"/>
            </a:pPr>
            <a:endParaRPr lang="he-IL" sz="1800" b="0" dirty="0"/>
          </a:p>
        </p:txBody>
      </p:sp>
      <p:pic>
        <p:nvPicPr>
          <p:cNvPr id="59394" name="Picture 2" descr="https://upload.wikimedia.org/wikipedia/commons/c/cb/UTP_cab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5257800"/>
            <a:ext cx="1752600" cy="1429620"/>
          </a:xfrm>
          <a:prstGeom prst="rect">
            <a:avLst/>
          </a:prstGeom>
          <a:noFill/>
        </p:spPr>
      </p:pic>
      <p:pic>
        <p:nvPicPr>
          <p:cNvPr id="59396" name="Picture 4" descr="https://upload.wikimedia.org/wikipedia/commons/a/aa/TwistedPair_S-FTP.jpg"/>
          <p:cNvPicPr>
            <a:picLocks noChangeAspect="1" noChangeArrowheads="1"/>
          </p:cNvPicPr>
          <p:nvPr/>
        </p:nvPicPr>
        <p:blipFill>
          <a:blip r:embed="rId3" cstate="print"/>
          <a:srcRect t="4767" b="15037"/>
          <a:stretch>
            <a:fillRect/>
          </a:stretch>
        </p:blipFill>
        <p:spPr bwMode="auto">
          <a:xfrm>
            <a:off x="838199" y="3200400"/>
            <a:ext cx="2714625" cy="1447800"/>
          </a:xfrm>
          <a:prstGeom prst="rect">
            <a:avLst/>
          </a:prstGeom>
          <a:noFill/>
        </p:spPr>
      </p:pic>
      <p:sp>
        <p:nvSpPr>
          <p:cNvPr id="7" name="מציין מיקום תוכן 2"/>
          <p:cNvSpPr txBox="1">
            <a:spLocks/>
          </p:cNvSpPr>
          <p:nvPr/>
        </p:nvSpPr>
        <p:spPr bwMode="auto">
          <a:xfrm>
            <a:off x="4114800" y="1143000"/>
            <a:ext cx="46482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81000" marR="0" lvl="0" indent="-381000" algn="l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w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hlinkClick r:id="rId4"/>
              </a:rPr>
              <a:t>Coaxial cable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838200" lvl="1" indent="-381000" algn="l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w"/>
            </a:pPr>
            <a:r>
              <a:rPr lang="en-US" sz="2000" b="0" i="1" kern="0" noProof="0" dirty="0">
                <a:latin typeface="+mn-lt"/>
              </a:rPr>
              <a:t>Coaxial</a:t>
            </a:r>
            <a:r>
              <a:rPr lang="en-US" sz="2000" b="0" kern="0" noProof="0" dirty="0">
                <a:latin typeface="+mn-lt"/>
              </a:rPr>
              <a:t> means: </a:t>
            </a:r>
            <a:r>
              <a:rPr lang="he-IL" sz="2000" b="0" kern="0" noProof="0" dirty="0">
                <a:latin typeface="+mn-lt"/>
              </a:rPr>
              <a:t>בעל ציר משותף</a:t>
            </a:r>
            <a:endParaRPr lang="en-US" sz="2000" b="0" kern="0" noProof="0" dirty="0">
              <a:latin typeface="+mn-lt"/>
            </a:endParaRPr>
          </a:p>
          <a:p>
            <a:pPr marL="838200" lvl="1" indent="-381000" algn="l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w"/>
            </a:pPr>
            <a:r>
              <a:rPr lang="en-US" sz="2000" b="0" kern="0" dirty="0">
                <a:latin typeface="+mn-lt"/>
              </a:rPr>
              <a:t>In aim to decrease outer EMI</a:t>
            </a:r>
            <a:endParaRPr lang="he-IL" sz="2000" b="0" kern="0" noProof="0" dirty="0">
              <a:latin typeface="+mn-lt"/>
            </a:endParaRPr>
          </a:p>
          <a:p>
            <a:pPr marL="838200" lvl="1" indent="-381000" algn="l">
              <a:lnSpc>
                <a:spcPct val="90000"/>
              </a:lnSpc>
              <a:spcBef>
                <a:spcPct val="30000"/>
              </a:spcBef>
              <a:buSzPct val="100000"/>
              <a:buFont typeface="Wingdings" pitchFamily="2" charset="2"/>
              <a:buChar char="w"/>
            </a:pPr>
            <a:r>
              <a:rPr lang="en-US" sz="2000" b="0" kern="0" dirty="0">
                <a:latin typeface="+mn-lt"/>
              </a:rPr>
              <a:t>Common in cable TV</a:t>
            </a:r>
            <a:endParaRPr lang="he-IL" sz="2000" b="0" kern="0" dirty="0">
              <a:latin typeface="+mn-lt"/>
            </a:endParaRPr>
          </a:p>
        </p:txBody>
      </p:sp>
      <p:pic>
        <p:nvPicPr>
          <p:cNvPr id="135170" name="Picture 2" descr="File:RG-59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57800" y="2743200"/>
            <a:ext cx="2438400" cy="1705151"/>
          </a:xfrm>
          <a:prstGeom prst="rect">
            <a:avLst/>
          </a:prstGeom>
          <a:noFill/>
        </p:spPr>
      </p:pic>
      <p:pic>
        <p:nvPicPr>
          <p:cNvPr id="135172" name="Picture 4" descr="https://upload.wikimedia.org/wikipedia/commons/thumb/f/f4/Coaxial_cable_cutaway.svg/300px-Coaxial_cable_cutaway.svg.pn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81600" y="4572000"/>
            <a:ext cx="2857500" cy="20002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58750" y="82550"/>
            <a:ext cx="8826500" cy="1212850"/>
          </a:xfrm>
        </p:spPr>
        <p:txBody>
          <a:bodyPr/>
          <a:lstStyle/>
          <a:p>
            <a:r>
              <a:rPr lang="en-US" altLang="he-IL" sz="4000" dirty="0"/>
              <a:t>Physical guided media: </a:t>
            </a:r>
            <a:br>
              <a:rPr lang="en-US" altLang="he-IL" sz="4000" dirty="0"/>
            </a:br>
            <a:r>
              <a:rPr lang="en-US" sz="4000" dirty="0"/>
              <a:t>Fiber optic cable</a:t>
            </a:r>
            <a:endParaRPr lang="he-IL" sz="400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28600" y="1295400"/>
            <a:ext cx="5943600" cy="5410200"/>
          </a:xfrm>
        </p:spPr>
        <p:txBody>
          <a:bodyPr/>
          <a:lstStyle/>
          <a:p>
            <a:r>
              <a:rPr lang="en-US" b="0" dirty="0">
                <a:solidFill>
                  <a:srgbClr val="00FF00"/>
                </a:solidFill>
                <a:sym typeface="Wingdings" pitchFamily="2" charset="2"/>
              </a:rPr>
              <a:t> </a:t>
            </a:r>
            <a:r>
              <a:rPr lang="en-US" b="0" dirty="0">
                <a:sym typeface="Wingdings" pitchFamily="2" charset="2"/>
              </a:rPr>
              <a:t>Very fast: ~100 </a:t>
            </a:r>
            <a:r>
              <a:rPr lang="en-US" b="0" dirty="0" err="1">
                <a:sym typeface="Wingdings" pitchFamily="2" charset="2"/>
              </a:rPr>
              <a:t>Gbps</a:t>
            </a:r>
            <a:endParaRPr lang="en-US" b="0" dirty="0">
              <a:sym typeface="Wingdings" pitchFamily="2" charset="2"/>
            </a:endParaRPr>
          </a:p>
          <a:p>
            <a:pPr lvl="1"/>
            <a:r>
              <a:rPr lang="en-US" b="0" dirty="0">
                <a:sym typeface="Wingdings" pitchFamily="2" charset="2"/>
              </a:rPr>
              <a:t>Standards are named </a:t>
            </a:r>
            <a:r>
              <a:rPr lang="en-US" b="0" i="1" dirty="0">
                <a:sym typeface="Wingdings" pitchFamily="2" charset="2"/>
              </a:rPr>
              <a:t>OC-n (Optical Carrier)</a:t>
            </a:r>
            <a:r>
              <a:rPr lang="en-US" b="0" dirty="0">
                <a:sym typeface="Wingdings" pitchFamily="2" charset="2"/>
              </a:rPr>
              <a:t>, where </a:t>
            </a:r>
            <a:r>
              <a:rPr lang="en-US" b="0" i="1" dirty="0">
                <a:sym typeface="Wingdings" pitchFamily="2" charset="2"/>
              </a:rPr>
              <a:t>OC-1</a:t>
            </a:r>
            <a:r>
              <a:rPr lang="en-US" b="0" dirty="0">
                <a:sym typeface="Wingdings" pitchFamily="2" charset="2"/>
              </a:rPr>
              <a:t> carries 51.8 Mbps</a:t>
            </a:r>
          </a:p>
          <a:p>
            <a:pPr lvl="2"/>
            <a:r>
              <a:rPr lang="en-US" dirty="0">
                <a:sym typeface="Wingdings" pitchFamily="2" charset="2"/>
              </a:rPr>
              <a:t>So the BW of </a:t>
            </a:r>
            <a:r>
              <a:rPr lang="en-US" i="1" dirty="0">
                <a:sym typeface="Wingdings" pitchFamily="2" charset="2"/>
              </a:rPr>
              <a:t>OC-768 </a:t>
            </a:r>
            <a:r>
              <a:rPr lang="en-US" dirty="0">
                <a:sym typeface="Wingdings" pitchFamily="2" charset="2"/>
              </a:rPr>
              <a:t>is ~40Gbps</a:t>
            </a:r>
          </a:p>
          <a:p>
            <a:r>
              <a:rPr lang="en-US" b="0" dirty="0">
                <a:solidFill>
                  <a:srgbClr val="00FF00"/>
                </a:solidFill>
                <a:sym typeface="Wingdings" pitchFamily="2" charset="2"/>
              </a:rPr>
              <a:t> </a:t>
            </a:r>
            <a:r>
              <a:rPr lang="en-US" b="0" dirty="0">
                <a:sym typeface="Wingdings" pitchFamily="2" charset="2"/>
              </a:rPr>
              <a:t>Very low signal attenuation, even for ~100km</a:t>
            </a:r>
            <a:endParaRPr lang="en-US" b="0" dirty="0">
              <a:solidFill>
                <a:srgbClr val="00FF00"/>
              </a:solidFill>
              <a:sym typeface="Wingdings" pitchFamily="2" charset="2"/>
            </a:endParaRPr>
          </a:p>
          <a:p>
            <a:r>
              <a:rPr lang="en-US" b="0" dirty="0">
                <a:solidFill>
                  <a:srgbClr val="FF0000"/>
                </a:solidFill>
                <a:sym typeface="Wingdings" pitchFamily="2" charset="2"/>
              </a:rPr>
              <a:t> </a:t>
            </a:r>
            <a:r>
              <a:rPr lang="en-US" b="0" dirty="0">
                <a:sym typeface="Wingdings" pitchFamily="2" charset="2"/>
              </a:rPr>
              <a:t>Very expensive</a:t>
            </a:r>
          </a:p>
          <a:p>
            <a:pPr lvl="1"/>
            <a:r>
              <a:rPr lang="en-US" b="0" dirty="0">
                <a:sym typeface="Wingdings" pitchFamily="2" charset="2"/>
              </a:rPr>
              <a:t>Not necessarily the cables themselves, but – the xmt/</a:t>
            </a:r>
            <a:r>
              <a:rPr lang="en-US" b="0" dirty="0" err="1">
                <a:sym typeface="Wingdings" pitchFamily="2" charset="2"/>
              </a:rPr>
              <a:t>rcvrs</a:t>
            </a:r>
            <a:r>
              <a:rPr lang="en-US" b="0" dirty="0">
                <a:sym typeface="Wingdings" pitchFamily="2" charset="2"/>
              </a:rPr>
              <a:t> and switches</a:t>
            </a:r>
            <a:endParaRPr lang="he-IL" b="0" dirty="0"/>
          </a:p>
        </p:txBody>
      </p:sp>
      <p:pic>
        <p:nvPicPr>
          <p:cNvPr id="136194" name="Picture 2" descr="File:Fiber optic illuminated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6858" y="1447800"/>
            <a:ext cx="2798563" cy="1752600"/>
          </a:xfrm>
          <a:prstGeom prst="rect">
            <a:avLst/>
          </a:prstGeom>
          <a:noFill/>
        </p:spPr>
      </p:pic>
      <p:pic>
        <p:nvPicPr>
          <p:cNvPr id="136196" name="Picture 4" descr="https://upload.wikimedia.org/wikipedia/commons/thumb/0/02/Optical_fiber_cable.jpg/220px-Optical_fiber_cable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2106" y="3505200"/>
            <a:ext cx="2763294" cy="114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Physical </a:t>
            </a:r>
            <a:r>
              <a:rPr lang="en-US" altLang="he-IL" sz="4800" dirty="0"/>
              <a:t>un</a:t>
            </a:r>
            <a:r>
              <a:rPr lang="en-US" altLang="he-IL" dirty="0"/>
              <a:t>guided media: </a:t>
            </a:r>
            <a:r>
              <a:rPr lang="en-US" dirty="0"/>
              <a:t>radio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sz="2000" b="0" dirty="0"/>
              <a:t>Signal carried in electromagnetic spectrum</a:t>
            </a:r>
          </a:p>
          <a:p>
            <a:r>
              <a:rPr lang="en-US" altLang="he-IL" sz="2000" b="0" dirty="0"/>
              <a:t>propagation environment effects:</a:t>
            </a:r>
          </a:p>
          <a:p>
            <a:pPr lvl="1"/>
            <a:r>
              <a:rPr lang="en-US" altLang="he-IL" sz="1800" b="0" dirty="0">
                <a:ea typeface="Arial" pitchFamily="34" charset="0"/>
              </a:rPr>
              <a:t>Reflection </a:t>
            </a:r>
          </a:p>
          <a:p>
            <a:pPr lvl="1"/>
            <a:r>
              <a:rPr lang="en-US" altLang="he-IL" sz="1800" b="0" dirty="0">
                <a:ea typeface="Arial" pitchFamily="34" charset="0"/>
              </a:rPr>
              <a:t>Obstacles</a:t>
            </a:r>
          </a:p>
          <a:p>
            <a:pPr lvl="1"/>
            <a:r>
              <a:rPr lang="en-US" altLang="he-IL" sz="1800" b="0" dirty="0">
                <a:ea typeface="Arial" pitchFamily="34" charset="0"/>
              </a:rPr>
              <a:t>Interference</a:t>
            </a:r>
          </a:p>
          <a:p>
            <a:r>
              <a:rPr lang="en-US" altLang="he-IL" sz="2400" b="0" dirty="0">
                <a:ea typeface="Arial" pitchFamily="34" charset="0"/>
              </a:rPr>
              <a:t>Can be classified by the distances</a:t>
            </a:r>
          </a:p>
          <a:p>
            <a:pPr lvl="1"/>
            <a:r>
              <a:rPr lang="en-US" altLang="he-IL" sz="2000" b="0" dirty="0">
                <a:ea typeface="Arial" pitchFamily="34" charset="0"/>
              </a:rPr>
              <a:t>Very short distances (keyboard, mouse, earphones)</a:t>
            </a:r>
          </a:p>
          <a:p>
            <a:pPr lvl="1"/>
            <a:r>
              <a:rPr lang="en-US" altLang="he-IL" sz="2000" b="0" dirty="0">
                <a:ea typeface="Arial" pitchFamily="34" charset="0"/>
              </a:rPr>
              <a:t>Medium distances: Wireless Local Area Network</a:t>
            </a:r>
          </a:p>
          <a:p>
            <a:pPr lvl="2"/>
            <a:r>
              <a:rPr lang="en-US" altLang="he-IL" sz="1800" dirty="0" err="1">
                <a:ea typeface="Arial" pitchFamily="34" charset="0"/>
              </a:rPr>
              <a:t>WiFi</a:t>
            </a:r>
            <a:endParaRPr lang="en-US" altLang="he-IL" sz="1800" dirty="0">
              <a:ea typeface="Arial" pitchFamily="34" charset="0"/>
            </a:endParaRPr>
          </a:p>
          <a:p>
            <a:pPr lvl="1"/>
            <a:r>
              <a:rPr lang="en-US" altLang="he-IL" sz="2000" b="0" dirty="0">
                <a:ea typeface="Arial" pitchFamily="34" charset="0"/>
              </a:rPr>
              <a:t>Wide are networks</a:t>
            </a:r>
          </a:p>
          <a:p>
            <a:pPr lvl="2"/>
            <a:r>
              <a:rPr lang="en-US" altLang="he-IL" sz="1800" dirty="0">
                <a:ea typeface="Arial" pitchFamily="34" charset="0"/>
              </a:rPr>
              <a:t>4G, 5G cellular</a:t>
            </a:r>
          </a:p>
          <a:p>
            <a:pPr lvl="1"/>
            <a:r>
              <a:rPr lang="en-US" altLang="he-IL" sz="2000" b="0" dirty="0">
                <a:ea typeface="Arial" pitchFamily="34" charset="0"/>
              </a:rPr>
              <a:t>Satellite</a:t>
            </a:r>
          </a:p>
          <a:p>
            <a:pPr lvl="2"/>
            <a:r>
              <a:rPr lang="en-US" altLang="he-IL" sz="1800" dirty="0">
                <a:ea typeface="Arial" pitchFamily="34" charset="0"/>
              </a:rPr>
              <a:t>Geostationary: 36K </a:t>
            </a:r>
            <a:r>
              <a:rPr lang="en-US" altLang="he-IL" sz="1800" dirty="0" err="1">
                <a:ea typeface="Arial" pitchFamily="34" charset="0"/>
              </a:rPr>
              <a:t>kms</a:t>
            </a:r>
            <a:r>
              <a:rPr lang="en-US" altLang="he-IL" sz="1800" dirty="0">
                <a:ea typeface="Arial" pitchFamily="34" charset="0"/>
              </a:rPr>
              <a:t> above earth</a:t>
            </a:r>
          </a:p>
          <a:p>
            <a:pPr lvl="2"/>
            <a:r>
              <a:rPr lang="en-US" altLang="he-IL" sz="1800" dirty="0">
                <a:ea typeface="Arial" pitchFamily="34" charset="0"/>
              </a:rPr>
              <a:t>Low-Earth Orbiting</a:t>
            </a:r>
          </a:p>
          <a:p>
            <a:pPr lvl="2"/>
            <a:r>
              <a:rPr lang="en-US" altLang="he-IL" sz="1800" dirty="0">
                <a:ea typeface="Arial" pitchFamily="34" charset="0"/>
              </a:rPr>
              <a:t>Significant propagation delay</a:t>
            </a:r>
          </a:p>
          <a:p>
            <a:pPr>
              <a:buNone/>
            </a:pPr>
            <a:endParaRPr lang="he-IL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Agenda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0" dirty="0"/>
              <a:t>A</a:t>
            </a:r>
            <a:r>
              <a:rPr lang="en-US" altLang="he-IL" sz="3200" b="0" dirty="0">
                <a:latin typeface="Arial" charset="0"/>
              </a:rPr>
              <a:t>cquaintance &amp; administration</a:t>
            </a:r>
          </a:p>
          <a:p>
            <a:r>
              <a:rPr lang="en-US" altLang="he-IL" sz="3200" b="0" dirty="0">
                <a:latin typeface="Arial" charset="0"/>
              </a:rPr>
              <a:t>What’s the internet</a:t>
            </a:r>
          </a:p>
          <a:p>
            <a:r>
              <a:rPr lang="en-US" altLang="he-IL" sz="3200" b="0" dirty="0">
                <a:latin typeface="Arial" charset="0"/>
              </a:rPr>
              <a:t>Network edge</a:t>
            </a:r>
          </a:p>
          <a:p>
            <a:r>
              <a:rPr lang="en-US" altLang="he-IL" sz="3200" dirty="0">
                <a:solidFill>
                  <a:srgbClr val="FF6600"/>
                </a:solidFill>
                <a:latin typeface="Arial" charset="0"/>
              </a:rPr>
              <a:t>Network core</a:t>
            </a:r>
          </a:p>
          <a:p>
            <a:pPr lvl="1"/>
            <a:r>
              <a:rPr lang="en-US" altLang="he-IL" dirty="0">
                <a:solidFill>
                  <a:srgbClr val="FF6600"/>
                </a:solidFill>
                <a:latin typeface="Arial" charset="0"/>
              </a:rPr>
              <a:t>Packet switching</a:t>
            </a:r>
          </a:p>
          <a:p>
            <a:pPr lvl="1"/>
            <a:r>
              <a:rPr lang="en-US" altLang="he-IL" b="0" dirty="0">
                <a:latin typeface="Arial" charset="0"/>
              </a:rPr>
              <a:t>Circuit switching</a:t>
            </a:r>
          </a:p>
          <a:p>
            <a:r>
              <a:rPr lang="en-US" altLang="he-IL" sz="3200" b="0" dirty="0">
                <a:latin typeface="Arial" charset="0"/>
              </a:rPr>
              <a:t>Optimization criteria</a:t>
            </a:r>
          </a:p>
          <a:p>
            <a:r>
              <a:rPr lang="en-US" altLang="he-IL" sz="3200" b="0" dirty="0">
                <a:latin typeface="Arial" charset="0"/>
              </a:rPr>
              <a:t>Protocol layers</a:t>
            </a:r>
            <a:endParaRPr lang="he-IL" sz="3200" b="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dirty="0"/>
              <a:t>Packet switching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4800600" cy="5562600"/>
          </a:xfrm>
        </p:spPr>
        <p:txBody>
          <a:bodyPr/>
          <a:lstStyle/>
          <a:p>
            <a:pPr eaLnBrk="1" hangingPunct="1"/>
            <a:r>
              <a:rPr lang="en-US" altLang="he-IL" b="0" dirty="0">
                <a:solidFill>
                  <a:srgbClr val="CC0000"/>
                </a:solidFill>
              </a:rPr>
              <a:t>Hosts break application-layer </a:t>
            </a:r>
            <a:r>
              <a:rPr lang="en-US" altLang="he-IL" b="0" i="1" dirty="0">
                <a:solidFill>
                  <a:srgbClr val="CC0000"/>
                </a:solidFill>
              </a:rPr>
              <a:t>messages</a:t>
            </a:r>
            <a:r>
              <a:rPr lang="en-US" altLang="he-IL" b="0" dirty="0">
                <a:solidFill>
                  <a:srgbClr val="CC0000"/>
                </a:solidFill>
              </a:rPr>
              <a:t> into </a:t>
            </a:r>
            <a:r>
              <a:rPr lang="en-US" altLang="he-IL" b="0" i="1" dirty="0">
                <a:solidFill>
                  <a:srgbClr val="CC0000"/>
                </a:solidFill>
              </a:rPr>
              <a:t>packets</a:t>
            </a:r>
          </a:p>
          <a:p>
            <a:pPr lvl="1" eaLnBrk="1" hangingPunct="1"/>
            <a:r>
              <a:rPr lang="en-US" altLang="he-IL" b="0" dirty="0">
                <a:ea typeface="Arial" pitchFamily="34" charset="0"/>
              </a:rPr>
              <a:t>Forward packets</a:t>
            </a:r>
            <a:r>
              <a:rPr lang="en-US" altLang="he-IL" b="0" i="1" dirty="0">
                <a:ea typeface="Arial" pitchFamily="34" charset="0"/>
              </a:rPr>
              <a:t> </a:t>
            </a:r>
            <a:r>
              <a:rPr lang="en-US" altLang="he-IL" b="0" dirty="0">
                <a:ea typeface="Arial" pitchFamily="34" charset="0"/>
              </a:rPr>
              <a:t>from one router to the next across links on path from source to destination</a:t>
            </a:r>
          </a:p>
          <a:p>
            <a:pPr lvl="1" eaLnBrk="1" hangingPunct="1"/>
            <a:r>
              <a:rPr lang="en-US" altLang="he-IL" b="0" dirty="0">
                <a:ea typeface="Arial" pitchFamily="34" charset="0"/>
              </a:rPr>
              <a:t>Each packet transmitted at full link capacity</a:t>
            </a:r>
          </a:p>
          <a:p>
            <a:pPr lvl="1" eaLnBrk="1" hangingPunct="1"/>
            <a:r>
              <a:rPr lang="en-US" altLang="he-IL" b="0" dirty="0">
                <a:ea typeface="Arial" pitchFamily="34" charset="0"/>
              </a:rPr>
              <a:t>Either </a:t>
            </a:r>
            <a:r>
              <a:rPr lang="en-US" altLang="he-IL" b="0" i="1" dirty="0">
                <a:ea typeface="Arial" pitchFamily="34" charset="0"/>
              </a:rPr>
              <a:t>source routing, </a:t>
            </a:r>
            <a:r>
              <a:rPr lang="en-US" altLang="he-IL" b="0" dirty="0">
                <a:ea typeface="Arial" pitchFamily="34" charset="0"/>
              </a:rPr>
              <a:t>or fixing only the next-hop</a:t>
            </a:r>
            <a:endParaRPr lang="en-US" altLang="he-IL" b="0" i="1" dirty="0">
              <a:ea typeface="Arial" pitchFamily="34" charset="0"/>
            </a:endParaRPr>
          </a:p>
        </p:txBody>
      </p:sp>
      <p:sp>
        <p:nvSpPr>
          <p:cNvPr id="56325" name="Freeform 637"/>
          <p:cNvSpPr>
            <a:spLocks/>
          </p:cNvSpPr>
          <p:nvPr/>
        </p:nvSpPr>
        <p:spPr bwMode="auto">
          <a:xfrm>
            <a:off x="5202238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2" name="Group 638"/>
          <p:cNvGrpSpPr>
            <a:grpSpLocks/>
          </p:cNvGrpSpPr>
          <p:nvPr/>
        </p:nvGrpSpPr>
        <p:grpSpPr bwMode="auto">
          <a:xfrm>
            <a:off x="5370513" y="3048000"/>
            <a:ext cx="1458912" cy="933450"/>
            <a:chOff x="2889" y="1631"/>
            <a:chExt cx="980" cy="743"/>
          </a:xfrm>
        </p:grpSpPr>
        <p:sp>
          <p:nvSpPr>
            <p:cNvPr id="56826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56827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solidFill>
                  <a:srgbClr val="00CCFF"/>
                </a:solidFill>
                <a:ea typeface="MS PGothic" pitchFamily="34" charset="-128"/>
              </a:endParaRPr>
            </a:p>
          </p:txBody>
        </p:sp>
      </p:grpSp>
      <p:sp>
        <p:nvSpPr>
          <p:cNvPr id="56327" name="Freeform 641"/>
          <p:cNvSpPr>
            <a:spLocks/>
          </p:cNvSpPr>
          <p:nvPr/>
        </p:nvSpPr>
        <p:spPr bwMode="auto">
          <a:xfrm>
            <a:off x="5364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28" name="Line 642"/>
          <p:cNvSpPr>
            <a:spLocks noChangeShapeType="1"/>
          </p:cNvSpPr>
          <p:nvPr/>
        </p:nvSpPr>
        <p:spPr bwMode="auto">
          <a:xfrm rot="-5400000">
            <a:off x="7845425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6329" name="Line 643"/>
          <p:cNvSpPr>
            <a:spLocks noChangeShapeType="1"/>
          </p:cNvSpPr>
          <p:nvPr/>
        </p:nvSpPr>
        <p:spPr bwMode="auto">
          <a:xfrm rot="5400000" flipV="1">
            <a:off x="7991475" y="5443538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6330" name="Line 644"/>
          <p:cNvSpPr>
            <a:spLocks noChangeShapeType="1"/>
          </p:cNvSpPr>
          <p:nvPr/>
        </p:nvSpPr>
        <p:spPr bwMode="auto">
          <a:xfrm rot="-5400000">
            <a:off x="8177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6331" name="Line 646"/>
          <p:cNvSpPr>
            <a:spLocks noChangeShapeType="1"/>
          </p:cNvSpPr>
          <p:nvPr/>
        </p:nvSpPr>
        <p:spPr bwMode="auto">
          <a:xfrm>
            <a:off x="6100763" y="4776788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32" name="Line 647"/>
          <p:cNvSpPr>
            <a:spLocks noChangeShapeType="1"/>
          </p:cNvSpPr>
          <p:nvPr/>
        </p:nvSpPr>
        <p:spPr bwMode="auto">
          <a:xfrm flipV="1">
            <a:off x="5842000" y="5040313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33" name="Line 650"/>
          <p:cNvSpPr>
            <a:spLocks noChangeShapeType="1"/>
          </p:cNvSpPr>
          <p:nvPr/>
        </p:nvSpPr>
        <p:spPr bwMode="auto">
          <a:xfrm flipH="1">
            <a:off x="6267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34" name="Line 651"/>
          <p:cNvSpPr>
            <a:spLocks noChangeShapeType="1"/>
          </p:cNvSpPr>
          <p:nvPr/>
        </p:nvSpPr>
        <p:spPr bwMode="auto">
          <a:xfrm flipH="1" flipV="1">
            <a:off x="6548438" y="5100638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35" name="Line 652"/>
          <p:cNvSpPr>
            <a:spLocks noChangeShapeType="1"/>
          </p:cNvSpPr>
          <p:nvPr/>
        </p:nvSpPr>
        <p:spPr bwMode="auto">
          <a:xfrm>
            <a:off x="6743700" y="5056188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36" name="Line 654"/>
          <p:cNvSpPr>
            <a:spLocks noChangeShapeType="1"/>
          </p:cNvSpPr>
          <p:nvPr/>
        </p:nvSpPr>
        <p:spPr bwMode="auto">
          <a:xfrm>
            <a:off x="6046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37" name="Line 655"/>
          <p:cNvSpPr>
            <a:spLocks noChangeShapeType="1"/>
          </p:cNvSpPr>
          <p:nvPr/>
        </p:nvSpPr>
        <p:spPr bwMode="auto">
          <a:xfrm flipV="1">
            <a:off x="5891213" y="3736975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3" name="Group 656"/>
          <p:cNvGrpSpPr>
            <a:grpSpLocks/>
          </p:cNvGrpSpPr>
          <p:nvPr/>
        </p:nvGrpSpPr>
        <p:grpSpPr bwMode="auto">
          <a:xfrm>
            <a:off x="5611813" y="3503613"/>
            <a:ext cx="506412" cy="352425"/>
            <a:chOff x="2967" y="478"/>
            <a:chExt cx="788" cy="625"/>
          </a:xfrm>
        </p:grpSpPr>
        <p:pic>
          <p:nvPicPr>
            <p:cNvPr id="56824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825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6339" name="Freeform 659"/>
          <p:cNvSpPr>
            <a:spLocks/>
          </p:cNvSpPr>
          <p:nvPr/>
        </p:nvSpPr>
        <p:spPr bwMode="auto">
          <a:xfrm>
            <a:off x="7015163" y="3530600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40" name="Freeform 660"/>
          <p:cNvSpPr>
            <a:spLocks/>
          </p:cNvSpPr>
          <p:nvPr/>
        </p:nvSpPr>
        <p:spPr bwMode="auto">
          <a:xfrm>
            <a:off x="7011988" y="2005013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41" name="Line 661"/>
          <p:cNvSpPr>
            <a:spLocks noChangeShapeType="1"/>
          </p:cNvSpPr>
          <p:nvPr/>
        </p:nvSpPr>
        <p:spPr bwMode="auto">
          <a:xfrm>
            <a:off x="7396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42" name="Line 662"/>
          <p:cNvSpPr>
            <a:spLocks noChangeShapeType="1"/>
          </p:cNvSpPr>
          <p:nvPr/>
        </p:nvSpPr>
        <p:spPr bwMode="auto">
          <a:xfrm>
            <a:off x="7493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43" name="Line 663"/>
          <p:cNvSpPr>
            <a:spLocks noChangeShapeType="1"/>
          </p:cNvSpPr>
          <p:nvPr/>
        </p:nvSpPr>
        <p:spPr bwMode="auto">
          <a:xfrm flipV="1">
            <a:off x="7729538" y="3822700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44" name="Line 664"/>
          <p:cNvSpPr>
            <a:spLocks noChangeShapeType="1"/>
          </p:cNvSpPr>
          <p:nvPr/>
        </p:nvSpPr>
        <p:spPr bwMode="auto">
          <a:xfrm>
            <a:off x="6723063" y="2590800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45" name="Line 665"/>
          <p:cNvSpPr>
            <a:spLocks noChangeShapeType="1"/>
          </p:cNvSpPr>
          <p:nvPr/>
        </p:nvSpPr>
        <p:spPr bwMode="auto">
          <a:xfrm>
            <a:off x="7358063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46" name="Line 666"/>
          <p:cNvSpPr>
            <a:spLocks noChangeShapeType="1"/>
          </p:cNvSpPr>
          <p:nvPr/>
        </p:nvSpPr>
        <p:spPr bwMode="auto">
          <a:xfrm flipV="1">
            <a:off x="6737350" y="4687888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47" name="Line 667"/>
          <p:cNvSpPr>
            <a:spLocks noChangeShapeType="1"/>
          </p:cNvSpPr>
          <p:nvPr/>
        </p:nvSpPr>
        <p:spPr bwMode="auto">
          <a:xfrm flipV="1">
            <a:off x="6780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48" name="Line 668"/>
          <p:cNvSpPr>
            <a:spLocks noChangeShapeType="1"/>
          </p:cNvSpPr>
          <p:nvPr/>
        </p:nvSpPr>
        <p:spPr bwMode="auto">
          <a:xfrm flipV="1">
            <a:off x="7577138" y="2495550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49" name="Line 669"/>
          <p:cNvSpPr>
            <a:spLocks noChangeShapeType="1"/>
          </p:cNvSpPr>
          <p:nvPr/>
        </p:nvSpPr>
        <p:spPr bwMode="auto">
          <a:xfrm>
            <a:off x="7405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50" name="Line 670"/>
          <p:cNvSpPr>
            <a:spLocks noChangeShapeType="1"/>
          </p:cNvSpPr>
          <p:nvPr/>
        </p:nvSpPr>
        <p:spPr bwMode="auto">
          <a:xfrm flipV="1">
            <a:off x="7580313" y="2562225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51" name="Line 671"/>
          <p:cNvSpPr>
            <a:spLocks noChangeShapeType="1"/>
          </p:cNvSpPr>
          <p:nvPr/>
        </p:nvSpPr>
        <p:spPr bwMode="auto">
          <a:xfrm>
            <a:off x="7942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52" name="Line 672"/>
          <p:cNvSpPr>
            <a:spLocks noChangeShapeType="1"/>
          </p:cNvSpPr>
          <p:nvPr/>
        </p:nvSpPr>
        <p:spPr bwMode="auto">
          <a:xfrm>
            <a:off x="7596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53" name="Line 673"/>
          <p:cNvSpPr>
            <a:spLocks noChangeShapeType="1"/>
          </p:cNvSpPr>
          <p:nvPr/>
        </p:nvSpPr>
        <p:spPr bwMode="auto">
          <a:xfrm>
            <a:off x="8150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54" name="Line 674"/>
          <p:cNvSpPr>
            <a:spLocks noChangeShapeType="1"/>
          </p:cNvSpPr>
          <p:nvPr/>
        </p:nvSpPr>
        <p:spPr bwMode="auto">
          <a:xfrm flipH="1">
            <a:off x="7299325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55" name="Line 675"/>
          <p:cNvSpPr>
            <a:spLocks noChangeShapeType="1"/>
          </p:cNvSpPr>
          <p:nvPr/>
        </p:nvSpPr>
        <p:spPr bwMode="auto">
          <a:xfrm flipH="1">
            <a:off x="7888288" y="2936875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56" name="Line 676"/>
          <p:cNvSpPr>
            <a:spLocks noChangeShapeType="1"/>
          </p:cNvSpPr>
          <p:nvPr/>
        </p:nvSpPr>
        <p:spPr bwMode="auto">
          <a:xfrm flipV="1">
            <a:off x="7272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56357" name="Line 677"/>
          <p:cNvSpPr>
            <a:spLocks noChangeShapeType="1"/>
          </p:cNvSpPr>
          <p:nvPr/>
        </p:nvSpPr>
        <p:spPr bwMode="auto">
          <a:xfrm>
            <a:off x="8345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4" name="Group 678"/>
          <p:cNvGrpSpPr>
            <a:grpSpLocks/>
          </p:cNvGrpSpPr>
          <p:nvPr/>
        </p:nvGrpSpPr>
        <p:grpSpPr bwMode="auto">
          <a:xfrm>
            <a:off x="6053138" y="1846263"/>
            <a:ext cx="468312" cy="620712"/>
            <a:chOff x="1653" y="3023"/>
            <a:chExt cx="622" cy="911"/>
          </a:xfrm>
        </p:grpSpPr>
        <p:sp>
          <p:nvSpPr>
            <p:cNvPr id="56807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56808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56809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56810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56811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56812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56813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56814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56815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56816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56817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56818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56819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56820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56821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  <p:sp>
          <p:nvSpPr>
            <p:cNvPr id="56822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pic>
          <p:nvPicPr>
            <p:cNvPr id="56823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696"/>
          <p:cNvGrpSpPr>
            <a:grpSpLocks/>
          </p:cNvGrpSpPr>
          <p:nvPr/>
        </p:nvGrpSpPr>
        <p:grpSpPr bwMode="auto">
          <a:xfrm>
            <a:off x="6289675" y="2406650"/>
            <a:ext cx="454025" cy="254000"/>
            <a:chOff x="3843" y="1516"/>
            <a:chExt cx="286" cy="160"/>
          </a:xfrm>
        </p:grpSpPr>
        <p:sp>
          <p:nvSpPr>
            <p:cNvPr id="56798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799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800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801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6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56805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806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803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804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7" name="Group 706"/>
          <p:cNvGrpSpPr>
            <a:grpSpLocks/>
          </p:cNvGrpSpPr>
          <p:nvPr/>
        </p:nvGrpSpPr>
        <p:grpSpPr bwMode="auto">
          <a:xfrm>
            <a:off x="7202488" y="2493963"/>
            <a:ext cx="390525" cy="174625"/>
            <a:chOff x="4334" y="1470"/>
            <a:chExt cx="246" cy="107"/>
          </a:xfrm>
        </p:grpSpPr>
        <p:sp>
          <p:nvSpPr>
            <p:cNvPr id="5679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79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79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8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6796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97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794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795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9" name="Group 715"/>
          <p:cNvGrpSpPr>
            <a:grpSpLocks/>
          </p:cNvGrpSpPr>
          <p:nvPr/>
        </p:nvGrpSpPr>
        <p:grpSpPr bwMode="auto">
          <a:xfrm>
            <a:off x="7213600" y="2757488"/>
            <a:ext cx="390525" cy="174625"/>
            <a:chOff x="4334" y="1470"/>
            <a:chExt cx="246" cy="107"/>
          </a:xfrm>
        </p:grpSpPr>
        <p:sp>
          <p:nvSpPr>
            <p:cNvPr id="5678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78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78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10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6788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89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786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787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1" name="Group 724"/>
          <p:cNvGrpSpPr>
            <a:grpSpLocks/>
          </p:cNvGrpSpPr>
          <p:nvPr/>
        </p:nvGrpSpPr>
        <p:grpSpPr bwMode="auto">
          <a:xfrm>
            <a:off x="7762875" y="2759075"/>
            <a:ext cx="390525" cy="174625"/>
            <a:chOff x="4334" y="1470"/>
            <a:chExt cx="246" cy="107"/>
          </a:xfrm>
        </p:grpSpPr>
        <p:sp>
          <p:nvSpPr>
            <p:cNvPr id="5677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77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77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12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6780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81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778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779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3" name="Group 733"/>
          <p:cNvGrpSpPr>
            <a:grpSpLocks/>
          </p:cNvGrpSpPr>
          <p:nvPr/>
        </p:nvGrpSpPr>
        <p:grpSpPr bwMode="auto">
          <a:xfrm>
            <a:off x="7689850" y="2393950"/>
            <a:ext cx="390525" cy="174625"/>
            <a:chOff x="4334" y="1470"/>
            <a:chExt cx="246" cy="107"/>
          </a:xfrm>
        </p:grpSpPr>
        <p:sp>
          <p:nvSpPr>
            <p:cNvPr id="5676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76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76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14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6772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73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770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771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5" name="Group 742"/>
          <p:cNvGrpSpPr>
            <a:grpSpLocks/>
          </p:cNvGrpSpPr>
          <p:nvPr/>
        </p:nvGrpSpPr>
        <p:grpSpPr bwMode="auto">
          <a:xfrm>
            <a:off x="7737475" y="3644900"/>
            <a:ext cx="492125" cy="206375"/>
            <a:chOff x="4334" y="1470"/>
            <a:chExt cx="246" cy="107"/>
          </a:xfrm>
        </p:grpSpPr>
        <p:sp>
          <p:nvSpPr>
            <p:cNvPr id="5675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75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76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16" name="Group 74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6764" name="Freeform 7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65" name="Freeform 7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762" name="Line 74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763" name="Line 75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56365" name="Line 751"/>
          <p:cNvSpPr>
            <a:spLocks noChangeShapeType="1"/>
          </p:cNvSpPr>
          <p:nvPr/>
        </p:nvSpPr>
        <p:spPr bwMode="auto">
          <a:xfrm>
            <a:off x="6427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17" name="Group 752"/>
          <p:cNvGrpSpPr>
            <a:grpSpLocks/>
          </p:cNvGrpSpPr>
          <p:nvPr/>
        </p:nvGrpSpPr>
        <p:grpSpPr bwMode="auto">
          <a:xfrm>
            <a:off x="7086600" y="3632200"/>
            <a:ext cx="492125" cy="206375"/>
            <a:chOff x="4334" y="1470"/>
            <a:chExt cx="246" cy="107"/>
          </a:xfrm>
        </p:grpSpPr>
        <p:sp>
          <p:nvSpPr>
            <p:cNvPr id="5675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75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75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18" name="Group 75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6756" name="Freeform 75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57" name="Freeform 75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754" name="Line 75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755" name="Line 76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9" name="Group 761"/>
          <p:cNvGrpSpPr>
            <a:grpSpLocks/>
          </p:cNvGrpSpPr>
          <p:nvPr/>
        </p:nvGrpSpPr>
        <p:grpSpPr bwMode="auto">
          <a:xfrm>
            <a:off x="7591425" y="4806950"/>
            <a:ext cx="622300" cy="244475"/>
            <a:chOff x="4334" y="1470"/>
            <a:chExt cx="246" cy="107"/>
          </a:xfrm>
        </p:grpSpPr>
        <p:sp>
          <p:nvSpPr>
            <p:cNvPr id="5674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74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74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20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6748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49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746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747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1" name="Group 770"/>
          <p:cNvGrpSpPr>
            <a:grpSpLocks/>
          </p:cNvGrpSpPr>
          <p:nvPr/>
        </p:nvGrpSpPr>
        <p:grpSpPr bwMode="auto">
          <a:xfrm>
            <a:off x="6965950" y="4508500"/>
            <a:ext cx="622300" cy="244475"/>
            <a:chOff x="4334" y="1470"/>
            <a:chExt cx="246" cy="107"/>
          </a:xfrm>
        </p:grpSpPr>
        <p:sp>
          <p:nvSpPr>
            <p:cNvPr id="5673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73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73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22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6740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41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738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739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3" name="Group 779"/>
          <p:cNvGrpSpPr>
            <a:grpSpLocks/>
          </p:cNvGrpSpPr>
          <p:nvPr/>
        </p:nvGrpSpPr>
        <p:grpSpPr bwMode="auto">
          <a:xfrm>
            <a:off x="6242050" y="4851400"/>
            <a:ext cx="622300" cy="244475"/>
            <a:chOff x="4334" y="1470"/>
            <a:chExt cx="246" cy="107"/>
          </a:xfrm>
        </p:grpSpPr>
        <p:sp>
          <p:nvSpPr>
            <p:cNvPr id="5672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72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72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24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6732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33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730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731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5" name="Group 788"/>
          <p:cNvGrpSpPr>
            <a:grpSpLocks/>
          </p:cNvGrpSpPr>
          <p:nvPr/>
        </p:nvGrpSpPr>
        <p:grpSpPr bwMode="auto">
          <a:xfrm>
            <a:off x="6051550" y="3644900"/>
            <a:ext cx="390525" cy="171450"/>
            <a:chOff x="4334" y="1470"/>
            <a:chExt cx="246" cy="107"/>
          </a:xfrm>
        </p:grpSpPr>
        <p:sp>
          <p:nvSpPr>
            <p:cNvPr id="5671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71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72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26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6724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25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722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723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7" name="Group 797"/>
          <p:cNvGrpSpPr>
            <a:grpSpLocks/>
          </p:cNvGrpSpPr>
          <p:nvPr/>
        </p:nvGrpSpPr>
        <p:grpSpPr bwMode="auto">
          <a:xfrm>
            <a:off x="7161213" y="5005388"/>
            <a:ext cx="446087" cy="422275"/>
            <a:chOff x="5072" y="3611"/>
            <a:chExt cx="459" cy="380"/>
          </a:xfrm>
        </p:grpSpPr>
        <p:grpSp>
          <p:nvGrpSpPr>
            <p:cNvPr id="28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6706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07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08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09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10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11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12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13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14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15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16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17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pic>
          <p:nvPicPr>
            <p:cNvPr id="56705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9" name="Group 812"/>
          <p:cNvGrpSpPr>
            <a:grpSpLocks/>
          </p:cNvGrpSpPr>
          <p:nvPr/>
        </p:nvGrpSpPr>
        <p:grpSpPr bwMode="auto">
          <a:xfrm>
            <a:off x="5638800" y="3509963"/>
            <a:ext cx="398463" cy="358775"/>
            <a:chOff x="5072" y="3611"/>
            <a:chExt cx="459" cy="380"/>
          </a:xfrm>
        </p:grpSpPr>
        <p:grpSp>
          <p:nvGrpSpPr>
            <p:cNvPr id="30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6692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693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694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695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696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697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698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699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00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01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02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703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pic>
          <p:nvPicPr>
            <p:cNvPr id="56691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6373" name="Line 827"/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grpSp>
        <p:nvGrpSpPr>
          <p:cNvPr id="31" name="Group 828"/>
          <p:cNvGrpSpPr>
            <a:grpSpLocks/>
          </p:cNvGrpSpPr>
          <p:nvPr/>
        </p:nvGrpSpPr>
        <p:grpSpPr bwMode="auto">
          <a:xfrm>
            <a:off x="5254625" y="2038350"/>
            <a:ext cx="504825" cy="401638"/>
            <a:chOff x="2896" y="396"/>
            <a:chExt cx="1848" cy="1887"/>
          </a:xfrm>
        </p:grpSpPr>
        <p:pic>
          <p:nvPicPr>
            <p:cNvPr id="56667" name="Picture 829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668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pic>
          <p:nvPicPr>
            <p:cNvPr id="56669" name="Picture 831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670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71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72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73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74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75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76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77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78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79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80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81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82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83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84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85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86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87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88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pic>
          <p:nvPicPr>
            <p:cNvPr id="56689" name="Picture 851" descr="grayed_radiatio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6690" name="Group 852"/>
          <p:cNvGrpSpPr>
            <a:grpSpLocks/>
          </p:cNvGrpSpPr>
          <p:nvPr/>
        </p:nvGrpSpPr>
        <p:grpSpPr bwMode="auto">
          <a:xfrm>
            <a:off x="5537200" y="3054350"/>
            <a:ext cx="504825" cy="401638"/>
            <a:chOff x="2896" y="396"/>
            <a:chExt cx="1848" cy="1887"/>
          </a:xfrm>
        </p:grpSpPr>
        <p:pic>
          <p:nvPicPr>
            <p:cNvPr id="56644" name="Picture 853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645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pic>
          <p:nvPicPr>
            <p:cNvPr id="56646" name="Picture 855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647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48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49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50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51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52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53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54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55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56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57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58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59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60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61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62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63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64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65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pic>
          <p:nvPicPr>
            <p:cNvPr id="56666" name="Picture 875" descr="grayed_radiatio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6704" name="Group 876"/>
          <p:cNvGrpSpPr>
            <a:grpSpLocks/>
          </p:cNvGrpSpPr>
          <p:nvPr/>
        </p:nvGrpSpPr>
        <p:grpSpPr bwMode="auto">
          <a:xfrm>
            <a:off x="6959600" y="5495925"/>
            <a:ext cx="504825" cy="401638"/>
            <a:chOff x="2896" y="396"/>
            <a:chExt cx="1848" cy="1887"/>
          </a:xfrm>
        </p:grpSpPr>
        <p:pic>
          <p:nvPicPr>
            <p:cNvPr id="56621" name="Picture 877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622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pic>
          <p:nvPicPr>
            <p:cNvPr id="56623" name="Picture 879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624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25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26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27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28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29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30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31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32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33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34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35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36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37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38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39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40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41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42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pic>
          <p:nvPicPr>
            <p:cNvPr id="56643" name="Picture 899" descr="grayed_radiatio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6721" name="Group 900"/>
          <p:cNvGrpSpPr>
            <a:grpSpLocks/>
          </p:cNvGrpSpPr>
          <p:nvPr/>
        </p:nvGrpSpPr>
        <p:grpSpPr bwMode="auto">
          <a:xfrm>
            <a:off x="7378700" y="5524500"/>
            <a:ext cx="504825" cy="401638"/>
            <a:chOff x="2896" y="396"/>
            <a:chExt cx="1848" cy="1887"/>
          </a:xfrm>
        </p:grpSpPr>
        <p:pic>
          <p:nvPicPr>
            <p:cNvPr id="56598" name="Picture 901" descr="laptop_keyboard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599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pic>
          <p:nvPicPr>
            <p:cNvPr id="56600" name="Picture 903" descr="screen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601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02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03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04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05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06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07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08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09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10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11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12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13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14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15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16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17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18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619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pic>
          <p:nvPicPr>
            <p:cNvPr id="56620" name="Picture 923" descr="grayed_radiation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6729" name="Group 924"/>
          <p:cNvGrpSpPr>
            <a:grpSpLocks/>
          </p:cNvGrpSpPr>
          <p:nvPr/>
        </p:nvGrpSpPr>
        <p:grpSpPr bwMode="auto">
          <a:xfrm>
            <a:off x="5349875" y="1590675"/>
            <a:ext cx="617538" cy="387350"/>
            <a:chOff x="2920" y="972"/>
            <a:chExt cx="389" cy="244"/>
          </a:xfrm>
        </p:grpSpPr>
        <p:grpSp>
          <p:nvGrpSpPr>
            <p:cNvPr id="56737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56588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6589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56745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56591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6592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6593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6594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6595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56596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56597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</p:grpSp>
        <p:pic>
          <p:nvPicPr>
            <p:cNvPr id="56587" name="Picture 936" descr="grayed_radiation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6379" name="Picture 937" descr="car_grayed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446838" y="1670050"/>
            <a:ext cx="754062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6753" name="Group 938"/>
          <p:cNvGrpSpPr>
            <a:grpSpLocks/>
          </p:cNvGrpSpPr>
          <p:nvPr/>
        </p:nvGrpSpPr>
        <p:grpSpPr bwMode="auto">
          <a:xfrm>
            <a:off x="5662613" y="4538663"/>
            <a:ext cx="463550" cy="398462"/>
            <a:chOff x="3987" y="-51"/>
            <a:chExt cx="1252" cy="983"/>
          </a:xfrm>
        </p:grpSpPr>
        <p:pic>
          <p:nvPicPr>
            <p:cNvPr id="56584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585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4 w 714"/>
                <a:gd name="T1" fmla="*/ 1 h 714"/>
                <a:gd name="T2" fmla="*/ 22 w 714"/>
                <a:gd name="T3" fmla="*/ 0 h 714"/>
                <a:gd name="T4" fmla="*/ 18 w 714"/>
                <a:gd name="T5" fmla="*/ 1 h 714"/>
                <a:gd name="T6" fmla="*/ 0 w 714"/>
                <a:gd name="T7" fmla="*/ 1 h 714"/>
                <a:gd name="T8" fmla="*/ 4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6761" name="Group 941"/>
          <p:cNvGrpSpPr>
            <a:grpSpLocks/>
          </p:cNvGrpSpPr>
          <p:nvPr/>
        </p:nvGrpSpPr>
        <p:grpSpPr bwMode="auto">
          <a:xfrm>
            <a:off x="5500688" y="4938713"/>
            <a:ext cx="463550" cy="398462"/>
            <a:chOff x="3987" y="-51"/>
            <a:chExt cx="1252" cy="983"/>
          </a:xfrm>
        </p:grpSpPr>
        <p:pic>
          <p:nvPicPr>
            <p:cNvPr id="56582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583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4 w 714"/>
                <a:gd name="T1" fmla="*/ 1 h 714"/>
                <a:gd name="T2" fmla="*/ 22 w 714"/>
                <a:gd name="T3" fmla="*/ 0 h 714"/>
                <a:gd name="T4" fmla="*/ 18 w 714"/>
                <a:gd name="T5" fmla="*/ 1 h 714"/>
                <a:gd name="T6" fmla="*/ 0 w 714"/>
                <a:gd name="T7" fmla="*/ 1 h 714"/>
                <a:gd name="T8" fmla="*/ 4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6769" name="Group 944"/>
          <p:cNvGrpSpPr>
            <a:grpSpLocks/>
          </p:cNvGrpSpPr>
          <p:nvPr/>
        </p:nvGrpSpPr>
        <p:grpSpPr bwMode="auto">
          <a:xfrm>
            <a:off x="5957888" y="5186363"/>
            <a:ext cx="463550" cy="398462"/>
            <a:chOff x="3987" y="-51"/>
            <a:chExt cx="1252" cy="983"/>
          </a:xfrm>
        </p:grpSpPr>
        <p:pic>
          <p:nvPicPr>
            <p:cNvPr id="56580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581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4 w 714"/>
                <a:gd name="T1" fmla="*/ 1 h 714"/>
                <a:gd name="T2" fmla="*/ 22 w 714"/>
                <a:gd name="T3" fmla="*/ 0 h 714"/>
                <a:gd name="T4" fmla="*/ 18 w 714"/>
                <a:gd name="T5" fmla="*/ 1 h 714"/>
                <a:gd name="T6" fmla="*/ 0 w 714"/>
                <a:gd name="T7" fmla="*/ 1 h 714"/>
                <a:gd name="T8" fmla="*/ 4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6777" name="Group 947"/>
          <p:cNvGrpSpPr>
            <a:grpSpLocks/>
          </p:cNvGrpSpPr>
          <p:nvPr/>
        </p:nvGrpSpPr>
        <p:grpSpPr bwMode="auto">
          <a:xfrm>
            <a:off x="6396038" y="5224463"/>
            <a:ext cx="463550" cy="398462"/>
            <a:chOff x="3987" y="-51"/>
            <a:chExt cx="1252" cy="983"/>
          </a:xfrm>
        </p:grpSpPr>
        <p:pic>
          <p:nvPicPr>
            <p:cNvPr id="56578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579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4 w 714"/>
                <a:gd name="T1" fmla="*/ 1 h 714"/>
                <a:gd name="T2" fmla="*/ 22 w 714"/>
                <a:gd name="T3" fmla="*/ 0 h 714"/>
                <a:gd name="T4" fmla="*/ 18 w 714"/>
                <a:gd name="T5" fmla="*/ 1 h 714"/>
                <a:gd name="T6" fmla="*/ 0 w 714"/>
                <a:gd name="T7" fmla="*/ 1 h 714"/>
                <a:gd name="T8" fmla="*/ 4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6785" name="Group 950"/>
          <p:cNvGrpSpPr>
            <a:grpSpLocks/>
          </p:cNvGrpSpPr>
          <p:nvPr/>
        </p:nvGrpSpPr>
        <p:grpSpPr bwMode="auto">
          <a:xfrm>
            <a:off x="8186738" y="5014913"/>
            <a:ext cx="249237" cy="555625"/>
            <a:chOff x="1115" y="2770"/>
            <a:chExt cx="589" cy="1034"/>
          </a:xfrm>
        </p:grpSpPr>
        <p:sp>
          <p:nvSpPr>
            <p:cNvPr id="56546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547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56548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549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550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56793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6576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6577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sp>
          <p:nvSpPr>
            <p:cNvPr id="56552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56802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6574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6575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sp>
          <p:nvSpPr>
            <p:cNvPr id="56554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56555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56828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6572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6573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sp>
          <p:nvSpPr>
            <p:cNvPr id="56557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56829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6570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6571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sp>
          <p:nvSpPr>
            <p:cNvPr id="56559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56560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561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562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56563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564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56565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56566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56567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he-IL" altLang="he-IL" sz="1800">
                <a:solidFill>
                  <a:srgbClr val="FF0000"/>
                </a:solidFill>
                <a:ea typeface="MS PGothic" pitchFamily="34" charset="-128"/>
              </a:endParaRPr>
            </a:p>
          </p:txBody>
        </p:sp>
        <p:sp>
          <p:nvSpPr>
            <p:cNvPr id="56568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56569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</p:grpSp>
      <p:grpSp>
        <p:nvGrpSpPr>
          <p:cNvPr id="56830" name="Group 983"/>
          <p:cNvGrpSpPr>
            <a:grpSpLocks/>
          </p:cNvGrpSpPr>
          <p:nvPr/>
        </p:nvGrpSpPr>
        <p:grpSpPr bwMode="auto">
          <a:xfrm>
            <a:off x="7900988" y="5224463"/>
            <a:ext cx="230187" cy="498475"/>
            <a:chOff x="1115" y="2770"/>
            <a:chExt cx="589" cy="1034"/>
          </a:xfrm>
        </p:grpSpPr>
        <p:sp>
          <p:nvSpPr>
            <p:cNvPr id="56514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515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56516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517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518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56831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6544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6545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sp>
          <p:nvSpPr>
            <p:cNvPr id="56520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56320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6542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6543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sp>
          <p:nvSpPr>
            <p:cNvPr id="56522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56523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56321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6540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6541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sp>
          <p:nvSpPr>
            <p:cNvPr id="56525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56326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6538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56539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sp>
          <p:nvSpPr>
            <p:cNvPr id="56527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56528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529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530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56531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532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56533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56534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56535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he-IL" altLang="he-IL" sz="1800">
                <a:solidFill>
                  <a:srgbClr val="FF0000"/>
                </a:solidFill>
                <a:ea typeface="MS PGothic" pitchFamily="34" charset="-128"/>
              </a:endParaRPr>
            </a:p>
          </p:txBody>
        </p:sp>
        <p:sp>
          <p:nvSpPr>
            <p:cNvPr id="56536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56537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</p:grpSp>
      <p:grpSp>
        <p:nvGrpSpPr>
          <p:cNvPr id="56338" name="Group 1016"/>
          <p:cNvGrpSpPr>
            <a:grpSpLocks/>
          </p:cNvGrpSpPr>
          <p:nvPr/>
        </p:nvGrpSpPr>
        <p:grpSpPr bwMode="auto">
          <a:xfrm>
            <a:off x="7389813" y="3911600"/>
            <a:ext cx="506412" cy="209550"/>
            <a:chOff x="4655" y="2464"/>
            <a:chExt cx="319" cy="132"/>
          </a:xfrm>
        </p:grpSpPr>
        <p:grpSp>
          <p:nvGrpSpPr>
            <p:cNvPr id="56358" name="Group 101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650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5650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5650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56359" name="Group 102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6512" name="Freeform 102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6513" name="Freeform 102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56510" name="Line 102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511" name="Line 102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49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49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50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56360" name="Group 102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6504" name="Freeform 103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505" name="Freeform 103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502" name="Line 1032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503" name="Line 103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6361" name="Group 1034"/>
          <p:cNvGrpSpPr>
            <a:grpSpLocks/>
          </p:cNvGrpSpPr>
          <p:nvPr/>
        </p:nvGrpSpPr>
        <p:grpSpPr bwMode="auto">
          <a:xfrm>
            <a:off x="7081838" y="3629025"/>
            <a:ext cx="506412" cy="209550"/>
            <a:chOff x="4655" y="2464"/>
            <a:chExt cx="319" cy="132"/>
          </a:xfrm>
        </p:grpSpPr>
        <p:grpSp>
          <p:nvGrpSpPr>
            <p:cNvPr id="56362" name="Group 103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648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5649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5649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56363" name="Group 103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6495" name="Freeform 104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6496" name="Freeform 104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56493" name="Line 104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494" name="Line 104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481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482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483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56364" name="Group 104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6487" name="Freeform 104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488" name="Freeform 104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485" name="Line 1050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486" name="Line 1051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6366" name="Group 1052"/>
          <p:cNvGrpSpPr>
            <a:grpSpLocks/>
          </p:cNvGrpSpPr>
          <p:nvPr/>
        </p:nvGrpSpPr>
        <p:grpSpPr bwMode="auto">
          <a:xfrm>
            <a:off x="7732713" y="3641725"/>
            <a:ext cx="506412" cy="209550"/>
            <a:chOff x="4655" y="2464"/>
            <a:chExt cx="319" cy="132"/>
          </a:xfrm>
        </p:grpSpPr>
        <p:grpSp>
          <p:nvGrpSpPr>
            <p:cNvPr id="56367" name="Group 1053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647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5647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5647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56368" name="Group 105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6478" name="Freeform 105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6479" name="Freeform 105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56476" name="Line 106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477" name="Line 106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464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465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466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56369" name="Group 1065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6470" name="Freeform 10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471" name="Freeform 10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468" name="Line 1068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469" name="Line 1069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6370" name="Group 1070"/>
          <p:cNvGrpSpPr>
            <a:grpSpLocks/>
          </p:cNvGrpSpPr>
          <p:nvPr/>
        </p:nvGrpSpPr>
        <p:grpSpPr bwMode="auto">
          <a:xfrm>
            <a:off x="7202488" y="2486025"/>
            <a:ext cx="392112" cy="180975"/>
            <a:chOff x="4655" y="2464"/>
            <a:chExt cx="319" cy="132"/>
          </a:xfrm>
        </p:grpSpPr>
        <p:grpSp>
          <p:nvGrpSpPr>
            <p:cNvPr id="56371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645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5645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5645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56372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6461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6462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56459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460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447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448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449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56374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6453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454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451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452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6375" name="Group 1088"/>
          <p:cNvGrpSpPr>
            <a:grpSpLocks/>
          </p:cNvGrpSpPr>
          <p:nvPr/>
        </p:nvGrpSpPr>
        <p:grpSpPr bwMode="auto">
          <a:xfrm>
            <a:off x="7205663" y="2752725"/>
            <a:ext cx="407987" cy="180975"/>
            <a:chOff x="4655" y="2464"/>
            <a:chExt cx="319" cy="132"/>
          </a:xfrm>
        </p:grpSpPr>
        <p:grpSp>
          <p:nvGrpSpPr>
            <p:cNvPr id="56376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643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5643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5644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56377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6444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6445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56442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443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430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431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432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56378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6436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437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434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435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6380" name="Group 1106"/>
          <p:cNvGrpSpPr>
            <a:grpSpLocks/>
          </p:cNvGrpSpPr>
          <p:nvPr/>
        </p:nvGrpSpPr>
        <p:grpSpPr bwMode="auto">
          <a:xfrm>
            <a:off x="7758113" y="2749550"/>
            <a:ext cx="407987" cy="180975"/>
            <a:chOff x="4655" y="2464"/>
            <a:chExt cx="319" cy="132"/>
          </a:xfrm>
        </p:grpSpPr>
        <p:grpSp>
          <p:nvGrpSpPr>
            <p:cNvPr id="56381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642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5642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5642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56382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6427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6428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56425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426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413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414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415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56383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6419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420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417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418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6384" name="Group 1124"/>
          <p:cNvGrpSpPr>
            <a:grpSpLocks/>
          </p:cNvGrpSpPr>
          <p:nvPr/>
        </p:nvGrpSpPr>
        <p:grpSpPr bwMode="auto">
          <a:xfrm>
            <a:off x="7688263" y="2390775"/>
            <a:ext cx="392112" cy="180975"/>
            <a:chOff x="4655" y="2464"/>
            <a:chExt cx="319" cy="132"/>
          </a:xfrm>
        </p:grpSpPr>
        <p:grpSp>
          <p:nvGrpSpPr>
            <p:cNvPr id="56385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640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5640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5640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56386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6410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56411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56408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409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396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397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56398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56387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6402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56403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56400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6401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2" descr="google_ya_rad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4343400"/>
            <a:ext cx="7810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410" name="AutoShape 3"/>
          <p:cNvCxnSpPr>
            <a:cxnSpLocks noChangeShapeType="1"/>
          </p:cNvCxnSpPr>
          <p:nvPr/>
        </p:nvCxnSpPr>
        <p:spPr bwMode="auto">
          <a:xfrm rot="10800000" flipH="1">
            <a:off x="685800" y="2743200"/>
            <a:ext cx="1001713" cy="2867025"/>
          </a:xfrm>
          <a:prstGeom prst="curvedConnector3">
            <a:avLst>
              <a:gd name="adj1" fmla="val -2281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219200" y="304800"/>
            <a:ext cx="5791200" cy="4419600"/>
            <a:chOff x="2547" y="1804"/>
            <a:chExt cx="655" cy="39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547" y="1806"/>
              <a:ext cx="653" cy="390"/>
              <a:chOff x="2547" y="1806"/>
              <a:chExt cx="653" cy="390"/>
            </a:xfrm>
          </p:grpSpPr>
          <p:sp>
            <p:nvSpPr>
              <p:cNvPr id="17483" name="Oval 6"/>
              <p:cNvSpPr>
                <a:spLocks noChangeArrowheads="1"/>
              </p:cNvSpPr>
              <p:nvPr/>
            </p:nvSpPr>
            <p:spPr bwMode="auto">
              <a:xfrm>
                <a:off x="2770" y="1806"/>
                <a:ext cx="285" cy="161"/>
              </a:xfrm>
              <a:prstGeom prst="ellipse">
                <a:avLst/>
              </a:prstGeom>
              <a:solidFill>
                <a:srgbClr val="FFFF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84" name="Oval 7"/>
              <p:cNvSpPr>
                <a:spLocks noChangeArrowheads="1"/>
              </p:cNvSpPr>
              <p:nvPr/>
            </p:nvSpPr>
            <p:spPr bwMode="auto">
              <a:xfrm>
                <a:off x="2614" y="1848"/>
                <a:ext cx="218" cy="162"/>
              </a:xfrm>
              <a:prstGeom prst="ellipse">
                <a:avLst/>
              </a:prstGeom>
              <a:solidFill>
                <a:srgbClr val="FFFF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85" name="Oval 8"/>
              <p:cNvSpPr>
                <a:spLocks noChangeArrowheads="1"/>
              </p:cNvSpPr>
              <p:nvPr/>
            </p:nvSpPr>
            <p:spPr bwMode="auto">
              <a:xfrm>
                <a:off x="2547" y="1945"/>
                <a:ext cx="147" cy="132"/>
              </a:xfrm>
              <a:prstGeom prst="ellipse">
                <a:avLst/>
              </a:prstGeom>
              <a:solidFill>
                <a:srgbClr val="FFFF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86" name="Oval 9"/>
              <p:cNvSpPr>
                <a:spLocks noChangeArrowheads="1"/>
              </p:cNvSpPr>
              <p:nvPr/>
            </p:nvSpPr>
            <p:spPr bwMode="auto">
              <a:xfrm>
                <a:off x="2591" y="2003"/>
                <a:ext cx="222" cy="143"/>
              </a:xfrm>
              <a:prstGeom prst="ellipse">
                <a:avLst/>
              </a:prstGeom>
              <a:solidFill>
                <a:srgbClr val="FFFF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87" name="Oval 10"/>
              <p:cNvSpPr>
                <a:spLocks noChangeArrowheads="1"/>
              </p:cNvSpPr>
              <p:nvPr/>
            </p:nvSpPr>
            <p:spPr bwMode="auto">
              <a:xfrm>
                <a:off x="2748" y="2027"/>
                <a:ext cx="330" cy="169"/>
              </a:xfrm>
              <a:prstGeom prst="ellipse">
                <a:avLst/>
              </a:prstGeom>
              <a:solidFill>
                <a:srgbClr val="FFFF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88" name="Oval 11"/>
              <p:cNvSpPr>
                <a:spLocks noChangeArrowheads="1"/>
              </p:cNvSpPr>
              <p:nvPr/>
            </p:nvSpPr>
            <p:spPr bwMode="auto">
              <a:xfrm>
                <a:off x="2958" y="1853"/>
                <a:ext cx="212" cy="127"/>
              </a:xfrm>
              <a:prstGeom prst="ellipse">
                <a:avLst/>
              </a:prstGeom>
              <a:solidFill>
                <a:srgbClr val="FFFF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89" name="Oval 12"/>
              <p:cNvSpPr>
                <a:spLocks noChangeArrowheads="1"/>
              </p:cNvSpPr>
              <p:nvPr/>
            </p:nvSpPr>
            <p:spPr bwMode="auto">
              <a:xfrm>
                <a:off x="2990" y="1934"/>
                <a:ext cx="210" cy="127"/>
              </a:xfrm>
              <a:prstGeom prst="ellipse">
                <a:avLst/>
              </a:prstGeom>
              <a:solidFill>
                <a:srgbClr val="FFFF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90" name="Oval 13"/>
              <p:cNvSpPr>
                <a:spLocks noChangeArrowheads="1"/>
              </p:cNvSpPr>
              <p:nvPr/>
            </p:nvSpPr>
            <p:spPr bwMode="auto">
              <a:xfrm>
                <a:off x="2971" y="1961"/>
                <a:ext cx="209" cy="209"/>
              </a:xfrm>
              <a:prstGeom prst="ellipse">
                <a:avLst/>
              </a:prstGeom>
              <a:solidFill>
                <a:srgbClr val="FFFF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91" name="Oval 14"/>
              <p:cNvSpPr>
                <a:spLocks noChangeArrowheads="1"/>
              </p:cNvSpPr>
              <p:nvPr/>
            </p:nvSpPr>
            <p:spPr bwMode="auto">
              <a:xfrm>
                <a:off x="2666" y="1898"/>
                <a:ext cx="424" cy="209"/>
              </a:xfrm>
              <a:prstGeom prst="ellipse">
                <a:avLst/>
              </a:prstGeom>
              <a:solidFill>
                <a:srgbClr val="FFFF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2547" y="1804"/>
              <a:ext cx="655" cy="395"/>
              <a:chOff x="2547" y="1804"/>
              <a:chExt cx="655" cy="395"/>
            </a:xfrm>
          </p:grpSpPr>
          <p:sp>
            <p:nvSpPr>
              <p:cNvPr id="17467" name="Arc 16"/>
              <p:cNvSpPr>
                <a:spLocks/>
              </p:cNvSpPr>
              <p:nvPr/>
            </p:nvSpPr>
            <p:spPr bwMode="auto">
              <a:xfrm>
                <a:off x="2778" y="1804"/>
                <a:ext cx="270" cy="82"/>
              </a:xfrm>
              <a:custGeom>
                <a:avLst/>
                <a:gdLst>
                  <a:gd name="T0" fmla="*/ 0 w 40486"/>
                  <a:gd name="T1" fmla="*/ 0 h 21600"/>
                  <a:gd name="T2" fmla="*/ 0 w 40486"/>
                  <a:gd name="T3" fmla="*/ 0 h 21600"/>
                  <a:gd name="T4" fmla="*/ 0 w 40486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486"/>
                  <a:gd name="T10" fmla="*/ 0 h 21600"/>
                  <a:gd name="T11" fmla="*/ 40486 w 4048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486" h="21600" fill="none" extrusionOk="0">
                    <a:moveTo>
                      <a:pt x="-1" y="14575"/>
                    </a:moveTo>
                    <a:cubicBezTo>
                      <a:pt x="2998" y="5855"/>
                      <a:pt x="11203" y="-1"/>
                      <a:pt x="20426" y="-1"/>
                    </a:cubicBezTo>
                    <a:cubicBezTo>
                      <a:pt x="29262" y="-1"/>
                      <a:pt x="37208" y="5382"/>
                      <a:pt x="40485" y="13589"/>
                    </a:cubicBezTo>
                  </a:path>
                  <a:path w="40486" h="21600" stroke="0" extrusionOk="0">
                    <a:moveTo>
                      <a:pt x="-1" y="14575"/>
                    </a:moveTo>
                    <a:cubicBezTo>
                      <a:pt x="2998" y="5855"/>
                      <a:pt x="11203" y="-1"/>
                      <a:pt x="20426" y="-1"/>
                    </a:cubicBezTo>
                    <a:cubicBezTo>
                      <a:pt x="29262" y="-1"/>
                      <a:pt x="37208" y="5382"/>
                      <a:pt x="40485" y="13589"/>
                    </a:cubicBezTo>
                    <a:lnTo>
                      <a:pt x="20426" y="21600"/>
                    </a:lnTo>
                    <a:lnTo>
                      <a:pt x="-1" y="14575"/>
                    </a:lnTo>
                    <a:close/>
                  </a:path>
                </a:pathLst>
              </a:custGeom>
              <a:solidFill>
                <a:srgbClr val="FFFF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68" name="Arc 17"/>
              <p:cNvSpPr>
                <a:spLocks/>
              </p:cNvSpPr>
              <p:nvPr/>
            </p:nvSpPr>
            <p:spPr bwMode="auto">
              <a:xfrm>
                <a:off x="2779" y="1805"/>
                <a:ext cx="268" cy="81"/>
              </a:xfrm>
              <a:custGeom>
                <a:avLst/>
                <a:gdLst>
                  <a:gd name="T0" fmla="*/ 0 w 40459"/>
                  <a:gd name="T1" fmla="*/ 0 h 21600"/>
                  <a:gd name="T2" fmla="*/ 0 w 40459"/>
                  <a:gd name="T3" fmla="*/ 0 h 21600"/>
                  <a:gd name="T4" fmla="*/ 0 w 40459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0459"/>
                  <a:gd name="T10" fmla="*/ 0 h 21600"/>
                  <a:gd name="T11" fmla="*/ 40459 w 40459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459" h="21600" fill="none" extrusionOk="0">
                    <a:moveTo>
                      <a:pt x="-1" y="14541"/>
                    </a:moveTo>
                    <a:cubicBezTo>
                      <a:pt x="3008" y="5838"/>
                      <a:pt x="11205" y="-1"/>
                      <a:pt x="20414" y="-1"/>
                    </a:cubicBezTo>
                    <a:cubicBezTo>
                      <a:pt x="29236" y="-1"/>
                      <a:pt x="37171" y="5365"/>
                      <a:pt x="40458" y="13552"/>
                    </a:cubicBezTo>
                  </a:path>
                  <a:path w="40459" h="21600" stroke="0" extrusionOk="0">
                    <a:moveTo>
                      <a:pt x="-1" y="14541"/>
                    </a:moveTo>
                    <a:cubicBezTo>
                      <a:pt x="3008" y="5838"/>
                      <a:pt x="11205" y="-1"/>
                      <a:pt x="20414" y="-1"/>
                    </a:cubicBezTo>
                    <a:cubicBezTo>
                      <a:pt x="29236" y="-1"/>
                      <a:pt x="37171" y="5365"/>
                      <a:pt x="40458" y="13552"/>
                    </a:cubicBezTo>
                    <a:lnTo>
                      <a:pt x="20414" y="21600"/>
                    </a:lnTo>
                    <a:lnTo>
                      <a:pt x="-1" y="14541"/>
                    </a:lnTo>
                    <a:close/>
                  </a:path>
                </a:pathLst>
              </a:custGeom>
              <a:solidFill>
                <a:srgbClr val="FFFFCC"/>
              </a:solidFill>
              <a:ln w="4763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69" name="Arc 18"/>
              <p:cNvSpPr>
                <a:spLocks/>
              </p:cNvSpPr>
              <p:nvPr/>
            </p:nvSpPr>
            <p:spPr bwMode="auto">
              <a:xfrm>
                <a:off x="2614" y="1846"/>
                <a:ext cx="168" cy="99"/>
              </a:xfrm>
              <a:custGeom>
                <a:avLst/>
                <a:gdLst>
                  <a:gd name="T0" fmla="*/ 0 w 33052"/>
                  <a:gd name="T1" fmla="*/ 0 h 26148"/>
                  <a:gd name="T2" fmla="*/ 0 w 33052"/>
                  <a:gd name="T3" fmla="*/ 0 h 26148"/>
                  <a:gd name="T4" fmla="*/ 0 w 33052"/>
                  <a:gd name="T5" fmla="*/ 0 h 26148"/>
                  <a:gd name="T6" fmla="*/ 0 60000 65536"/>
                  <a:gd name="T7" fmla="*/ 0 60000 65536"/>
                  <a:gd name="T8" fmla="*/ 0 60000 65536"/>
                  <a:gd name="T9" fmla="*/ 0 w 33052"/>
                  <a:gd name="T10" fmla="*/ 0 h 26148"/>
                  <a:gd name="T11" fmla="*/ 33052 w 33052"/>
                  <a:gd name="T12" fmla="*/ 26148 h 261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052" h="26148" fill="none" extrusionOk="0">
                    <a:moveTo>
                      <a:pt x="484" y="26147"/>
                    </a:moveTo>
                    <a:cubicBezTo>
                      <a:pt x="162" y="24653"/>
                      <a:pt x="0" y="23128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49" y="0"/>
                      <a:pt x="29618" y="1138"/>
                      <a:pt x="33052" y="3285"/>
                    </a:cubicBezTo>
                  </a:path>
                  <a:path w="33052" h="26148" stroke="0" extrusionOk="0">
                    <a:moveTo>
                      <a:pt x="484" y="26147"/>
                    </a:moveTo>
                    <a:cubicBezTo>
                      <a:pt x="162" y="24653"/>
                      <a:pt x="0" y="23128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49" y="0"/>
                      <a:pt x="29618" y="1138"/>
                      <a:pt x="33052" y="3285"/>
                    </a:cubicBezTo>
                    <a:lnTo>
                      <a:pt x="21600" y="21600"/>
                    </a:lnTo>
                    <a:lnTo>
                      <a:pt x="484" y="26147"/>
                    </a:lnTo>
                    <a:close/>
                  </a:path>
                </a:pathLst>
              </a:custGeom>
              <a:solidFill>
                <a:srgbClr val="FFFF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70" name="Arc 19"/>
              <p:cNvSpPr>
                <a:spLocks/>
              </p:cNvSpPr>
              <p:nvPr/>
            </p:nvSpPr>
            <p:spPr bwMode="auto">
              <a:xfrm>
                <a:off x="2615" y="1847"/>
                <a:ext cx="166" cy="98"/>
              </a:xfrm>
              <a:custGeom>
                <a:avLst/>
                <a:gdLst>
                  <a:gd name="T0" fmla="*/ 0 w 33027"/>
                  <a:gd name="T1" fmla="*/ 0 h 26161"/>
                  <a:gd name="T2" fmla="*/ 0 w 33027"/>
                  <a:gd name="T3" fmla="*/ 0 h 26161"/>
                  <a:gd name="T4" fmla="*/ 0 w 33027"/>
                  <a:gd name="T5" fmla="*/ 0 h 26161"/>
                  <a:gd name="T6" fmla="*/ 0 60000 65536"/>
                  <a:gd name="T7" fmla="*/ 0 60000 65536"/>
                  <a:gd name="T8" fmla="*/ 0 60000 65536"/>
                  <a:gd name="T9" fmla="*/ 0 w 33027"/>
                  <a:gd name="T10" fmla="*/ 0 h 26161"/>
                  <a:gd name="T11" fmla="*/ 33027 w 33027"/>
                  <a:gd name="T12" fmla="*/ 26161 h 2616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027" h="26161" fill="none" extrusionOk="0">
                    <a:moveTo>
                      <a:pt x="487" y="26160"/>
                    </a:moveTo>
                    <a:cubicBezTo>
                      <a:pt x="163" y="24662"/>
                      <a:pt x="0" y="2313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9" y="0"/>
                      <a:pt x="29598" y="1132"/>
                      <a:pt x="33026" y="3270"/>
                    </a:cubicBezTo>
                  </a:path>
                  <a:path w="33027" h="26161" stroke="0" extrusionOk="0">
                    <a:moveTo>
                      <a:pt x="487" y="26160"/>
                    </a:moveTo>
                    <a:cubicBezTo>
                      <a:pt x="163" y="24662"/>
                      <a:pt x="0" y="23133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25639" y="0"/>
                      <a:pt x="29598" y="1132"/>
                      <a:pt x="33026" y="3270"/>
                    </a:cubicBezTo>
                    <a:lnTo>
                      <a:pt x="21600" y="21600"/>
                    </a:lnTo>
                    <a:lnTo>
                      <a:pt x="487" y="26160"/>
                    </a:lnTo>
                    <a:close/>
                  </a:path>
                </a:pathLst>
              </a:custGeom>
              <a:solidFill>
                <a:srgbClr val="FFFFCC"/>
              </a:solidFill>
              <a:ln w="4763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71" name="Arc 20"/>
              <p:cNvSpPr>
                <a:spLocks/>
              </p:cNvSpPr>
              <p:nvPr/>
            </p:nvSpPr>
            <p:spPr bwMode="auto">
              <a:xfrm>
                <a:off x="2590" y="2070"/>
                <a:ext cx="170" cy="78"/>
              </a:xfrm>
              <a:custGeom>
                <a:avLst/>
                <a:gdLst>
                  <a:gd name="T0" fmla="*/ 0 w 32163"/>
                  <a:gd name="T1" fmla="*/ 0 h 22658"/>
                  <a:gd name="T2" fmla="*/ 0 w 32163"/>
                  <a:gd name="T3" fmla="*/ 0 h 22658"/>
                  <a:gd name="T4" fmla="*/ 0 w 32163"/>
                  <a:gd name="T5" fmla="*/ 0 h 22658"/>
                  <a:gd name="T6" fmla="*/ 0 60000 65536"/>
                  <a:gd name="T7" fmla="*/ 0 60000 65536"/>
                  <a:gd name="T8" fmla="*/ 0 60000 65536"/>
                  <a:gd name="T9" fmla="*/ 0 w 32163"/>
                  <a:gd name="T10" fmla="*/ 0 h 22658"/>
                  <a:gd name="T11" fmla="*/ 32163 w 32163"/>
                  <a:gd name="T12" fmla="*/ 22658 h 226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163" h="22658" fill="none" extrusionOk="0">
                    <a:moveTo>
                      <a:pt x="32162" y="19898"/>
                    </a:moveTo>
                    <a:cubicBezTo>
                      <a:pt x="28936" y="21707"/>
                      <a:pt x="25299" y="22657"/>
                      <a:pt x="21600" y="22657"/>
                    </a:cubicBezTo>
                    <a:cubicBezTo>
                      <a:pt x="9670" y="22658"/>
                      <a:pt x="0" y="12987"/>
                      <a:pt x="0" y="1058"/>
                    </a:cubicBezTo>
                    <a:cubicBezTo>
                      <a:pt x="0" y="705"/>
                      <a:pt x="8" y="352"/>
                      <a:pt x="25" y="-1"/>
                    </a:cubicBezTo>
                  </a:path>
                  <a:path w="32163" h="22658" stroke="0" extrusionOk="0">
                    <a:moveTo>
                      <a:pt x="32162" y="19898"/>
                    </a:moveTo>
                    <a:cubicBezTo>
                      <a:pt x="28936" y="21707"/>
                      <a:pt x="25299" y="22657"/>
                      <a:pt x="21600" y="22657"/>
                    </a:cubicBezTo>
                    <a:cubicBezTo>
                      <a:pt x="9670" y="22658"/>
                      <a:pt x="0" y="12987"/>
                      <a:pt x="0" y="1058"/>
                    </a:cubicBezTo>
                    <a:cubicBezTo>
                      <a:pt x="0" y="705"/>
                      <a:pt x="8" y="352"/>
                      <a:pt x="25" y="-1"/>
                    </a:cubicBezTo>
                    <a:lnTo>
                      <a:pt x="21600" y="1058"/>
                    </a:lnTo>
                    <a:lnTo>
                      <a:pt x="32162" y="19898"/>
                    </a:lnTo>
                    <a:close/>
                  </a:path>
                </a:pathLst>
              </a:custGeom>
              <a:solidFill>
                <a:srgbClr val="FFFF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72" name="Arc 21"/>
              <p:cNvSpPr>
                <a:spLocks/>
              </p:cNvSpPr>
              <p:nvPr/>
            </p:nvSpPr>
            <p:spPr bwMode="auto">
              <a:xfrm>
                <a:off x="2591" y="2070"/>
                <a:ext cx="168" cy="77"/>
              </a:xfrm>
              <a:custGeom>
                <a:avLst/>
                <a:gdLst>
                  <a:gd name="T0" fmla="*/ 0 w 32124"/>
                  <a:gd name="T1" fmla="*/ 0 h 22664"/>
                  <a:gd name="T2" fmla="*/ 0 w 32124"/>
                  <a:gd name="T3" fmla="*/ 0 h 22664"/>
                  <a:gd name="T4" fmla="*/ 0 w 32124"/>
                  <a:gd name="T5" fmla="*/ 0 h 22664"/>
                  <a:gd name="T6" fmla="*/ 0 60000 65536"/>
                  <a:gd name="T7" fmla="*/ 0 60000 65536"/>
                  <a:gd name="T8" fmla="*/ 0 60000 65536"/>
                  <a:gd name="T9" fmla="*/ 0 w 32124"/>
                  <a:gd name="T10" fmla="*/ 0 h 22664"/>
                  <a:gd name="T11" fmla="*/ 32124 w 32124"/>
                  <a:gd name="T12" fmla="*/ 22664 h 2266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124" h="22664" fill="none" extrusionOk="0">
                    <a:moveTo>
                      <a:pt x="32123" y="19926"/>
                    </a:moveTo>
                    <a:cubicBezTo>
                      <a:pt x="28906" y="21721"/>
                      <a:pt x="25283" y="22663"/>
                      <a:pt x="21600" y="22663"/>
                    </a:cubicBezTo>
                    <a:cubicBezTo>
                      <a:pt x="9670" y="22664"/>
                      <a:pt x="0" y="12993"/>
                      <a:pt x="0" y="1064"/>
                    </a:cubicBezTo>
                    <a:cubicBezTo>
                      <a:pt x="0" y="709"/>
                      <a:pt x="8" y="354"/>
                      <a:pt x="26" y="0"/>
                    </a:cubicBezTo>
                  </a:path>
                  <a:path w="32124" h="22664" stroke="0" extrusionOk="0">
                    <a:moveTo>
                      <a:pt x="32123" y="19926"/>
                    </a:moveTo>
                    <a:cubicBezTo>
                      <a:pt x="28906" y="21721"/>
                      <a:pt x="25283" y="22663"/>
                      <a:pt x="21600" y="22663"/>
                    </a:cubicBezTo>
                    <a:cubicBezTo>
                      <a:pt x="9670" y="22664"/>
                      <a:pt x="0" y="12993"/>
                      <a:pt x="0" y="1064"/>
                    </a:cubicBezTo>
                    <a:cubicBezTo>
                      <a:pt x="0" y="709"/>
                      <a:pt x="8" y="354"/>
                      <a:pt x="26" y="0"/>
                    </a:cubicBezTo>
                    <a:lnTo>
                      <a:pt x="21600" y="1064"/>
                    </a:lnTo>
                    <a:lnTo>
                      <a:pt x="32123" y="19926"/>
                    </a:lnTo>
                    <a:close/>
                  </a:path>
                </a:pathLst>
              </a:custGeom>
              <a:solidFill>
                <a:srgbClr val="FFFFCC"/>
              </a:solidFill>
              <a:ln w="4763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73" name="Arc 22"/>
              <p:cNvSpPr>
                <a:spLocks/>
              </p:cNvSpPr>
              <p:nvPr/>
            </p:nvSpPr>
            <p:spPr bwMode="auto">
              <a:xfrm>
                <a:off x="3044" y="1851"/>
                <a:ext cx="128" cy="95"/>
              </a:xfrm>
              <a:custGeom>
                <a:avLst/>
                <a:gdLst>
                  <a:gd name="T0" fmla="*/ 0 w 26006"/>
                  <a:gd name="T1" fmla="*/ 0 h 32339"/>
                  <a:gd name="T2" fmla="*/ 0 w 26006"/>
                  <a:gd name="T3" fmla="*/ 0 h 32339"/>
                  <a:gd name="T4" fmla="*/ 0 w 26006"/>
                  <a:gd name="T5" fmla="*/ 0 h 32339"/>
                  <a:gd name="T6" fmla="*/ 0 60000 65536"/>
                  <a:gd name="T7" fmla="*/ 0 60000 65536"/>
                  <a:gd name="T8" fmla="*/ 0 60000 65536"/>
                  <a:gd name="T9" fmla="*/ 0 w 26006"/>
                  <a:gd name="T10" fmla="*/ 0 h 32339"/>
                  <a:gd name="T11" fmla="*/ 26006 w 26006"/>
                  <a:gd name="T12" fmla="*/ 32339 h 3233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6006" h="32339" fill="none" extrusionOk="0">
                    <a:moveTo>
                      <a:pt x="0" y="454"/>
                    </a:moveTo>
                    <a:cubicBezTo>
                      <a:pt x="1449" y="152"/>
                      <a:pt x="2925" y="-1"/>
                      <a:pt x="4406" y="-1"/>
                    </a:cubicBezTo>
                    <a:cubicBezTo>
                      <a:pt x="16335" y="0"/>
                      <a:pt x="26006" y="9670"/>
                      <a:pt x="26006" y="21600"/>
                    </a:cubicBezTo>
                    <a:cubicBezTo>
                      <a:pt x="26006" y="25367"/>
                      <a:pt x="25020" y="29070"/>
                      <a:pt x="23147" y="32339"/>
                    </a:cubicBezTo>
                  </a:path>
                  <a:path w="26006" h="32339" stroke="0" extrusionOk="0">
                    <a:moveTo>
                      <a:pt x="0" y="454"/>
                    </a:moveTo>
                    <a:cubicBezTo>
                      <a:pt x="1449" y="152"/>
                      <a:pt x="2925" y="-1"/>
                      <a:pt x="4406" y="-1"/>
                    </a:cubicBezTo>
                    <a:cubicBezTo>
                      <a:pt x="16335" y="0"/>
                      <a:pt x="26006" y="9670"/>
                      <a:pt x="26006" y="21600"/>
                    </a:cubicBezTo>
                    <a:cubicBezTo>
                      <a:pt x="26006" y="25367"/>
                      <a:pt x="25020" y="29070"/>
                      <a:pt x="23147" y="32339"/>
                    </a:cubicBezTo>
                    <a:lnTo>
                      <a:pt x="4406" y="21600"/>
                    </a:lnTo>
                    <a:lnTo>
                      <a:pt x="0" y="454"/>
                    </a:lnTo>
                    <a:close/>
                  </a:path>
                </a:pathLst>
              </a:custGeom>
              <a:solidFill>
                <a:srgbClr val="FFFF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74" name="Arc 23"/>
              <p:cNvSpPr>
                <a:spLocks/>
              </p:cNvSpPr>
              <p:nvPr/>
            </p:nvSpPr>
            <p:spPr bwMode="auto">
              <a:xfrm>
                <a:off x="3045" y="1852"/>
                <a:ext cx="126" cy="94"/>
              </a:xfrm>
              <a:custGeom>
                <a:avLst/>
                <a:gdLst>
                  <a:gd name="T0" fmla="*/ 0 w 25979"/>
                  <a:gd name="T1" fmla="*/ 0 h 32391"/>
                  <a:gd name="T2" fmla="*/ 0 w 25979"/>
                  <a:gd name="T3" fmla="*/ 0 h 32391"/>
                  <a:gd name="T4" fmla="*/ 0 w 25979"/>
                  <a:gd name="T5" fmla="*/ 0 h 32391"/>
                  <a:gd name="T6" fmla="*/ 0 60000 65536"/>
                  <a:gd name="T7" fmla="*/ 0 60000 65536"/>
                  <a:gd name="T8" fmla="*/ 0 60000 65536"/>
                  <a:gd name="T9" fmla="*/ 0 w 25979"/>
                  <a:gd name="T10" fmla="*/ 0 h 32391"/>
                  <a:gd name="T11" fmla="*/ 25979 w 25979"/>
                  <a:gd name="T12" fmla="*/ 32391 h 3239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979" h="32391" fill="none" extrusionOk="0">
                    <a:moveTo>
                      <a:pt x="-1" y="448"/>
                    </a:moveTo>
                    <a:cubicBezTo>
                      <a:pt x="1440" y="150"/>
                      <a:pt x="2907" y="-1"/>
                      <a:pt x="4379" y="-1"/>
                    </a:cubicBezTo>
                    <a:cubicBezTo>
                      <a:pt x="16308" y="0"/>
                      <a:pt x="25979" y="9670"/>
                      <a:pt x="25979" y="21600"/>
                    </a:cubicBezTo>
                    <a:cubicBezTo>
                      <a:pt x="25979" y="25388"/>
                      <a:pt x="24982" y="29109"/>
                      <a:pt x="23090" y="32391"/>
                    </a:cubicBezTo>
                  </a:path>
                  <a:path w="25979" h="32391" stroke="0" extrusionOk="0">
                    <a:moveTo>
                      <a:pt x="-1" y="448"/>
                    </a:moveTo>
                    <a:cubicBezTo>
                      <a:pt x="1440" y="150"/>
                      <a:pt x="2907" y="-1"/>
                      <a:pt x="4379" y="-1"/>
                    </a:cubicBezTo>
                    <a:cubicBezTo>
                      <a:pt x="16308" y="0"/>
                      <a:pt x="25979" y="9670"/>
                      <a:pt x="25979" y="21600"/>
                    </a:cubicBezTo>
                    <a:cubicBezTo>
                      <a:pt x="25979" y="25388"/>
                      <a:pt x="24982" y="29109"/>
                      <a:pt x="23090" y="32391"/>
                    </a:cubicBezTo>
                    <a:lnTo>
                      <a:pt x="4379" y="21600"/>
                    </a:lnTo>
                    <a:lnTo>
                      <a:pt x="-1" y="448"/>
                    </a:lnTo>
                    <a:close/>
                  </a:path>
                </a:pathLst>
              </a:custGeom>
              <a:solidFill>
                <a:srgbClr val="FFFFCC"/>
              </a:solidFill>
              <a:ln w="4763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75" name="Arc 24"/>
              <p:cNvSpPr>
                <a:spLocks/>
              </p:cNvSpPr>
              <p:nvPr/>
            </p:nvSpPr>
            <p:spPr bwMode="auto">
              <a:xfrm>
                <a:off x="3080" y="1945"/>
                <a:ext cx="122" cy="94"/>
              </a:xfrm>
              <a:custGeom>
                <a:avLst/>
                <a:gdLst>
                  <a:gd name="T0" fmla="*/ 0 w 21600"/>
                  <a:gd name="T1" fmla="*/ 0 h 29345"/>
                  <a:gd name="T2" fmla="*/ 0 w 21600"/>
                  <a:gd name="T3" fmla="*/ 0 h 29345"/>
                  <a:gd name="T4" fmla="*/ 0 w 21600"/>
                  <a:gd name="T5" fmla="*/ 0 h 2934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345"/>
                  <a:gd name="T11" fmla="*/ 21600 w 21600"/>
                  <a:gd name="T12" fmla="*/ 29345 h 293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345" fill="none" extrusionOk="0">
                    <a:moveTo>
                      <a:pt x="13526" y="0"/>
                    </a:moveTo>
                    <a:cubicBezTo>
                      <a:pt x="18630" y="4099"/>
                      <a:pt x="21600" y="10293"/>
                      <a:pt x="21600" y="16840"/>
                    </a:cubicBezTo>
                    <a:cubicBezTo>
                      <a:pt x="21600" y="21321"/>
                      <a:pt x="20206" y="25691"/>
                      <a:pt x="17612" y="29345"/>
                    </a:cubicBezTo>
                  </a:path>
                  <a:path w="21600" h="29345" stroke="0" extrusionOk="0">
                    <a:moveTo>
                      <a:pt x="13526" y="0"/>
                    </a:moveTo>
                    <a:cubicBezTo>
                      <a:pt x="18630" y="4099"/>
                      <a:pt x="21600" y="10293"/>
                      <a:pt x="21600" y="16840"/>
                    </a:cubicBezTo>
                    <a:cubicBezTo>
                      <a:pt x="21600" y="21321"/>
                      <a:pt x="20206" y="25691"/>
                      <a:pt x="17612" y="29345"/>
                    </a:cubicBezTo>
                    <a:lnTo>
                      <a:pt x="0" y="16840"/>
                    </a:lnTo>
                    <a:lnTo>
                      <a:pt x="13526" y="0"/>
                    </a:lnTo>
                    <a:close/>
                  </a:path>
                </a:pathLst>
              </a:custGeom>
              <a:solidFill>
                <a:srgbClr val="FFFF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76" name="Arc 25"/>
              <p:cNvSpPr>
                <a:spLocks/>
              </p:cNvSpPr>
              <p:nvPr/>
            </p:nvSpPr>
            <p:spPr bwMode="auto">
              <a:xfrm>
                <a:off x="3080" y="1946"/>
                <a:ext cx="121" cy="93"/>
              </a:xfrm>
              <a:custGeom>
                <a:avLst/>
                <a:gdLst>
                  <a:gd name="T0" fmla="*/ 0 w 21600"/>
                  <a:gd name="T1" fmla="*/ 0 h 29440"/>
                  <a:gd name="T2" fmla="*/ 0 w 21600"/>
                  <a:gd name="T3" fmla="*/ 0 h 29440"/>
                  <a:gd name="T4" fmla="*/ 0 w 21600"/>
                  <a:gd name="T5" fmla="*/ 0 h 2944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9440"/>
                  <a:gd name="T11" fmla="*/ 21600 w 21600"/>
                  <a:gd name="T12" fmla="*/ 29440 h 294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9440" fill="none" extrusionOk="0">
                    <a:moveTo>
                      <a:pt x="13474" y="0"/>
                    </a:moveTo>
                    <a:cubicBezTo>
                      <a:pt x="18609" y="4098"/>
                      <a:pt x="21600" y="10311"/>
                      <a:pt x="21600" y="16882"/>
                    </a:cubicBezTo>
                    <a:cubicBezTo>
                      <a:pt x="21600" y="21385"/>
                      <a:pt x="20192" y="25776"/>
                      <a:pt x="17574" y="29440"/>
                    </a:cubicBezTo>
                  </a:path>
                  <a:path w="21600" h="29440" stroke="0" extrusionOk="0">
                    <a:moveTo>
                      <a:pt x="13474" y="0"/>
                    </a:moveTo>
                    <a:cubicBezTo>
                      <a:pt x="18609" y="4098"/>
                      <a:pt x="21600" y="10311"/>
                      <a:pt x="21600" y="16882"/>
                    </a:cubicBezTo>
                    <a:cubicBezTo>
                      <a:pt x="21600" y="21385"/>
                      <a:pt x="20192" y="25776"/>
                      <a:pt x="17574" y="29440"/>
                    </a:cubicBezTo>
                    <a:lnTo>
                      <a:pt x="0" y="16882"/>
                    </a:lnTo>
                    <a:lnTo>
                      <a:pt x="13474" y="0"/>
                    </a:lnTo>
                    <a:close/>
                  </a:path>
                </a:pathLst>
              </a:custGeom>
              <a:solidFill>
                <a:srgbClr val="FFFFCC"/>
              </a:solidFill>
              <a:ln w="4763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77" name="Arc 26"/>
              <p:cNvSpPr>
                <a:spLocks/>
              </p:cNvSpPr>
              <p:nvPr/>
            </p:nvSpPr>
            <p:spPr bwMode="auto">
              <a:xfrm>
                <a:off x="3041" y="2038"/>
                <a:ext cx="143" cy="135"/>
              </a:xfrm>
              <a:custGeom>
                <a:avLst/>
                <a:gdLst>
                  <a:gd name="T0" fmla="*/ 0 w 28662"/>
                  <a:gd name="T1" fmla="*/ 0 h 27813"/>
                  <a:gd name="T2" fmla="*/ 0 w 28662"/>
                  <a:gd name="T3" fmla="*/ 0 h 27813"/>
                  <a:gd name="T4" fmla="*/ 0 w 28662"/>
                  <a:gd name="T5" fmla="*/ 0 h 27813"/>
                  <a:gd name="T6" fmla="*/ 0 60000 65536"/>
                  <a:gd name="T7" fmla="*/ 0 60000 65536"/>
                  <a:gd name="T8" fmla="*/ 0 60000 65536"/>
                  <a:gd name="T9" fmla="*/ 0 w 28662"/>
                  <a:gd name="T10" fmla="*/ 0 h 27813"/>
                  <a:gd name="T11" fmla="*/ 28662 w 28662"/>
                  <a:gd name="T12" fmla="*/ 27813 h 2781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62" h="27813" fill="none" extrusionOk="0">
                    <a:moveTo>
                      <a:pt x="27749" y="-1"/>
                    </a:moveTo>
                    <a:cubicBezTo>
                      <a:pt x="28354" y="2015"/>
                      <a:pt x="28662" y="4108"/>
                      <a:pt x="28662" y="6213"/>
                    </a:cubicBezTo>
                    <a:cubicBezTo>
                      <a:pt x="28662" y="18142"/>
                      <a:pt x="18991" y="27813"/>
                      <a:pt x="7062" y="27813"/>
                    </a:cubicBezTo>
                    <a:cubicBezTo>
                      <a:pt x="4658" y="27812"/>
                      <a:pt x="2271" y="27411"/>
                      <a:pt x="0" y="26625"/>
                    </a:cubicBezTo>
                  </a:path>
                  <a:path w="28662" h="27813" stroke="0" extrusionOk="0">
                    <a:moveTo>
                      <a:pt x="27749" y="-1"/>
                    </a:moveTo>
                    <a:cubicBezTo>
                      <a:pt x="28354" y="2015"/>
                      <a:pt x="28662" y="4108"/>
                      <a:pt x="28662" y="6213"/>
                    </a:cubicBezTo>
                    <a:cubicBezTo>
                      <a:pt x="28662" y="18142"/>
                      <a:pt x="18991" y="27813"/>
                      <a:pt x="7062" y="27813"/>
                    </a:cubicBezTo>
                    <a:cubicBezTo>
                      <a:pt x="4658" y="27812"/>
                      <a:pt x="2271" y="27411"/>
                      <a:pt x="0" y="26625"/>
                    </a:cubicBezTo>
                    <a:lnTo>
                      <a:pt x="7062" y="6213"/>
                    </a:lnTo>
                    <a:lnTo>
                      <a:pt x="27749" y="-1"/>
                    </a:lnTo>
                    <a:close/>
                  </a:path>
                </a:pathLst>
              </a:custGeom>
              <a:solidFill>
                <a:srgbClr val="FFFF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78" name="Arc 27"/>
              <p:cNvSpPr>
                <a:spLocks/>
              </p:cNvSpPr>
              <p:nvPr/>
            </p:nvSpPr>
            <p:spPr bwMode="auto">
              <a:xfrm>
                <a:off x="3041" y="2038"/>
                <a:ext cx="141" cy="134"/>
              </a:xfrm>
              <a:custGeom>
                <a:avLst/>
                <a:gdLst>
                  <a:gd name="T0" fmla="*/ 0 w 28660"/>
                  <a:gd name="T1" fmla="*/ 0 h 27814"/>
                  <a:gd name="T2" fmla="*/ 0 w 28660"/>
                  <a:gd name="T3" fmla="*/ 0 h 27814"/>
                  <a:gd name="T4" fmla="*/ 0 w 28660"/>
                  <a:gd name="T5" fmla="*/ 0 h 27814"/>
                  <a:gd name="T6" fmla="*/ 0 60000 65536"/>
                  <a:gd name="T7" fmla="*/ 0 60000 65536"/>
                  <a:gd name="T8" fmla="*/ 0 60000 65536"/>
                  <a:gd name="T9" fmla="*/ 0 w 28660"/>
                  <a:gd name="T10" fmla="*/ 0 h 27814"/>
                  <a:gd name="T11" fmla="*/ 28660 w 28660"/>
                  <a:gd name="T12" fmla="*/ 27814 h 278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660" h="27814" fill="none" extrusionOk="0">
                    <a:moveTo>
                      <a:pt x="27746" y="0"/>
                    </a:moveTo>
                    <a:cubicBezTo>
                      <a:pt x="28352" y="2015"/>
                      <a:pt x="28660" y="4109"/>
                      <a:pt x="28660" y="6214"/>
                    </a:cubicBezTo>
                    <a:cubicBezTo>
                      <a:pt x="28660" y="18143"/>
                      <a:pt x="18989" y="27814"/>
                      <a:pt x="7060" y="27814"/>
                    </a:cubicBezTo>
                    <a:cubicBezTo>
                      <a:pt x="4657" y="27813"/>
                      <a:pt x="2271" y="27413"/>
                      <a:pt x="0" y="26627"/>
                    </a:cubicBezTo>
                  </a:path>
                  <a:path w="28660" h="27814" stroke="0" extrusionOk="0">
                    <a:moveTo>
                      <a:pt x="27746" y="0"/>
                    </a:moveTo>
                    <a:cubicBezTo>
                      <a:pt x="28352" y="2015"/>
                      <a:pt x="28660" y="4109"/>
                      <a:pt x="28660" y="6214"/>
                    </a:cubicBezTo>
                    <a:cubicBezTo>
                      <a:pt x="28660" y="18143"/>
                      <a:pt x="18989" y="27814"/>
                      <a:pt x="7060" y="27814"/>
                    </a:cubicBezTo>
                    <a:cubicBezTo>
                      <a:pt x="4657" y="27813"/>
                      <a:pt x="2271" y="27413"/>
                      <a:pt x="0" y="26627"/>
                    </a:cubicBezTo>
                    <a:lnTo>
                      <a:pt x="7060" y="6214"/>
                    </a:lnTo>
                    <a:lnTo>
                      <a:pt x="27746" y="0"/>
                    </a:lnTo>
                    <a:close/>
                  </a:path>
                </a:pathLst>
              </a:custGeom>
              <a:solidFill>
                <a:srgbClr val="FFFFCC"/>
              </a:solidFill>
              <a:ln w="4763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79" name="Arc 28"/>
              <p:cNvSpPr>
                <a:spLocks/>
              </p:cNvSpPr>
              <p:nvPr/>
            </p:nvSpPr>
            <p:spPr bwMode="auto">
              <a:xfrm>
                <a:off x="2547" y="1945"/>
                <a:ext cx="78" cy="129"/>
              </a:xfrm>
              <a:custGeom>
                <a:avLst/>
                <a:gdLst>
                  <a:gd name="T0" fmla="*/ 0 w 21600"/>
                  <a:gd name="T1" fmla="*/ 0 h 41230"/>
                  <a:gd name="T2" fmla="*/ 0 w 21600"/>
                  <a:gd name="T3" fmla="*/ 0 h 41230"/>
                  <a:gd name="T4" fmla="*/ 0 w 21600"/>
                  <a:gd name="T5" fmla="*/ 0 h 4123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30"/>
                  <a:gd name="T11" fmla="*/ 21600 w 21600"/>
                  <a:gd name="T12" fmla="*/ 41230 h 412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30" fill="none" extrusionOk="0">
                    <a:moveTo>
                      <a:pt x="12684" y="41229"/>
                    </a:moveTo>
                    <a:cubicBezTo>
                      <a:pt x="4960" y="37729"/>
                      <a:pt x="0" y="30035"/>
                      <a:pt x="0" y="21556"/>
                    </a:cubicBezTo>
                    <a:cubicBezTo>
                      <a:pt x="0" y="10162"/>
                      <a:pt x="8849" y="728"/>
                      <a:pt x="20220" y="0"/>
                    </a:cubicBezTo>
                  </a:path>
                  <a:path w="21600" h="41230" stroke="0" extrusionOk="0">
                    <a:moveTo>
                      <a:pt x="12684" y="41229"/>
                    </a:moveTo>
                    <a:cubicBezTo>
                      <a:pt x="4960" y="37729"/>
                      <a:pt x="0" y="30035"/>
                      <a:pt x="0" y="21556"/>
                    </a:cubicBezTo>
                    <a:cubicBezTo>
                      <a:pt x="0" y="10162"/>
                      <a:pt x="8849" y="728"/>
                      <a:pt x="20220" y="0"/>
                    </a:cubicBezTo>
                    <a:lnTo>
                      <a:pt x="21600" y="21556"/>
                    </a:lnTo>
                    <a:lnTo>
                      <a:pt x="12684" y="41229"/>
                    </a:lnTo>
                    <a:close/>
                  </a:path>
                </a:pathLst>
              </a:custGeom>
              <a:solidFill>
                <a:srgbClr val="FFFF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80" name="Arc 29"/>
              <p:cNvSpPr>
                <a:spLocks/>
              </p:cNvSpPr>
              <p:nvPr/>
            </p:nvSpPr>
            <p:spPr bwMode="auto">
              <a:xfrm>
                <a:off x="2548" y="1946"/>
                <a:ext cx="77" cy="127"/>
              </a:xfrm>
              <a:custGeom>
                <a:avLst/>
                <a:gdLst>
                  <a:gd name="T0" fmla="*/ 0 w 21600"/>
                  <a:gd name="T1" fmla="*/ 0 h 41236"/>
                  <a:gd name="T2" fmla="*/ 0 w 21600"/>
                  <a:gd name="T3" fmla="*/ 0 h 41236"/>
                  <a:gd name="T4" fmla="*/ 0 w 21600"/>
                  <a:gd name="T5" fmla="*/ 0 h 41236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1236"/>
                  <a:gd name="T11" fmla="*/ 21600 w 21600"/>
                  <a:gd name="T12" fmla="*/ 41236 h 412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1236" fill="none" extrusionOk="0">
                    <a:moveTo>
                      <a:pt x="12697" y="41236"/>
                    </a:moveTo>
                    <a:cubicBezTo>
                      <a:pt x="4967" y="37739"/>
                      <a:pt x="0" y="30040"/>
                      <a:pt x="0" y="21556"/>
                    </a:cubicBezTo>
                    <a:cubicBezTo>
                      <a:pt x="0" y="10161"/>
                      <a:pt x="8850" y="726"/>
                      <a:pt x="20222" y="0"/>
                    </a:cubicBezTo>
                  </a:path>
                  <a:path w="21600" h="41236" stroke="0" extrusionOk="0">
                    <a:moveTo>
                      <a:pt x="12697" y="41236"/>
                    </a:moveTo>
                    <a:cubicBezTo>
                      <a:pt x="4967" y="37739"/>
                      <a:pt x="0" y="30040"/>
                      <a:pt x="0" y="21556"/>
                    </a:cubicBezTo>
                    <a:cubicBezTo>
                      <a:pt x="0" y="10161"/>
                      <a:pt x="8850" y="726"/>
                      <a:pt x="20222" y="0"/>
                    </a:cubicBezTo>
                    <a:lnTo>
                      <a:pt x="21600" y="21556"/>
                    </a:lnTo>
                    <a:lnTo>
                      <a:pt x="12697" y="41236"/>
                    </a:lnTo>
                    <a:close/>
                  </a:path>
                </a:pathLst>
              </a:custGeom>
              <a:solidFill>
                <a:srgbClr val="FFFFCC"/>
              </a:solidFill>
              <a:ln w="4763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81" name="Arc 30"/>
              <p:cNvSpPr>
                <a:spLocks/>
              </p:cNvSpPr>
              <p:nvPr/>
            </p:nvSpPr>
            <p:spPr bwMode="auto">
              <a:xfrm>
                <a:off x="2753" y="2120"/>
                <a:ext cx="293" cy="79"/>
              </a:xfrm>
              <a:custGeom>
                <a:avLst/>
                <a:gdLst>
                  <a:gd name="T0" fmla="*/ 0 w 39037"/>
                  <a:gd name="T1" fmla="*/ 0 h 21600"/>
                  <a:gd name="T2" fmla="*/ 0 w 39037"/>
                  <a:gd name="T3" fmla="*/ 0 h 21600"/>
                  <a:gd name="T4" fmla="*/ 0 w 39037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9037"/>
                  <a:gd name="T10" fmla="*/ 0 h 21600"/>
                  <a:gd name="T11" fmla="*/ 39037 w 39037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037" h="21600" fill="none" extrusionOk="0">
                    <a:moveTo>
                      <a:pt x="39036" y="12177"/>
                    </a:moveTo>
                    <a:cubicBezTo>
                      <a:pt x="35012" y="18073"/>
                      <a:pt x="28335" y="21599"/>
                      <a:pt x="21197" y="21599"/>
                    </a:cubicBezTo>
                    <a:cubicBezTo>
                      <a:pt x="10868" y="21599"/>
                      <a:pt x="1985" y="14288"/>
                      <a:pt x="0" y="4152"/>
                    </a:cubicBezTo>
                  </a:path>
                  <a:path w="39037" h="21600" stroke="0" extrusionOk="0">
                    <a:moveTo>
                      <a:pt x="39036" y="12177"/>
                    </a:moveTo>
                    <a:cubicBezTo>
                      <a:pt x="35012" y="18073"/>
                      <a:pt x="28335" y="21599"/>
                      <a:pt x="21197" y="21599"/>
                    </a:cubicBezTo>
                    <a:cubicBezTo>
                      <a:pt x="10868" y="21599"/>
                      <a:pt x="1985" y="14288"/>
                      <a:pt x="0" y="4152"/>
                    </a:cubicBezTo>
                    <a:lnTo>
                      <a:pt x="21197" y="0"/>
                    </a:lnTo>
                    <a:lnTo>
                      <a:pt x="39036" y="12177"/>
                    </a:lnTo>
                    <a:close/>
                  </a:path>
                </a:pathLst>
              </a:custGeom>
              <a:solidFill>
                <a:srgbClr val="FFFF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7482" name="Arc 31"/>
              <p:cNvSpPr>
                <a:spLocks/>
              </p:cNvSpPr>
              <p:nvPr/>
            </p:nvSpPr>
            <p:spPr bwMode="auto">
              <a:xfrm>
                <a:off x="2754" y="2120"/>
                <a:ext cx="291" cy="78"/>
              </a:xfrm>
              <a:custGeom>
                <a:avLst/>
                <a:gdLst>
                  <a:gd name="T0" fmla="*/ 0 w 38994"/>
                  <a:gd name="T1" fmla="*/ 0 h 21600"/>
                  <a:gd name="T2" fmla="*/ 0 w 38994"/>
                  <a:gd name="T3" fmla="*/ 0 h 21600"/>
                  <a:gd name="T4" fmla="*/ 0 w 3899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8994"/>
                  <a:gd name="T10" fmla="*/ 0 h 21600"/>
                  <a:gd name="T11" fmla="*/ 38994 w 3899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994" h="21600" fill="none" extrusionOk="0">
                    <a:moveTo>
                      <a:pt x="38994" y="12233"/>
                    </a:moveTo>
                    <a:cubicBezTo>
                      <a:pt x="34964" y="18096"/>
                      <a:pt x="28306" y="21599"/>
                      <a:pt x="21192" y="21599"/>
                    </a:cubicBezTo>
                    <a:cubicBezTo>
                      <a:pt x="10874" y="21599"/>
                      <a:pt x="1996" y="14302"/>
                      <a:pt x="0" y="4179"/>
                    </a:cubicBezTo>
                  </a:path>
                  <a:path w="38994" h="21600" stroke="0" extrusionOk="0">
                    <a:moveTo>
                      <a:pt x="38994" y="12233"/>
                    </a:moveTo>
                    <a:cubicBezTo>
                      <a:pt x="34964" y="18096"/>
                      <a:pt x="28306" y="21599"/>
                      <a:pt x="21192" y="21599"/>
                    </a:cubicBezTo>
                    <a:cubicBezTo>
                      <a:pt x="10874" y="21599"/>
                      <a:pt x="1996" y="14302"/>
                      <a:pt x="0" y="4179"/>
                    </a:cubicBezTo>
                    <a:lnTo>
                      <a:pt x="21192" y="0"/>
                    </a:lnTo>
                    <a:lnTo>
                      <a:pt x="38994" y="12233"/>
                    </a:lnTo>
                    <a:close/>
                  </a:path>
                </a:pathLst>
              </a:custGeom>
              <a:solidFill>
                <a:srgbClr val="FFFFCC"/>
              </a:solidFill>
              <a:ln w="4763">
                <a:solidFill>
                  <a:srgbClr val="6C8F9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</p:grpSp>
      <p:sp>
        <p:nvSpPr>
          <p:cNvPr id="17412" name="Line 32"/>
          <p:cNvSpPr>
            <a:spLocks noChangeShapeType="1"/>
          </p:cNvSpPr>
          <p:nvPr/>
        </p:nvSpPr>
        <p:spPr bwMode="auto">
          <a:xfrm>
            <a:off x="2994025" y="2019300"/>
            <a:ext cx="0" cy="1138238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7413" name="Line 33"/>
          <p:cNvSpPr>
            <a:spLocks noChangeShapeType="1"/>
          </p:cNvSpPr>
          <p:nvPr/>
        </p:nvSpPr>
        <p:spPr bwMode="auto">
          <a:xfrm>
            <a:off x="5227638" y="2019300"/>
            <a:ext cx="0" cy="1138238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7414" name="Line 34"/>
          <p:cNvSpPr>
            <a:spLocks noChangeShapeType="1"/>
          </p:cNvSpPr>
          <p:nvPr/>
        </p:nvSpPr>
        <p:spPr bwMode="auto">
          <a:xfrm flipH="1">
            <a:off x="1935163" y="1947863"/>
            <a:ext cx="765175" cy="5334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7415" name="Line 35"/>
          <p:cNvSpPr>
            <a:spLocks noChangeShapeType="1"/>
          </p:cNvSpPr>
          <p:nvPr/>
        </p:nvSpPr>
        <p:spPr bwMode="auto">
          <a:xfrm>
            <a:off x="1935163" y="2873375"/>
            <a:ext cx="647700" cy="4826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7416" name="Line 36"/>
          <p:cNvSpPr>
            <a:spLocks noChangeShapeType="1"/>
          </p:cNvSpPr>
          <p:nvPr/>
        </p:nvSpPr>
        <p:spPr bwMode="auto">
          <a:xfrm>
            <a:off x="5638800" y="1876425"/>
            <a:ext cx="704850" cy="498475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7417" name="Line 37"/>
          <p:cNvSpPr>
            <a:spLocks noChangeShapeType="1"/>
          </p:cNvSpPr>
          <p:nvPr/>
        </p:nvSpPr>
        <p:spPr bwMode="auto">
          <a:xfrm flipV="1">
            <a:off x="5638800" y="2659063"/>
            <a:ext cx="704850" cy="784225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7418" name="Line 38"/>
          <p:cNvSpPr>
            <a:spLocks noChangeShapeType="1"/>
          </p:cNvSpPr>
          <p:nvPr/>
        </p:nvSpPr>
        <p:spPr bwMode="auto">
          <a:xfrm>
            <a:off x="3287713" y="1947863"/>
            <a:ext cx="1939925" cy="1423987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17419" name="Line 39"/>
          <p:cNvSpPr>
            <a:spLocks noChangeShapeType="1"/>
          </p:cNvSpPr>
          <p:nvPr/>
        </p:nvSpPr>
        <p:spPr bwMode="auto">
          <a:xfrm flipV="1">
            <a:off x="3211513" y="1733550"/>
            <a:ext cx="1898650" cy="161925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pic>
        <p:nvPicPr>
          <p:cNvPr id="17420" name="Picture 40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5713" y="31242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1" name="Picture 4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1713" y="31242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2" name="Picture 4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5713" y="14478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23" name="Line 43"/>
          <p:cNvSpPr>
            <a:spLocks noChangeShapeType="1"/>
          </p:cNvSpPr>
          <p:nvPr/>
        </p:nvSpPr>
        <p:spPr bwMode="auto">
          <a:xfrm>
            <a:off x="3363913" y="1752600"/>
            <a:ext cx="1676400" cy="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pic>
        <p:nvPicPr>
          <p:cNvPr id="17424" name="Picture 44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4478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25" name="Picture 4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2713" y="22860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26" name="tower"/>
          <p:cNvSpPr>
            <a:spLocks noEditPoints="1" noChangeArrowheads="1"/>
          </p:cNvSpPr>
          <p:nvPr/>
        </p:nvSpPr>
        <p:spPr bwMode="auto">
          <a:xfrm>
            <a:off x="8229600" y="1981200"/>
            <a:ext cx="685800" cy="1066800"/>
          </a:xfrm>
          <a:custGeom>
            <a:avLst/>
            <a:gdLst>
              <a:gd name="T0" fmla="*/ 0 w 21600"/>
              <a:gd name="T1" fmla="*/ 263111058 h 21600"/>
              <a:gd name="T2" fmla="*/ 213287896 w 21600"/>
              <a:gd name="T3" fmla="*/ 0 h 21600"/>
              <a:gd name="T4" fmla="*/ 345664631 w 21600"/>
              <a:gd name="T5" fmla="*/ 0 h 21600"/>
              <a:gd name="T6" fmla="*/ 691329263 w 21600"/>
              <a:gd name="T7" fmla="*/ 0 h 21600"/>
              <a:gd name="T8" fmla="*/ 691329263 w 21600"/>
              <a:gd name="T9" fmla="*/ 1403383253 h 21600"/>
              <a:gd name="T10" fmla="*/ 691329263 w 21600"/>
              <a:gd name="T11" fmla="*/ 2147483647 h 21600"/>
              <a:gd name="T12" fmla="*/ 485403271 w 21600"/>
              <a:gd name="T13" fmla="*/ 2147483647 h 21600"/>
              <a:gd name="T14" fmla="*/ 338303775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1388806221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he-IL"/>
          </a:p>
        </p:txBody>
      </p:sp>
      <p:pic>
        <p:nvPicPr>
          <p:cNvPr id="17427" name="Picture 47" descr="j019538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4133850"/>
            <a:ext cx="26670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28" name="Line 48"/>
          <p:cNvSpPr>
            <a:spLocks noChangeShapeType="1"/>
          </p:cNvSpPr>
          <p:nvPr/>
        </p:nvSpPr>
        <p:spPr bwMode="auto">
          <a:xfrm>
            <a:off x="3405188" y="3443288"/>
            <a:ext cx="1411287" cy="1587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pic>
        <p:nvPicPr>
          <p:cNvPr id="17429" name="Picture 49" descr="google_ya_radg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4362450"/>
            <a:ext cx="76835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30" name="Rectangle 50"/>
          <p:cNvSpPr>
            <a:spLocks noChangeArrowheads="1"/>
          </p:cNvSpPr>
          <p:nvPr/>
        </p:nvSpPr>
        <p:spPr bwMode="auto">
          <a:xfrm>
            <a:off x="1104900" y="4452938"/>
            <a:ext cx="234950" cy="301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">
                <a:latin typeface="Times New Roman" pitchFamily="18" charset="0"/>
              </a:rPr>
              <a:t>http://www.adalovelace.com</a:t>
            </a:r>
          </a:p>
        </p:txBody>
      </p:sp>
      <p:grpSp>
        <p:nvGrpSpPr>
          <p:cNvPr id="5" name="Group 51"/>
          <p:cNvGrpSpPr>
            <a:grpSpLocks/>
          </p:cNvGrpSpPr>
          <p:nvPr/>
        </p:nvGrpSpPr>
        <p:grpSpPr bwMode="auto">
          <a:xfrm flipH="1">
            <a:off x="7696200" y="2438400"/>
            <a:ext cx="914400" cy="304800"/>
            <a:chOff x="824" y="2512"/>
            <a:chExt cx="4208" cy="720"/>
          </a:xfrm>
        </p:grpSpPr>
        <p:sp>
          <p:nvSpPr>
            <p:cNvPr id="17463" name="AutoShape 52"/>
            <p:cNvSpPr>
              <a:spLocks noChangeArrowheads="1"/>
            </p:cNvSpPr>
            <p:nvPr/>
          </p:nvSpPr>
          <p:spPr bwMode="auto">
            <a:xfrm>
              <a:off x="824" y="2624"/>
              <a:ext cx="2856" cy="48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000"/>
                <a:t>001100</a:t>
              </a:r>
            </a:p>
          </p:txBody>
        </p:sp>
        <p:sp>
          <p:nvSpPr>
            <p:cNvPr id="17464" name="AutoShape 53"/>
            <p:cNvSpPr>
              <a:spLocks noChangeArrowheads="1"/>
            </p:cNvSpPr>
            <p:nvPr/>
          </p:nvSpPr>
          <p:spPr bwMode="auto">
            <a:xfrm>
              <a:off x="3544" y="2512"/>
              <a:ext cx="1488" cy="720"/>
            </a:xfrm>
            <a:prstGeom prst="cube">
              <a:avLst>
                <a:gd name="adj" fmla="val 25000"/>
              </a:avLst>
            </a:prstGeom>
            <a:solidFill>
              <a:schemeClr val="accent1">
                <a:alpha val="5294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17432" name="Line 54"/>
          <p:cNvSpPr>
            <a:spLocks noChangeShapeType="1"/>
          </p:cNvSpPr>
          <p:nvPr/>
        </p:nvSpPr>
        <p:spPr bwMode="auto">
          <a:xfrm>
            <a:off x="6934200" y="25908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pic>
        <p:nvPicPr>
          <p:cNvPr id="17433" name="Picture 5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7113" y="22860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84" name="Picture 56" descr="google_ya_radg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34200" y="0"/>
            <a:ext cx="193833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85" name="Rectangle 57"/>
          <p:cNvSpPr>
            <a:spLocks noChangeArrowheads="1"/>
          </p:cNvSpPr>
          <p:nvPr/>
        </p:nvSpPr>
        <p:spPr bwMode="auto">
          <a:xfrm>
            <a:off x="7002463" y="358775"/>
            <a:ext cx="1836737" cy="14763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pic>
        <p:nvPicPr>
          <p:cNvPr id="22586" name="Picture 58" descr="adaLovelace"/>
          <p:cNvPicPr>
            <a:picLocks noChangeAspect="1" noChangeArrowheads="1"/>
          </p:cNvPicPr>
          <p:nvPr/>
        </p:nvPicPr>
        <p:blipFill>
          <a:blip r:embed="rId7" cstate="print"/>
          <a:srcRect t="86212"/>
          <a:stretch>
            <a:fillRect/>
          </a:stretch>
        </p:blipFill>
        <p:spPr bwMode="auto">
          <a:xfrm>
            <a:off x="7239000" y="1371600"/>
            <a:ext cx="1331913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87" name="Picture 59" descr="adaLovelace"/>
          <p:cNvPicPr>
            <a:picLocks noChangeAspect="1" noChangeArrowheads="1"/>
          </p:cNvPicPr>
          <p:nvPr/>
        </p:nvPicPr>
        <p:blipFill>
          <a:blip r:embed="rId7" cstate="print"/>
          <a:srcRect t="66934" b="13387"/>
          <a:stretch>
            <a:fillRect/>
          </a:stretch>
        </p:blipFill>
        <p:spPr bwMode="auto">
          <a:xfrm>
            <a:off x="7239000" y="1143000"/>
            <a:ext cx="1331913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88" name="Picture 60" descr="adaLovelace"/>
          <p:cNvPicPr>
            <a:picLocks noChangeAspect="1" noChangeArrowheads="1"/>
          </p:cNvPicPr>
          <p:nvPr/>
        </p:nvPicPr>
        <p:blipFill>
          <a:blip r:embed="rId7" cstate="print"/>
          <a:srcRect t="44444" b="33736"/>
          <a:stretch>
            <a:fillRect/>
          </a:stretch>
        </p:blipFill>
        <p:spPr bwMode="auto">
          <a:xfrm>
            <a:off x="7239000" y="947738"/>
            <a:ext cx="1331913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89" name="Picture 61" descr="adaLovelace"/>
          <p:cNvPicPr>
            <a:picLocks noChangeAspect="1" noChangeArrowheads="1"/>
          </p:cNvPicPr>
          <p:nvPr/>
        </p:nvPicPr>
        <p:blipFill>
          <a:blip r:embed="rId7" cstate="print"/>
          <a:srcRect t="23561" b="54619"/>
          <a:stretch>
            <a:fillRect/>
          </a:stretch>
        </p:blipFill>
        <p:spPr bwMode="auto">
          <a:xfrm>
            <a:off x="7239000" y="704850"/>
            <a:ext cx="1331913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90" name="Picture 62" descr="adaLovelace"/>
          <p:cNvPicPr>
            <a:picLocks noChangeAspect="1" noChangeArrowheads="1"/>
          </p:cNvPicPr>
          <p:nvPr/>
        </p:nvPicPr>
        <p:blipFill>
          <a:blip r:embed="rId7" cstate="print"/>
          <a:srcRect b="76573"/>
          <a:stretch>
            <a:fillRect/>
          </a:stretch>
        </p:blipFill>
        <p:spPr bwMode="auto">
          <a:xfrm>
            <a:off x="7239000" y="430213"/>
            <a:ext cx="1331913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64"/>
          <p:cNvGrpSpPr>
            <a:grpSpLocks/>
          </p:cNvGrpSpPr>
          <p:nvPr/>
        </p:nvGrpSpPr>
        <p:grpSpPr bwMode="auto">
          <a:xfrm flipH="1">
            <a:off x="7924800" y="2438400"/>
            <a:ext cx="914400" cy="304800"/>
            <a:chOff x="824" y="2512"/>
            <a:chExt cx="4208" cy="720"/>
          </a:xfrm>
        </p:grpSpPr>
        <p:sp>
          <p:nvSpPr>
            <p:cNvPr id="17461" name="AutoShape 65"/>
            <p:cNvSpPr>
              <a:spLocks noChangeArrowheads="1"/>
            </p:cNvSpPr>
            <p:nvPr/>
          </p:nvSpPr>
          <p:spPr bwMode="auto">
            <a:xfrm>
              <a:off x="824" y="2624"/>
              <a:ext cx="2856" cy="48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000"/>
                <a:t>011001</a:t>
              </a:r>
            </a:p>
          </p:txBody>
        </p:sp>
        <p:sp>
          <p:nvSpPr>
            <p:cNvPr id="17462" name="AutoShape 66"/>
            <p:cNvSpPr>
              <a:spLocks noChangeArrowheads="1"/>
            </p:cNvSpPr>
            <p:nvPr/>
          </p:nvSpPr>
          <p:spPr bwMode="auto">
            <a:xfrm>
              <a:off x="3544" y="2512"/>
              <a:ext cx="1488" cy="720"/>
            </a:xfrm>
            <a:prstGeom prst="cube">
              <a:avLst>
                <a:gd name="adj" fmla="val 25000"/>
              </a:avLst>
            </a:prstGeom>
            <a:solidFill>
              <a:schemeClr val="accent1">
                <a:alpha val="5294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7" name="Group 67"/>
          <p:cNvGrpSpPr>
            <a:grpSpLocks/>
          </p:cNvGrpSpPr>
          <p:nvPr/>
        </p:nvGrpSpPr>
        <p:grpSpPr bwMode="auto">
          <a:xfrm flipH="1">
            <a:off x="7924800" y="2438400"/>
            <a:ext cx="914400" cy="304800"/>
            <a:chOff x="824" y="2512"/>
            <a:chExt cx="4208" cy="720"/>
          </a:xfrm>
        </p:grpSpPr>
        <p:sp>
          <p:nvSpPr>
            <p:cNvPr id="17459" name="AutoShape 68"/>
            <p:cNvSpPr>
              <a:spLocks noChangeArrowheads="1"/>
            </p:cNvSpPr>
            <p:nvPr/>
          </p:nvSpPr>
          <p:spPr bwMode="auto">
            <a:xfrm>
              <a:off x="824" y="2624"/>
              <a:ext cx="2856" cy="48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000"/>
                <a:t>011001</a:t>
              </a:r>
            </a:p>
          </p:txBody>
        </p:sp>
        <p:sp>
          <p:nvSpPr>
            <p:cNvPr id="17460" name="AutoShape 69"/>
            <p:cNvSpPr>
              <a:spLocks noChangeArrowheads="1"/>
            </p:cNvSpPr>
            <p:nvPr/>
          </p:nvSpPr>
          <p:spPr bwMode="auto">
            <a:xfrm>
              <a:off x="3544" y="2512"/>
              <a:ext cx="1488" cy="720"/>
            </a:xfrm>
            <a:prstGeom prst="cube">
              <a:avLst>
                <a:gd name="adj" fmla="val 25000"/>
              </a:avLst>
            </a:prstGeom>
            <a:solidFill>
              <a:schemeClr val="accent1">
                <a:alpha val="5294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8" name="Group 70"/>
          <p:cNvGrpSpPr>
            <a:grpSpLocks/>
          </p:cNvGrpSpPr>
          <p:nvPr/>
        </p:nvGrpSpPr>
        <p:grpSpPr bwMode="auto">
          <a:xfrm flipH="1">
            <a:off x="7924800" y="2438400"/>
            <a:ext cx="914400" cy="304800"/>
            <a:chOff x="824" y="2512"/>
            <a:chExt cx="4208" cy="720"/>
          </a:xfrm>
        </p:grpSpPr>
        <p:sp>
          <p:nvSpPr>
            <p:cNvPr id="17457" name="AutoShape 71"/>
            <p:cNvSpPr>
              <a:spLocks noChangeArrowheads="1"/>
            </p:cNvSpPr>
            <p:nvPr/>
          </p:nvSpPr>
          <p:spPr bwMode="auto">
            <a:xfrm>
              <a:off x="824" y="2624"/>
              <a:ext cx="2856" cy="48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000"/>
                <a:t>11011</a:t>
              </a:r>
            </a:p>
          </p:txBody>
        </p:sp>
        <p:sp>
          <p:nvSpPr>
            <p:cNvPr id="17458" name="AutoShape 72"/>
            <p:cNvSpPr>
              <a:spLocks noChangeArrowheads="1"/>
            </p:cNvSpPr>
            <p:nvPr/>
          </p:nvSpPr>
          <p:spPr bwMode="auto">
            <a:xfrm>
              <a:off x="3544" y="2512"/>
              <a:ext cx="1488" cy="720"/>
            </a:xfrm>
            <a:prstGeom prst="cube">
              <a:avLst>
                <a:gd name="adj" fmla="val 25000"/>
              </a:avLst>
            </a:prstGeom>
            <a:solidFill>
              <a:schemeClr val="accent1">
                <a:alpha val="5294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9" name="Group 73"/>
          <p:cNvGrpSpPr>
            <a:grpSpLocks/>
          </p:cNvGrpSpPr>
          <p:nvPr/>
        </p:nvGrpSpPr>
        <p:grpSpPr bwMode="auto">
          <a:xfrm flipH="1">
            <a:off x="7924800" y="2438400"/>
            <a:ext cx="914400" cy="304800"/>
            <a:chOff x="824" y="2512"/>
            <a:chExt cx="4208" cy="720"/>
          </a:xfrm>
        </p:grpSpPr>
        <p:sp>
          <p:nvSpPr>
            <p:cNvPr id="17455" name="AutoShape 74"/>
            <p:cNvSpPr>
              <a:spLocks noChangeArrowheads="1"/>
            </p:cNvSpPr>
            <p:nvPr/>
          </p:nvSpPr>
          <p:spPr bwMode="auto">
            <a:xfrm>
              <a:off x="824" y="2624"/>
              <a:ext cx="2856" cy="48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000"/>
                <a:t>110101</a:t>
              </a:r>
            </a:p>
          </p:txBody>
        </p:sp>
        <p:sp>
          <p:nvSpPr>
            <p:cNvPr id="17456" name="AutoShape 75"/>
            <p:cNvSpPr>
              <a:spLocks noChangeArrowheads="1"/>
            </p:cNvSpPr>
            <p:nvPr/>
          </p:nvSpPr>
          <p:spPr bwMode="auto">
            <a:xfrm>
              <a:off x="3544" y="2512"/>
              <a:ext cx="1488" cy="720"/>
            </a:xfrm>
            <a:prstGeom prst="cube">
              <a:avLst>
                <a:gd name="adj" fmla="val 25000"/>
              </a:avLst>
            </a:prstGeom>
            <a:solidFill>
              <a:schemeClr val="accent1">
                <a:alpha val="5294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</p:grpSp>
      <p:pic>
        <p:nvPicPr>
          <p:cNvPr id="17445" name="Picture 76" descr="google_ya_radg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14400" y="4343400"/>
            <a:ext cx="762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46" name="Rectangle 77"/>
          <p:cNvSpPr>
            <a:spLocks noChangeArrowheads="1"/>
          </p:cNvSpPr>
          <p:nvPr/>
        </p:nvSpPr>
        <p:spPr bwMode="auto">
          <a:xfrm>
            <a:off x="930275" y="4514850"/>
            <a:ext cx="739775" cy="7096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7447" name="Rectangle 78"/>
          <p:cNvSpPr>
            <a:spLocks noChangeArrowheads="1"/>
          </p:cNvSpPr>
          <p:nvPr/>
        </p:nvSpPr>
        <p:spPr bwMode="auto">
          <a:xfrm>
            <a:off x="930275" y="5081588"/>
            <a:ext cx="7159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">
                <a:solidFill>
                  <a:schemeClr val="bg1"/>
                </a:solidFill>
              </a:rPr>
              <a:t>Ada Lovelace</a:t>
            </a:r>
          </a:p>
        </p:txBody>
      </p:sp>
      <p:pic>
        <p:nvPicPr>
          <p:cNvPr id="22607" name="Picture 79" descr="adaLovelace"/>
          <p:cNvPicPr>
            <a:picLocks noChangeAspect="1" noChangeArrowheads="1"/>
          </p:cNvPicPr>
          <p:nvPr/>
        </p:nvPicPr>
        <p:blipFill>
          <a:blip r:embed="rId7" cstate="print"/>
          <a:srcRect t="86212"/>
          <a:stretch>
            <a:fillRect/>
          </a:stretch>
        </p:blipFill>
        <p:spPr bwMode="auto">
          <a:xfrm>
            <a:off x="1085850" y="4995863"/>
            <a:ext cx="407988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608" name="Picture 80" descr="adaLovelace"/>
          <p:cNvPicPr>
            <a:picLocks noChangeAspect="1" noChangeArrowheads="1"/>
          </p:cNvPicPr>
          <p:nvPr/>
        </p:nvPicPr>
        <p:blipFill>
          <a:blip r:embed="rId7" cstate="print"/>
          <a:srcRect t="66934" b="13387"/>
          <a:stretch>
            <a:fillRect/>
          </a:stretch>
        </p:blipFill>
        <p:spPr bwMode="auto">
          <a:xfrm>
            <a:off x="1085850" y="4887913"/>
            <a:ext cx="407988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609" name="Picture 81" descr="adaLovelace"/>
          <p:cNvPicPr>
            <a:picLocks noChangeAspect="1" noChangeArrowheads="1"/>
          </p:cNvPicPr>
          <p:nvPr/>
        </p:nvPicPr>
        <p:blipFill>
          <a:blip r:embed="rId7" cstate="print"/>
          <a:srcRect t="44444" b="33736"/>
          <a:stretch>
            <a:fillRect/>
          </a:stretch>
        </p:blipFill>
        <p:spPr bwMode="auto">
          <a:xfrm>
            <a:off x="1085850" y="4767263"/>
            <a:ext cx="407988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610" name="Picture 82" descr="adaLovelace"/>
          <p:cNvPicPr>
            <a:picLocks noChangeAspect="1" noChangeArrowheads="1"/>
          </p:cNvPicPr>
          <p:nvPr/>
        </p:nvPicPr>
        <p:blipFill>
          <a:blip r:embed="rId7" cstate="print"/>
          <a:srcRect t="23561" b="54619"/>
          <a:stretch>
            <a:fillRect/>
          </a:stretch>
        </p:blipFill>
        <p:spPr bwMode="auto">
          <a:xfrm>
            <a:off x="1085850" y="4654550"/>
            <a:ext cx="407988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611" name="Picture 83" descr="adaLovelace"/>
          <p:cNvPicPr>
            <a:picLocks noChangeAspect="1" noChangeArrowheads="1"/>
          </p:cNvPicPr>
          <p:nvPr/>
        </p:nvPicPr>
        <p:blipFill>
          <a:blip r:embed="rId7" cstate="print"/>
          <a:srcRect b="76573"/>
          <a:stretch>
            <a:fillRect/>
          </a:stretch>
        </p:blipFill>
        <p:spPr bwMode="auto">
          <a:xfrm>
            <a:off x="1085850" y="4525963"/>
            <a:ext cx="407988" cy="13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53" name="Rectangle 84"/>
          <p:cNvSpPr>
            <a:spLocks noChangeArrowheads="1"/>
          </p:cNvSpPr>
          <p:nvPr/>
        </p:nvSpPr>
        <p:spPr bwMode="auto">
          <a:xfrm>
            <a:off x="1087438" y="4433888"/>
            <a:ext cx="214312" cy="301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">
                <a:latin typeface="Times New Roman" pitchFamily="18" charset="0"/>
              </a:rPr>
              <a:t>http://www.adalovelace.com</a:t>
            </a:r>
          </a:p>
        </p:txBody>
      </p:sp>
      <p:sp>
        <p:nvSpPr>
          <p:cNvPr id="17454" name="Text Box 85"/>
          <p:cNvSpPr txBox="1">
            <a:spLocks noChangeArrowheads="1"/>
          </p:cNvSpPr>
          <p:nvPr/>
        </p:nvSpPr>
        <p:spPr bwMode="auto">
          <a:xfrm>
            <a:off x="8518525" y="453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he-IL"/>
          </a:p>
        </p:txBody>
      </p:sp>
      <p:sp>
        <p:nvSpPr>
          <p:cNvPr id="85" name="TextBox 84"/>
          <p:cNvSpPr txBox="1"/>
          <p:nvPr/>
        </p:nvSpPr>
        <p:spPr>
          <a:xfrm>
            <a:off x="3848102" y="4939689"/>
            <a:ext cx="44958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/>
              <a:t>Animation by: Nick </a:t>
            </a:r>
            <a:r>
              <a:rPr lang="en-US" sz="1800" dirty="0" err="1"/>
              <a:t>McKeown</a:t>
            </a:r>
            <a:r>
              <a:rPr lang="en-US" sz="1800" dirty="0"/>
              <a:t> &amp; </a:t>
            </a:r>
          </a:p>
          <a:p>
            <a:r>
              <a:rPr lang="en-US" sz="1800" dirty="0" err="1"/>
              <a:t>Balaji</a:t>
            </a:r>
            <a:r>
              <a:rPr lang="en-US" sz="1800" dirty="0"/>
              <a:t> </a:t>
            </a:r>
            <a:r>
              <a:rPr lang="en-US" sz="1800" dirty="0" err="1"/>
              <a:t>Prabhakar</a:t>
            </a:r>
            <a:endParaRPr lang="he-IL" sz="18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E996368-9726-4DA3-836D-82467D8397FE}"/>
              </a:ext>
            </a:extLst>
          </p:cNvPr>
          <p:cNvSpPr txBox="1"/>
          <p:nvPr/>
        </p:nvSpPr>
        <p:spPr>
          <a:xfrm>
            <a:off x="3816456" y="5769054"/>
            <a:ext cx="452744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</a:rPr>
              <a:t>Pros. &amp; Cons.?</a:t>
            </a:r>
            <a:endParaRPr lang="he-IL" sz="2400" dirty="0">
              <a:solidFill>
                <a:srgbClr val="FF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-1.85185E-6 C 0.00694 0.12246 0.03924 0.24537 0.05226 0.2946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5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0" y="147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259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25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94444E-6 -2.89017E-6 L -0.17188 -2.89017E-6 L -0.32101 -0.12624 L -0.57726 -0.12624 L -0.70174 -0.00693 L -0.79479 0.07006 L -0.80521 0.08879 L -0.8158 0.10983 L -0.82986 0.13781 L -0.84393 0.17295 L -0.85087 0.21966 L -0.85087 0.28047 L -0.84566 0.3459 L -0.84219 0.39029 L -0.82639 0.437 " pathEditMode="relative" rAng="0" ptsTypes="AAAAAAAAAAAAAAA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00" y="15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38889E-6 -2.13873E-6 C 0.02709 0.11376 0.05417 0.22775 0.06493 0.2733 " pathEditMode="relative" ptsTypes="aA">
                                      <p:cBhvr>
                                        <p:cTn id="24" dur="1000" fill="hold"/>
                                        <p:tgtEl>
                                          <p:spTgt spid="22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2258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25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1.94444E-6 -2.89017E-6 L -0.17188 -2.89017E-6 L -0.32101 -0.12624 L -0.57726 -0.12624 L -0.70174 -0.00693 L -0.79479 0.07006 L -0.80521 0.08879 L -0.8158 0.10983 L -0.82986 0.13781 L -0.84393 0.17295 L -0.85087 0.21966 L -0.85087 0.28047 L -0.84566 0.3459 L -0.84219 0.39029 L -0.82639 0.437 " pathEditMode="relative" rAng="0" ptsTypes="AAAAAAAAAAAAAAA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00" y="155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88889E-6 -3.19778E-6 L 0.06667 0.22181 " pathEditMode="relative" ptsTypes="AA">
                                      <p:cBhvr>
                                        <p:cTn id="42" dur="1000" fill="hold"/>
                                        <p:tgtEl>
                                          <p:spTgt spid="225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2258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25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1.94444E-6 -2.89017E-6 L -0.17188 -2.89017E-6 L -0.32101 -0.12624 L -0.57726 -0.12624 L -0.70174 -0.00693 L -0.79479 0.07006 L -0.80521 0.08879 L -0.8158 0.10983 L -0.82986 0.13781 L -0.84393 0.17295 L -0.85087 0.21966 L -0.85087 0.28047 L -0.84566 0.3459 L -0.84219 0.39029 L -0.82639 0.437 " pathEditMode="relative" rAng="0" ptsTypes="AAAAAAAAAAAAAAA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00" y="1550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5.55556E-7 -4.76895E-6 L 0.05834 0.18854 " pathEditMode="relative" ptsTypes="AA">
                                      <p:cBhvr>
                                        <p:cTn id="60" dur="1000" fill="hold"/>
                                        <p:tgtEl>
                                          <p:spTgt spid="225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2258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25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0.00087 -0.00718 L -0.171 -0.00718 L -0.32014 -0.13333 L -0.57639 -0.13333 L -0.70086 -0.01412 L -0.79392 0.06296 L -0.80434 0.08171 L -0.81493 0.10255 L -0.82899 0.13056 L -0.84305 0.16574 L -0.85 0.2125 L -0.85 0.27338 L -0.84479 0.33866 L -0.84132 0.3831 L -0.82552 0.42986 " pathEditMode="relative" rAng="0" ptsTypes="AAAAAAAAAAAAAAA">
                                      <p:cBhvr>
                                        <p:cTn id="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00" y="1550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3.88889E-6 -5.74861E-6 L 0.06667 0.18853 " pathEditMode="relative" ptsTypes="AA">
                                      <p:cBhvr>
                                        <p:cTn id="78" dur="1000" fill="hold"/>
                                        <p:tgtEl>
                                          <p:spTgt spid="225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" presetClass="emph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2258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25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10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Motion origin="layout" path="M -0.02413 0.00393 L -0.19618 0.00393 L -0.34514 -0.12222 L -0.60139 -0.12222 L -0.72587 -0.00301 L -0.81892 0.07407 L -0.82934 0.09282 L -0.83993 0.11366 L -0.85399 0.14166 L -0.86806 0.17685 L -0.875 0.22361 L -0.875 0.28449 L -0.86979 0.34977 L -0.86632 0.39421 L -0.85052 0.44097 " pathEditMode="relative" rAng="0" ptsTypes="AAAAAAAAAAAAAAA">
                                      <p:cBhvr>
                                        <p:cTn id="8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00" y="1550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16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25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000"/>
                                        <p:tgtEl>
                                          <p:spTgt spid="225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8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Title 5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sz="3600" dirty="0"/>
              <a:t>Packet switching: transmission rate</a:t>
            </a:r>
          </a:p>
        </p:txBody>
      </p:sp>
      <p:sp>
        <p:nvSpPr>
          <p:cNvPr id="243750" name="Content Placeholder 5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5626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>
                <a:ea typeface="+mn-ea"/>
              </a:rPr>
              <a:t>Denote: </a:t>
            </a:r>
          </a:p>
          <a:p>
            <a:pPr lvl="1" eaLnBrk="1" hangingPunct="1">
              <a:defRPr/>
            </a:pPr>
            <a:r>
              <a:rPr lang="en-US" b="0" dirty="0">
                <a:ea typeface="+mn-ea"/>
              </a:rPr>
              <a:t>packet length </a:t>
            </a:r>
            <a:r>
              <a:rPr lang="en-US" b="0" i="1" dirty="0">
                <a:solidFill>
                  <a:srgbClr val="0000FF"/>
                </a:solidFill>
                <a:ea typeface="+mn-ea"/>
              </a:rPr>
              <a:t>L</a:t>
            </a:r>
            <a:r>
              <a:rPr lang="en-US" b="0" dirty="0">
                <a:solidFill>
                  <a:srgbClr val="0000FF"/>
                </a:solidFill>
                <a:ea typeface="+mn-ea"/>
              </a:rPr>
              <a:t> </a:t>
            </a:r>
          </a:p>
          <a:p>
            <a:pPr lvl="1" eaLnBrk="1" hangingPunct="1">
              <a:defRPr/>
            </a:pPr>
            <a:r>
              <a:rPr lang="en-US" b="0" dirty="0">
                <a:ea typeface="+mn-ea"/>
              </a:rPr>
              <a:t>transmission rate </a:t>
            </a:r>
            <a:r>
              <a:rPr lang="en-US" b="0" i="1" dirty="0">
                <a:solidFill>
                  <a:srgbClr val="0000FF"/>
                </a:solidFill>
                <a:ea typeface="+mn-ea"/>
              </a:rPr>
              <a:t>R</a:t>
            </a:r>
          </a:p>
          <a:p>
            <a:pPr lvl="2" eaLnBrk="1" hangingPunct="1">
              <a:defRPr/>
            </a:pPr>
            <a:r>
              <a:rPr lang="en-US" sz="2400" i="1" dirty="0"/>
              <a:t>Aka</a:t>
            </a:r>
            <a:r>
              <a:rPr lang="en-US" sz="2400" dirty="0"/>
              <a:t> </a:t>
            </a:r>
            <a:r>
              <a:rPr lang="en-US" sz="2400" i="1" dirty="0"/>
              <a:t>link capacity, link bandwidth</a:t>
            </a:r>
          </a:p>
          <a:p>
            <a:pPr lvl="2" eaLnBrk="1" hangingPunct="1">
              <a:defRPr/>
            </a:pPr>
            <a:r>
              <a:rPr lang="en-US" sz="2400" dirty="0"/>
              <a:t>Fixed by the (bottleneck) link</a:t>
            </a:r>
          </a:p>
        </p:txBody>
      </p:sp>
      <p:sp>
        <p:nvSpPr>
          <p:cNvPr id="58385" name="TextBox 235"/>
          <p:cNvSpPr txBox="1">
            <a:spLocks noChangeArrowheads="1"/>
          </p:cNvSpPr>
          <p:nvPr/>
        </p:nvSpPr>
        <p:spPr bwMode="auto">
          <a:xfrm>
            <a:off x="1287312" y="3943350"/>
            <a:ext cx="1624163" cy="785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altLang="he-IL" sz="2000" b="0" dirty="0">
                <a:ea typeface="MS PGothic" pitchFamily="34" charset="-128"/>
              </a:rPr>
              <a:t>packet</a:t>
            </a:r>
          </a:p>
          <a:p>
            <a:pPr algn="r">
              <a:lnSpc>
                <a:spcPts val="1800"/>
              </a:lnSpc>
            </a:pPr>
            <a:r>
              <a:rPr lang="en-US" altLang="he-IL" sz="2000" b="0" dirty="0">
                <a:ea typeface="MS PGothic" pitchFamily="34" charset="-128"/>
              </a:rPr>
              <a:t>transmission</a:t>
            </a:r>
          </a:p>
          <a:p>
            <a:pPr algn="r">
              <a:lnSpc>
                <a:spcPts val="1800"/>
              </a:lnSpc>
            </a:pPr>
            <a:r>
              <a:rPr lang="en-US" altLang="he-IL" sz="2000" b="0" dirty="0">
                <a:ea typeface="MS PGothic" pitchFamily="34" charset="-128"/>
              </a:rPr>
              <a:t>delay</a:t>
            </a:r>
          </a:p>
        </p:txBody>
      </p:sp>
      <p:sp>
        <p:nvSpPr>
          <p:cNvPr id="58386" name="TextBox 237"/>
          <p:cNvSpPr txBox="1">
            <a:spLocks noChangeArrowheads="1"/>
          </p:cNvSpPr>
          <p:nvPr/>
        </p:nvSpPr>
        <p:spPr bwMode="auto">
          <a:xfrm>
            <a:off x="3457053" y="3940175"/>
            <a:ext cx="1880643" cy="785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he-IL" sz="2000" b="0" dirty="0">
                <a:ea typeface="MS PGothic" pitchFamily="34" charset="-128"/>
              </a:rPr>
              <a:t>time needed to</a:t>
            </a:r>
          </a:p>
          <a:p>
            <a:pPr algn="ctr">
              <a:lnSpc>
                <a:spcPts val="1800"/>
              </a:lnSpc>
            </a:pPr>
            <a:r>
              <a:rPr lang="en-US" altLang="he-IL" sz="2000" b="0" dirty="0">
                <a:ea typeface="MS PGothic" pitchFamily="34" charset="-128"/>
              </a:rPr>
              <a:t>transmit </a:t>
            </a:r>
            <a:r>
              <a:rPr lang="en-US" altLang="he-IL" sz="2000" b="0" i="1" dirty="0">
                <a:ea typeface="MS PGothic" pitchFamily="34" charset="-128"/>
              </a:rPr>
              <a:t>L</a:t>
            </a:r>
            <a:r>
              <a:rPr lang="en-US" altLang="he-IL" sz="2000" b="0" dirty="0">
                <a:ea typeface="MS PGothic" pitchFamily="34" charset="-128"/>
              </a:rPr>
              <a:t>-bit</a:t>
            </a:r>
          </a:p>
          <a:p>
            <a:pPr algn="ctr">
              <a:lnSpc>
                <a:spcPts val="1800"/>
              </a:lnSpc>
            </a:pPr>
            <a:r>
              <a:rPr lang="en-US" altLang="he-IL" sz="2000" b="0" dirty="0">
                <a:ea typeface="MS PGothic" pitchFamily="34" charset="-128"/>
              </a:rPr>
              <a:t>packet into link</a:t>
            </a:r>
          </a:p>
        </p:txBody>
      </p:sp>
      <p:sp>
        <p:nvSpPr>
          <p:cNvPr id="58387" name="TextBox 4"/>
          <p:cNvSpPr txBox="1">
            <a:spLocks noChangeArrowheads="1"/>
          </p:cNvSpPr>
          <p:nvPr/>
        </p:nvSpPr>
        <p:spPr bwMode="auto">
          <a:xfrm>
            <a:off x="5917883" y="3887787"/>
            <a:ext cx="200247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 b="0" i="1" dirty="0">
                <a:ea typeface="MS PGothic" pitchFamily="34" charset="-128"/>
              </a:rPr>
              <a:t>L</a:t>
            </a:r>
            <a:r>
              <a:rPr lang="en-US" altLang="he-IL" b="0" dirty="0">
                <a:ea typeface="MS PGothic" pitchFamily="34" charset="-128"/>
              </a:rPr>
              <a:t> (bits)</a:t>
            </a:r>
          </a:p>
          <a:p>
            <a:r>
              <a:rPr lang="en-US" altLang="he-IL" b="0" i="1" dirty="0">
                <a:ea typeface="MS PGothic" pitchFamily="34" charset="-128"/>
              </a:rPr>
              <a:t>R</a:t>
            </a:r>
            <a:r>
              <a:rPr lang="en-US" altLang="he-IL" b="0" dirty="0">
                <a:ea typeface="MS PGothic" pitchFamily="34" charset="-128"/>
              </a:rPr>
              <a:t> (bits/sec)</a:t>
            </a:r>
          </a:p>
        </p:txBody>
      </p:sp>
      <p:cxnSp>
        <p:nvCxnSpPr>
          <p:cNvPr id="58388" name="Straight Connector 9"/>
          <p:cNvCxnSpPr>
            <a:cxnSpLocks noChangeShapeType="1"/>
          </p:cNvCxnSpPr>
          <p:nvPr/>
        </p:nvCxnSpPr>
        <p:spPr bwMode="auto">
          <a:xfrm>
            <a:off x="6135687" y="4306887"/>
            <a:ext cx="12842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58389" name="TextBox 10"/>
          <p:cNvSpPr txBox="1">
            <a:spLocks noChangeArrowheads="1"/>
          </p:cNvSpPr>
          <p:nvPr/>
        </p:nvSpPr>
        <p:spPr bwMode="auto">
          <a:xfrm>
            <a:off x="3095145" y="4073525"/>
            <a:ext cx="3946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 b="0" dirty="0">
                <a:ea typeface="MS PGothic" pitchFamily="34" charset="-128"/>
              </a:rPr>
              <a:t>=</a:t>
            </a:r>
          </a:p>
        </p:txBody>
      </p:sp>
      <p:sp>
        <p:nvSpPr>
          <p:cNvPr id="58390" name="TextBox 245"/>
          <p:cNvSpPr txBox="1">
            <a:spLocks noChangeArrowheads="1"/>
          </p:cNvSpPr>
          <p:nvPr/>
        </p:nvSpPr>
        <p:spPr bwMode="auto">
          <a:xfrm>
            <a:off x="5451475" y="4089400"/>
            <a:ext cx="3651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>
                <a:ea typeface="MS PGothic" pitchFamily="34" charset="-128"/>
              </a:rPr>
              <a:t>=</a:t>
            </a:r>
          </a:p>
        </p:txBody>
      </p:sp>
      <p:sp>
        <p:nvSpPr>
          <p:cNvPr id="58391" name="Rectangle 11"/>
          <p:cNvSpPr>
            <a:spLocks noChangeArrowheads="1"/>
          </p:cNvSpPr>
          <p:nvPr/>
        </p:nvSpPr>
        <p:spPr bwMode="auto">
          <a:xfrm>
            <a:off x="990600" y="3810000"/>
            <a:ext cx="7275512" cy="1001712"/>
          </a:xfrm>
          <a:prstGeom prst="rect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he-IL" altLang="he-IL">
              <a:ea typeface="MS PGothic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85" grpId="0"/>
      <p:bldP spid="58386" grpId="0"/>
      <p:bldP spid="58387" grpId="0"/>
      <p:bldP spid="58389" grpId="0"/>
      <p:bldP spid="58390" grpId="0"/>
      <p:bldP spid="5839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0" y="82550"/>
            <a:ext cx="8826500" cy="1060450"/>
          </a:xfrm>
        </p:spPr>
        <p:txBody>
          <a:bodyPr/>
          <a:lstStyle/>
          <a:p>
            <a:pPr eaLnBrk="1" hangingPunct="1"/>
            <a:r>
              <a:rPr lang="en-US" altLang="he-IL" sz="4000" dirty="0"/>
              <a:t>Packet-switching: </a:t>
            </a:r>
            <a:br>
              <a:rPr lang="en-US" altLang="he-IL" sz="4000" dirty="0"/>
            </a:br>
            <a:r>
              <a:rPr lang="en-US" altLang="he-IL" sz="4000" dirty="0"/>
              <a:t>store-and-forward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4114800"/>
            <a:ext cx="8686800" cy="2633663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he-IL" b="0" dirty="0"/>
              <a:t>Entire packet must arrive at router before it can be transmitted on next link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82650" y="2679700"/>
            <a:ext cx="6588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cs typeface="+mn-cs"/>
              </a:rPr>
              <a:t>source</a:t>
            </a:r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1630363" y="2768600"/>
            <a:ext cx="1057275" cy="420688"/>
            <a:chOff x="1816230" y="6118900"/>
            <a:chExt cx="1843339" cy="739100"/>
          </a:xfrm>
        </p:grpSpPr>
        <p:pic>
          <p:nvPicPr>
            <p:cNvPr id="5946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1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cxnSp>
        <p:nvCxnSpPr>
          <p:cNvPr id="59404" name="Straight Connector 42"/>
          <p:cNvCxnSpPr>
            <a:cxnSpLocks noChangeShapeType="1"/>
          </p:cNvCxnSpPr>
          <p:nvPr/>
        </p:nvCxnSpPr>
        <p:spPr bwMode="auto">
          <a:xfrm flipV="1">
            <a:off x="2576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</p:cxn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3922713" y="2687638"/>
            <a:ext cx="1058862" cy="384175"/>
            <a:chOff x="5142253" y="5649029"/>
            <a:chExt cx="1304545" cy="695633"/>
          </a:xfrm>
        </p:grpSpPr>
        <p:grpSp>
          <p:nvGrpSpPr>
            <p:cNvPr id="4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59460" name="Picture 95"/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461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he-IL" altLang="he-IL" sz="1800">
                  <a:solidFill>
                    <a:srgbClr val="FFFFFF"/>
                  </a:solidFill>
                  <a:latin typeface="Calibri" pitchFamily="34" charset="0"/>
                  <a:ea typeface="MS PGothic" pitchFamily="34" charset="-128"/>
                </a:endParaRPr>
              </a:p>
            </p:txBody>
          </p:sp>
          <p:sp>
            <p:nvSpPr>
              <p:cNvPr id="59462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he-IL" altLang="he-IL" sz="1800">
                  <a:solidFill>
                    <a:srgbClr val="FFFFFF"/>
                  </a:solidFill>
                  <a:latin typeface="Calibri" pitchFamily="34" charset="0"/>
                  <a:ea typeface="MS PGothic" pitchFamily="34" charset="-128"/>
                </a:endParaRPr>
              </a:p>
            </p:txBody>
          </p:sp>
          <p:sp>
            <p:nvSpPr>
              <p:cNvPr id="59463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 w="2540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he-IL" altLang="he-IL" sz="1800">
                  <a:solidFill>
                    <a:srgbClr val="FFFFFF"/>
                  </a:solidFill>
                  <a:latin typeface="Calibri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59458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he-IL" altLang="he-IL" sz="180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  <p:sp>
          <p:nvSpPr>
            <p:cNvPr id="59459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he-IL" altLang="he-IL" sz="180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</p:grpSp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3876675" y="1608138"/>
            <a:ext cx="1092200" cy="303212"/>
            <a:chOff x="5128542" y="4838701"/>
            <a:chExt cx="1300833" cy="530211"/>
          </a:xfrm>
        </p:grpSpPr>
        <p:pic>
          <p:nvPicPr>
            <p:cNvPr id="59454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55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he-IL" altLang="he-IL" sz="180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  <p:sp>
          <p:nvSpPr>
            <p:cNvPr id="59456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he-IL" altLang="he-IL" sz="180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</p:grpSp>
      <p:grpSp>
        <p:nvGrpSpPr>
          <p:cNvPr id="6" name="Group 45"/>
          <p:cNvGrpSpPr>
            <a:grpSpLocks/>
          </p:cNvGrpSpPr>
          <p:nvPr/>
        </p:nvGrpSpPr>
        <p:grpSpPr bwMode="auto">
          <a:xfrm>
            <a:off x="1735138" y="1196975"/>
            <a:ext cx="1150937" cy="730250"/>
            <a:chOff x="2387973" y="4309243"/>
            <a:chExt cx="1771787" cy="1282262"/>
          </a:xfrm>
        </p:grpSpPr>
        <p:pic>
          <p:nvPicPr>
            <p:cNvPr id="59450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9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935288" y="2908300"/>
            <a:ext cx="566737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cs typeface="+mn-cs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cs typeface="+mn-cs"/>
              </a:rPr>
              <a:t> bps</a:t>
            </a:r>
          </a:p>
        </p:txBody>
      </p:sp>
      <p:cxnSp>
        <p:nvCxnSpPr>
          <p:cNvPr id="59409" name="Straight Connector 47"/>
          <p:cNvCxnSpPr>
            <a:cxnSpLocks noChangeShapeType="1"/>
          </p:cNvCxnSpPr>
          <p:nvPr/>
        </p:nvCxnSpPr>
        <p:spPr bwMode="auto">
          <a:xfrm flipV="1">
            <a:off x="4967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</p:cxnSp>
      <p:grpSp>
        <p:nvGrpSpPr>
          <p:cNvPr id="7" name="Group 100"/>
          <p:cNvGrpSpPr>
            <a:grpSpLocks/>
          </p:cNvGrpSpPr>
          <p:nvPr/>
        </p:nvGrpSpPr>
        <p:grpSpPr bwMode="auto">
          <a:xfrm>
            <a:off x="5945188" y="2071688"/>
            <a:ext cx="1477962" cy="1284287"/>
            <a:chOff x="-44" y="1473"/>
            <a:chExt cx="981" cy="1105"/>
          </a:xfrm>
        </p:grpSpPr>
        <p:pic>
          <p:nvPicPr>
            <p:cNvPr id="59448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7427913" y="2778125"/>
            <a:ext cx="1012825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cs typeface="+mn-cs"/>
              </a:rPr>
              <a:t>destination</a:t>
            </a:r>
          </a:p>
        </p:txBody>
      </p:sp>
      <p:sp>
        <p:nvSpPr>
          <p:cNvPr id="59412" name="TextBox 52"/>
          <p:cNvSpPr txBox="1">
            <a:spLocks noChangeArrowheads="1"/>
          </p:cNvSpPr>
          <p:nvPr/>
        </p:nvSpPr>
        <p:spPr bwMode="auto">
          <a:xfrm>
            <a:off x="2395538" y="2574925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he-IL" sz="160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1</a:t>
            </a:r>
          </a:p>
        </p:txBody>
      </p:sp>
      <p:sp>
        <p:nvSpPr>
          <p:cNvPr id="59413" name="TextBox 53"/>
          <p:cNvSpPr txBox="1">
            <a:spLocks noChangeArrowheads="1"/>
          </p:cNvSpPr>
          <p:nvPr/>
        </p:nvSpPr>
        <p:spPr bwMode="auto">
          <a:xfrm>
            <a:off x="2198688" y="2581275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he-IL" sz="160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2</a:t>
            </a:r>
          </a:p>
        </p:txBody>
      </p:sp>
      <p:sp>
        <p:nvSpPr>
          <p:cNvPr id="59414" name="TextBox 54"/>
          <p:cNvSpPr txBox="1">
            <a:spLocks noChangeArrowheads="1"/>
          </p:cNvSpPr>
          <p:nvPr/>
        </p:nvSpPr>
        <p:spPr bwMode="auto">
          <a:xfrm>
            <a:off x="2011363" y="2578100"/>
            <a:ext cx="23495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he-IL" sz="160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3</a:t>
            </a:r>
          </a:p>
        </p:txBody>
      </p:sp>
      <p:grpSp>
        <p:nvGrpSpPr>
          <p:cNvPr id="8" name="Group 55"/>
          <p:cNvGrpSpPr>
            <a:grpSpLocks/>
          </p:cNvGrpSpPr>
          <p:nvPr/>
        </p:nvGrpSpPr>
        <p:grpSpPr bwMode="auto">
          <a:xfrm>
            <a:off x="1744663" y="1873250"/>
            <a:ext cx="2935287" cy="841375"/>
            <a:chOff x="593766" y="5264055"/>
            <a:chExt cx="3597129" cy="1011695"/>
          </a:xfrm>
        </p:grpSpPr>
        <p:grpSp>
          <p:nvGrpSpPr>
            <p:cNvPr id="9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59440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he-IL" altLang="he-IL" sz="1800">
                  <a:solidFill>
                    <a:srgbClr val="FFFFFF"/>
                  </a:solidFill>
                  <a:latin typeface="Calibri" pitchFamily="34" charset="0"/>
                  <a:ea typeface="MS PGothic" pitchFamily="34" charset="-128"/>
                </a:endParaRPr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  <p:cxnSp>
            <p:nvCxnSpPr>
              <p:cNvPr id="59444" name="Straight Connector 81"/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59445" name="Straight Connector 82"/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59446" name="Straight Connector 83"/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59447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</p:grpSp>
        <p:grpSp>
          <p:nvGrpSpPr>
            <p:cNvPr id="10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9434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he-IL" altLang="he-IL" sz="1800">
                  <a:solidFill>
                    <a:srgbClr val="FFFFFF"/>
                  </a:solidFill>
                  <a:latin typeface="Calibri" pitchFamily="34" charset="0"/>
                  <a:ea typeface="MS PGothic" pitchFamily="34" charset="-128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  <p:cxnSp>
            <p:nvCxnSpPr>
              <p:cNvPr id="59436" name="Straight Connector 73"/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59437" name="Straight Connector 74"/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59438" name="Straight Connector 75"/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  <p:cxnSp>
            <p:nvCxnSpPr>
              <p:cNvPr id="59439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</p:spPr>
          </p:cxnSp>
        </p:grpSp>
        <p:grpSp>
          <p:nvGrpSpPr>
            <p:cNvPr id="11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9431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he-IL" altLang="he-IL" sz="1800">
                  <a:solidFill>
                    <a:srgbClr val="FFFFFF"/>
                  </a:solidFill>
                  <a:latin typeface="Calibri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59422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he-IL" altLang="he-IL" sz="180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  <p:sp>
          <p:nvSpPr>
            <p:cNvPr id="59423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he-IL" altLang="he-IL" sz="180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  <p:grpSp>
          <p:nvGrpSpPr>
            <p:cNvPr id="12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9428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he-IL" altLang="he-IL" sz="1800">
                  <a:solidFill>
                    <a:srgbClr val="FFFFFF"/>
                  </a:solidFill>
                  <a:latin typeface="Calibri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59425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 w="25400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/>
              <a:endParaRPr lang="he-IL" altLang="he-IL" sz="1800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541338" y="1903413"/>
            <a:ext cx="1181100" cy="533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cs typeface="+mn-cs"/>
              </a:rPr>
              <a:t>L</a:t>
            </a:r>
            <a:r>
              <a:rPr lang="en-US" sz="1800" kern="0" dirty="0">
                <a:solidFill>
                  <a:prstClr val="black"/>
                </a:solidFill>
                <a:latin typeface="Calibri"/>
                <a:cs typeface="+mn-cs"/>
              </a:rPr>
              <a:t> bits</a:t>
            </a:r>
          </a:p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cs typeface="+mn-cs"/>
              </a:rPr>
              <a:t>per packet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334000" y="2898775"/>
            <a:ext cx="566738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cs typeface="+mn-cs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cs typeface="+mn-cs"/>
              </a:rPr>
              <a:t> bps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0" y="82550"/>
            <a:ext cx="8826500" cy="1060450"/>
          </a:xfrm>
        </p:spPr>
        <p:txBody>
          <a:bodyPr/>
          <a:lstStyle/>
          <a:p>
            <a:pPr eaLnBrk="1" hangingPunct="1"/>
            <a:r>
              <a:rPr lang="en-US" altLang="he-IL" sz="4000" dirty="0"/>
              <a:t>Packet-switching: </a:t>
            </a:r>
            <a:br>
              <a:rPr lang="en-US" altLang="he-IL" sz="4000" dirty="0"/>
            </a:br>
            <a:r>
              <a:rPr lang="en-US" altLang="he-IL" sz="4000" dirty="0"/>
              <a:t>queuing delay &amp; loss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3486150"/>
            <a:ext cx="8686800" cy="3262313"/>
          </a:xfrm>
        </p:spPr>
        <p:txBody>
          <a:bodyPr/>
          <a:lstStyle/>
          <a:p>
            <a:pPr eaLnBrk="1" hangingPunct="1">
              <a:buSzPct val="75000"/>
            </a:pPr>
            <a:endParaRPr lang="en-US" altLang="he-IL" b="0" dirty="0"/>
          </a:p>
          <a:p>
            <a:pPr eaLnBrk="1" hangingPunct="1">
              <a:buSzPct val="75000"/>
            </a:pPr>
            <a:r>
              <a:rPr lang="en-US" altLang="he-IL" b="0" dirty="0"/>
              <a:t>If arrival rate &gt; xmt rate, packets will queue</a:t>
            </a:r>
          </a:p>
          <a:p>
            <a:pPr eaLnBrk="1" hangingPunct="1">
              <a:buSzPct val="75000"/>
            </a:pPr>
            <a:r>
              <a:rPr lang="en-US" altLang="he-IL" b="0" dirty="0"/>
              <a:t>Packets may be dropped (lost) if buffer is full</a:t>
            </a:r>
          </a:p>
        </p:txBody>
      </p:sp>
      <p:grpSp>
        <p:nvGrpSpPr>
          <p:cNvPr id="66" name="Group 228"/>
          <p:cNvGrpSpPr>
            <a:grpSpLocks/>
          </p:cNvGrpSpPr>
          <p:nvPr/>
        </p:nvGrpSpPr>
        <p:grpSpPr bwMode="auto">
          <a:xfrm>
            <a:off x="2303463" y="2090738"/>
            <a:ext cx="1187450" cy="554037"/>
            <a:chOff x="4650" y="1129"/>
            <a:chExt cx="246" cy="95"/>
          </a:xfrm>
        </p:grpSpPr>
        <p:sp>
          <p:nvSpPr>
            <p:cNvPr id="69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72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74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75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78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2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76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7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83" name="Group 105"/>
          <p:cNvGrpSpPr>
            <a:grpSpLocks/>
          </p:cNvGrpSpPr>
          <p:nvPr/>
        </p:nvGrpSpPr>
        <p:grpSpPr bwMode="auto">
          <a:xfrm>
            <a:off x="6764338" y="2314575"/>
            <a:ext cx="779462" cy="679450"/>
            <a:chOff x="-44" y="1473"/>
            <a:chExt cx="981" cy="1105"/>
          </a:xfrm>
        </p:grpSpPr>
        <p:pic>
          <p:nvPicPr>
            <p:cNvPr id="84" name="Picture 106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5" name="Freeform 10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6272981 w 356"/>
                <a:gd name="T3" fmla="*/ 712129 h 368"/>
                <a:gd name="T4" fmla="*/ 7441543 w 356"/>
                <a:gd name="T5" fmla="*/ 14835890 h 368"/>
                <a:gd name="T6" fmla="*/ 1640009 w 356"/>
                <a:gd name="T7" fmla="*/ 1855427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</p:grpSp>
      <p:sp>
        <p:nvSpPr>
          <p:cNvPr id="86" name="Line 230"/>
          <p:cNvSpPr>
            <a:spLocks noChangeShapeType="1"/>
          </p:cNvSpPr>
          <p:nvPr/>
        </p:nvSpPr>
        <p:spPr bwMode="auto">
          <a:xfrm>
            <a:off x="3467100" y="2303463"/>
            <a:ext cx="0" cy="228600"/>
          </a:xfrm>
          <a:prstGeom prst="line">
            <a:avLst/>
          </a:prstGeom>
          <a:noFill/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88" name="Line 276"/>
          <p:cNvSpPr>
            <a:spLocks noChangeShapeType="1"/>
          </p:cNvSpPr>
          <p:nvPr/>
        </p:nvSpPr>
        <p:spPr bwMode="auto">
          <a:xfrm>
            <a:off x="1590675" y="1971675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0" name="Line 277"/>
          <p:cNvSpPr>
            <a:spLocks noChangeShapeType="1"/>
          </p:cNvSpPr>
          <p:nvPr/>
        </p:nvSpPr>
        <p:spPr bwMode="auto">
          <a:xfrm flipV="1">
            <a:off x="1735138" y="2457450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1" name="Line 278"/>
          <p:cNvSpPr>
            <a:spLocks noChangeShapeType="1"/>
          </p:cNvSpPr>
          <p:nvPr/>
        </p:nvSpPr>
        <p:spPr bwMode="auto">
          <a:xfrm>
            <a:off x="3432175" y="2398713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2" name="Line 279"/>
          <p:cNvSpPr>
            <a:spLocks noChangeShapeType="1"/>
          </p:cNvSpPr>
          <p:nvPr/>
        </p:nvSpPr>
        <p:spPr bwMode="auto">
          <a:xfrm flipH="1" flipV="1">
            <a:off x="6035675" y="2581275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3" name="Line 280"/>
          <p:cNvSpPr>
            <a:spLocks noChangeShapeType="1"/>
          </p:cNvSpPr>
          <p:nvPr/>
        </p:nvSpPr>
        <p:spPr bwMode="auto">
          <a:xfrm flipV="1">
            <a:off x="6508750" y="2030413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4" name="Rectangle 287"/>
          <p:cNvSpPr>
            <a:spLocks noChangeArrowheads="1"/>
          </p:cNvSpPr>
          <p:nvPr/>
        </p:nvSpPr>
        <p:spPr bwMode="auto">
          <a:xfrm>
            <a:off x="363061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95" name="Rectangle 288"/>
          <p:cNvSpPr>
            <a:spLocks noChangeArrowheads="1"/>
          </p:cNvSpPr>
          <p:nvPr/>
        </p:nvSpPr>
        <p:spPr bwMode="auto">
          <a:xfrm>
            <a:off x="379253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96" name="Rectangle 289"/>
          <p:cNvSpPr>
            <a:spLocks noChangeArrowheads="1"/>
          </p:cNvSpPr>
          <p:nvPr/>
        </p:nvSpPr>
        <p:spPr bwMode="auto">
          <a:xfrm>
            <a:off x="395446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97" name="Rectangle 290"/>
          <p:cNvSpPr>
            <a:spLocks noChangeArrowheads="1"/>
          </p:cNvSpPr>
          <p:nvPr/>
        </p:nvSpPr>
        <p:spPr bwMode="auto">
          <a:xfrm>
            <a:off x="4116388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98" name="Rectangle 291"/>
          <p:cNvSpPr>
            <a:spLocks noChangeArrowheads="1"/>
          </p:cNvSpPr>
          <p:nvPr/>
        </p:nvSpPr>
        <p:spPr bwMode="auto">
          <a:xfrm>
            <a:off x="4278313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99" name="Rectangle 292"/>
          <p:cNvSpPr>
            <a:spLocks noChangeArrowheads="1"/>
          </p:cNvSpPr>
          <p:nvPr/>
        </p:nvSpPr>
        <p:spPr bwMode="auto">
          <a:xfrm>
            <a:off x="464978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100" name="Rectangle 293"/>
          <p:cNvSpPr>
            <a:spLocks noChangeArrowheads="1"/>
          </p:cNvSpPr>
          <p:nvPr/>
        </p:nvSpPr>
        <p:spPr bwMode="auto">
          <a:xfrm>
            <a:off x="5087938" y="21812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grpSp>
        <p:nvGrpSpPr>
          <p:cNvPr id="104" name="Group 311"/>
          <p:cNvGrpSpPr>
            <a:grpSpLocks/>
          </p:cNvGrpSpPr>
          <p:nvPr/>
        </p:nvGrpSpPr>
        <p:grpSpPr bwMode="auto">
          <a:xfrm>
            <a:off x="2786063" y="2262188"/>
            <a:ext cx="633412" cy="200025"/>
            <a:chOff x="1800" y="1425"/>
            <a:chExt cx="399" cy="126"/>
          </a:xfrm>
        </p:grpSpPr>
        <p:sp>
          <p:nvSpPr>
            <p:cNvPr id="105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106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107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108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</p:grpSp>
      <p:sp>
        <p:nvSpPr>
          <p:cNvPr id="109" name="Rectangle 298"/>
          <p:cNvSpPr>
            <a:spLocks noChangeArrowheads="1"/>
          </p:cNvSpPr>
          <p:nvPr/>
        </p:nvSpPr>
        <p:spPr bwMode="auto">
          <a:xfrm>
            <a:off x="2128838" y="21621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110" name="Rectangle 299"/>
          <p:cNvSpPr>
            <a:spLocks noChangeArrowheads="1"/>
          </p:cNvSpPr>
          <p:nvPr/>
        </p:nvSpPr>
        <p:spPr bwMode="auto">
          <a:xfrm>
            <a:off x="1909763" y="27336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ea typeface="MS PGothic" pitchFamily="34" charset="-128"/>
            </a:endParaRPr>
          </a:p>
        </p:txBody>
      </p:sp>
      <p:sp>
        <p:nvSpPr>
          <p:cNvPr id="111" name="Line 300"/>
          <p:cNvSpPr>
            <a:spLocks noChangeShapeType="1"/>
          </p:cNvSpPr>
          <p:nvPr/>
        </p:nvSpPr>
        <p:spPr bwMode="auto">
          <a:xfrm>
            <a:off x="2090738" y="2111375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12" name="Line 301"/>
          <p:cNvSpPr>
            <a:spLocks noChangeShapeType="1"/>
          </p:cNvSpPr>
          <p:nvPr/>
        </p:nvSpPr>
        <p:spPr bwMode="auto">
          <a:xfrm flipV="1">
            <a:off x="2092325" y="2582863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13" name="Line 302"/>
          <p:cNvSpPr>
            <a:spLocks noChangeShapeType="1"/>
          </p:cNvSpPr>
          <p:nvPr/>
        </p:nvSpPr>
        <p:spPr bwMode="auto">
          <a:xfrm>
            <a:off x="4011613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14" name="Text Box 303"/>
          <p:cNvSpPr txBox="1">
            <a:spLocks noChangeArrowheads="1"/>
          </p:cNvSpPr>
          <p:nvPr/>
        </p:nvSpPr>
        <p:spPr bwMode="auto">
          <a:xfrm>
            <a:off x="749300" y="163353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>
                <a:solidFill>
                  <a:srgbClr val="006600"/>
                </a:solidFill>
                <a:ea typeface="MS PGothic" pitchFamily="34" charset="-128"/>
              </a:rPr>
              <a:t>A</a:t>
            </a:r>
          </a:p>
        </p:txBody>
      </p:sp>
      <p:sp>
        <p:nvSpPr>
          <p:cNvPr id="115" name="Text Box 304"/>
          <p:cNvSpPr txBox="1">
            <a:spLocks noChangeArrowheads="1"/>
          </p:cNvSpPr>
          <p:nvPr/>
        </p:nvSpPr>
        <p:spPr bwMode="auto">
          <a:xfrm>
            <a:off x="889000" y="260826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>
                <a:solidFill>
                  <a:srgbClr val="000099"/>
                </a:solidFill>
                <a:ea typeface="MS PGothic" pitchFamily="34" charset="-128"/>
              </a:rPr>
              <a:t>B</a:t>
            </a:r>
          </a:p>
        </p:txBody>
      </p:sp>
      <p:sp>
        <p:nvSpPr>
          <p:cNvPr id="116" name="Text Box 305"/>
          <p:cNvSpPr txBox="1">
            <a:spLocks noChangeArrowheads="1"/>
          </p:cNvSpPr>
          <p:nvPr/>
        </p:nvSpPr>
        <p:spPr bwMode="auto">
          <a:xfrm>
            <a:off x="6604000" y="1465263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>
                <a:ea typeface="MS PGothic" pitchFamily="34" charset="-128"/>
              </a:rPr>
              <a:t>C</a:t>
            </a:r>
            <a:endParaRPr lang="en-US" altLang="he-IL">
              <a:solidFill>
                <a:schemeClr val="accent1"/>
              </a:solidFill>
              <a:ea typeface="MS PGothic" pitchFamily="34" charset="-128"/>
            </a:endParaRPr>
          </a:p>
        </p:txBody>
      </p:sp>
      <p:sp>
        <p:nvSpPr>
          <p:cNvPr id="117" name="Text Box 308"/>
          <p:cNvSpPr txBox="1">
            <a:spLocks noChangeArrowheads="1"/>
          </p:cNvSpPr>
          <p:nvPr/>
        </p:nvSpPr>
        <p:spPr bwMode="auto">
          <a:xfrm>
            <a:off x="1636713" y="1585913"/>
            <a:ext cx="1563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 sz="1800" i="1">
                <a:ea typeface="MS PGothic" pitchFamily="34" charset="-128"/>
              </a:rPr>
              <a:t>R</a:t>
            </a:r>
            <a:r>
              <a:rPr lang="en-US" altLang="he-IL" sz="1800">
                <a:ea typeface="MS PGothic" pitchFamily="34" charset="-128"/>
              </a:rPr>
              <a:t> = 100 Mb/s</a:t>
            </a:r>
          </a:p>
        </p:txBody>
      </p:sp>
      <p:sp>
        <p:nvSpPr>
          <p:cNvPr id="118" name="Text Box 309"/>
          <p:cNvSpPr txBox="1">
            <a:spLocks noChangeArrowheads="1"/>
          </p:cNvSpPr>
          <p:nvPr/>
        </p:nvSpPr>
        <p:spPr bwMode="auto">
          <a:xfrm>
            <a:off x="3646529" y="2438400"/>
            <a:ext cx="160011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 sz="2000" i="1" dirty="0">
                <a:ea typeface="MS PGothic" pitchFamily="34" charset="-128"/>
              </a:rPr>
              <a:t>R</a:t>
            </a:r>
            <a:r>
              <a:rPr lang="en-US" altLang="he-IL" sz="2000" dirty="0">
                <a:ea typeface="MS PGothic" pitchFamily="34" charset="-128"/>
              </a:rPr>
              <a:t> = 30 Mb/s</a:t>
            </a:r>
            <a:endParaRPr lang="en-US" altLang="he-IL" dirty="0">
              <a:solidFill>
                <a:schemeClr val="accent1"/>
              </a:solidFill>
              <a:ea typeface="MS PGothic" pitchFamily="34" charset="-128"/>
            </a:endParaRPr>
          </a:p>
        </p:txBody>
      </p:sp>
      <p:sp>
        <p:nvSpPr>
          <p:cNvPr id="119" name="Text Box 310"/>
          <p:cNvSpPr txBox="1">
            <a:spLocks noChangeArrowheads="1"/>
          </p:cNvSpPr>
          <p:nvPr/>
        </p:nvSpPr>
        <p:spPr bwMode="auto">
          <a:xfrm>
            <a:off x="6022975" y="29940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he-IL" altLang="he-IL">
              <a:solidFill>
                <a:schemeClr val="accent1"/>
              </a:solidFill>
              <a:ea typeface="MS PGothic" pitchFamily="34" charset="-128"/>
            </a:endParaRPr>
          </a:p>
        </p:txBody>
      </p:sp>
      <p:sp>
        <p:nvSpPr>
          <p:cNvPr id="120" name="Line 281"/>
          <p:cNvSpPr>
            <a:spLocks noChangeShapeType="1"/>
          </p:cNvSpPr>
          <p:nvPr/>
        </p:nvSpPr>
        <p:spPr bwMode="auto">
          <a:xfrm flipV="1">
            <a:off x="6662738" y="3146425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21" name="Line 283"/>
          <p:cNvSpPr>
            <a:spLocks noChangeShapeType="1"/>
          </p:cNvSpPr>
          <p:nvPr/>
        </p:nvSpPr>
        <p:spPr bwMode="auto">
          <a:xfrm flipH="1">
            <a:off x="6638925" y="2849563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22" name="Text Box 306"/>
          <p:cNvSpPr txBox="1">
            <a:spLocks noChangeArrowheads="1"/>
          </p:cNvSpPr>
          <p:nvPr/>
        </p:nvSpPr>
        <p:spPr bwMode="auto">
          <a:xfrm>
            <a:off x="7556500" y="2224088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he-IL">
                <a:ea typeface="MS PGothic" pitchFamily="34" charset="-128"/>
              </a:rPr>
              <a:t>D</a:t>
            </a:r>
            <a:endParaRPr lang="en-US" altLang="he-IL">
              <a:solidFill>
                <a:schemeClr val="accent1"/>
              </a:solidFill>
              <a:ea typeface="MS PGothic" pitchFamily="34" charset="-128"/>
            </a:endParaRPr>
          </a:p>
        </p:txBody>
      </p:sp>
      <p:sp>
        <p:nvSpPr>
          <p:cNvPr id="123" name="Text Box 307"/>
          <p:cNvSpPr txBox="1">
            <a:spLocks noChangeArrowheads="1"/>
          </p:cNvSpPr>
          <p:nvPr/>
        </p:nvSpPr>
        <p:spPr bwMode="auto">
          <a:xfrm>
            <a:off x="8299450" y="284003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>
                <a:ea typeface="MS PGothic" pitchFamily="34" charset="-128"/>
              </a:rPr>
              <a:t>E</a:t>
            </a:r>
            <a:endParaRPr lang="en-US" altLang="he-IL">
              <a:solidFill>
                <a:schemeClr val="accent1"/>
              </a:solidFill>
              <a:ea typeface="MS PGothic" pitchFamily="34" charset="-128"/>
            </a:endParaRPr>
          </a:p>
        </p:txBody>
      </p:sp>
      <p:sp>
        <p:nvSpPr>
          <p:cNvPr id="124" name="Text Box 330"/>
          <p:cNvSpPr txBox="1">
            <a:spLocks noChangeArrowheads="1"/>
          </p:cNvSpPr>
          <p:nvPr/>
        </p:nvSpPr>
        <p:spPr bwMode="auto">
          <a:xfrm>
            <a:off x="2051050" y="2984500"/>
            <a:ext cx="235426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he-IL" sz="1800">
                <a:ea typeface="MS PGothic" pitchFamily="34" charset="-128"/>
              </a:rPr>
              <a:t>queue of packets</a:t>
            </a:r>
          </a:p>
          <a:p>
            <a:pPr algn="ctr">
              <a:lnSpc>
                <a:spcPct val="85000"/>
              </a:lnSpc>
            </a:pPr>
            <a:r>
              <a:rPr lang="en-US" altLang="he-IL" sz="1800">
                <a:ea typeface="MS PGothic" pitchFamily="34" charset="-128"/>
              </a:rPr>
              <a:t>waiting for output link</a:t>
            </a:r>
            <a:endParaRPr lang="en-US" altLang="he-IL" sz="1800">
              <a:solidFill>
                <a:schemeClr val="accent1"/>
              </a:solidFill>
              <a:ea typeface="MS PGothic" pitchFamily="34" charset="-128"/>
            </a:endParaRPr>
          </a:p>
        </p:txBody>
      </p:sp>
      <p:sp>
        <p:nvSpPr>
          <p:cNvPr id="125" name="Line 332"/>
          <p:cNvSpPr>
            <a:spLocks noChangeShapeType="1"/>
          </p:cNvSpPr>
          <p:nvPr/>
        </p:nvSpPr>
        <p:spPr bwMode="auto">
          <a:xfrm flipV="1">
            <a:off x="2890838" y="2514600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grpSp>
        <p:nvGrpSpPr>
          <p:cNvPr id="126" name="Group 96"/>
          <p:cNvGrpSpPr>
            <a:grpSpLocks/>
          </p:cNvGrpSpPr>
          <p:nvPr/>
        </p:nvGrpSpPr>
        <p:grpSpPr bwMode="auto">
          <a:xfrm>
            <a:off x="898525" y="1651000"/>
            <a:ext cx="779463" cy="679450"/>
            <a:chOff x="-44" y="1473"/>
            <a:chExt cx="981" cy="1105"/>
          </a:xfrm>
        </p:grpSpPr>
        <p:pic>
          <p:nvPicPr>
            <p:cNvPr id="127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8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6272981 w 356"/>
                <a:gd name="T3" fmla="*/ 712129 h 368"/>
                <a:gd name="T4" fmla="*/ 7441543 w 356"/>
                <a:gd name="T5" fmla="*/ 14835890 h 368"/>
                <a:gd name="T6" fmla="*/ 1640009 w 356"/>
                <a:gd name="T7" fmla="*/ 1855427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129" name="Group 99"/>
          <p:cNvGrpSpPr>
            <a:grpSpLocks/>
          </p:cNvGrpSpPr>
          <p:nvPr/>
        </p:nvGrpSpPr>
        <p:grpSpPr bwMode="auto">
          <a:xfrm>
            <a:off x="1085850" y="2625725"/>
            <a:ext cx="779463" cy="679450"/>
            <a:chOff x="-44" y="1473"/>
            <a:chExt cx="981" cy="1105"/>
          </a:xfrm>
        </p:grpSpPr>
        <p:pic>
          <p:nvPicPr>
            <p:cNvPr id="130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1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6272981 w 356"/>
                <a:gd name="T3" fmla="*/ 712129 h 368"/>
                <a:gd name="T4" fmla="*/ 7441543 w 356"/>
                <a:gd name="T5" fmla="*/ 14835890 h 368"/>
                <a:gd name="T6" fmla="*/ 1640009 w 356"/>
                <a:gd name="T7" fmla="*/ 1855427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132" name="Group 102"/>
          <p:cNvGrpSpPr>
            <a:grpSpLocks/>
          </p:cNvGrpSpPr>
          <p:nvPr/>
        </p:nvGrpSpPr>
        <p:grpSpPr bwMode="auto">
          <a:xfrm>
            <a:off x="7481888" y="2686050"/>
            <a:ext cx="779462" cy="679450"/>
            <a:chOff x="-44" y="1473"/>
            <a:chExt cx="981" cy="1105"/>
          </a:xfrm>
        </p:grpSpPr>
        <p:pic>
          <p:nvPicPr>
            <p:cNvPr id="133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4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6272981 w 356"/>
                <a:gd name="T3" fmla="*/ 712129 h 368"/>
                <a:gd name="T4" fmla="*/ 7441543 w 356"/>
                <a:gd name="T5" fmla="*/ 14835890 h 368"/>
                <a:gd name="T6" fmla="*/ 1640009 w 356"/>
                <a:gd name="T7" fmla="*/ 1855427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135" name="Group 108"/>
          <p:cNvGrpSpPr>
            <a:grpSpLocks/>
          </p:cNvGrpSpPr>
          <p:nvPr/>
        </p:nvGrpSpPr>
        <p:grpSpPr bwMode="auto">
          <a:xfrm>
            <a:off x="6846888" y="1493838"/>
            <a:ext cx="779462" cy="679450"/>
            <a:chOff x="-44" y="1473"/>
            <a:chExt cx="981" cy="1105"/>
          </a:xfrm>
        </p:grpSpPr>
        <p:pic>
          <p:nvPicPr>
            <p:cNvPr id="136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7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6272981 w 356"/>
                <a:gd name="T3" fmla="*/ 712129 h 368"/>
                <a:gd name="T4" fmla="*/ 7441543 w 356"/>
                <a:gd name="T5" fmla="*/ 14835890 h 368"/>
                <a:gd name="T6" fmla="*/ 1640009 w 356"/>
                <a:gd name="T7" fmla="*/ 1855427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138" name="Group 228"/>
          <p:cNvGrpSpPr>
            <a:grpSpLocks/>
          </p:cNvGrpSpPr>
          <p:nvPr/>
        </p:nvGrpSpPr>
        <p:grpSpPr bwMode="auto">
          <a:xfrm>
            <a:off x="5391150" y="2160588"/>
            <a:ext cx="1128713" cy="439737"/>
            <a:chOff x="4650" y="1129"/>
            <a:chExt cx="246" cy="95"/>
          </a:xfrm>
        </p:grpSpPr>
        <p:sp>
          <p:nvSpPr>
            <p:cNvPr id="139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140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141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142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145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46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143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44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47" name="Group 228"/>
          <p:cNvGrpSpPr>
            <a:grpSpLocks/>
          </p:cNvGrpSpPr>
          <p:nvPr/>
        </p:nvGrpSpPr>
        <p:grpSpPr bwMode="auto">
          <a:xfrm>
            <a:off x="5530850" y="2930525"/>
            <a:ext cx="1128713" cy="439738"/>
            <a:chOff x="4650" y="1129"/>
            <a:chExt cx="246" cy="95"/>
          </a:xfrm>
        </p:grpSpPr>
        <p:sp>
          <p:nvSpPr>
            <p:cNvPr id="148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149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150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151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154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55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152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53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Learn how to learn</a:t>
            </a:r>
            <a:endParaRPr lang="en-US" dirty="0"/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3200" b="0" dirty="0"/>
              <a:t>Repeat the material after every lesson</a:t>
            </a:r>
          </a:p>
          <a:p>
            <a:pPr>
              <a:lnSpc>
                <a:spcPct val="80000"/>
              </a:lnSpc>
            </a:pPr>
            <a:r>
              <a:rPr lang="en-US" sz="3200" b="0" dirty="0"/>
              <a:t>Don’t leave HWs to the last minute!</a:t>
            </a:r>
          </a:p>
          <a:p>
            <a:pPr>
              <a:lnSpc>
                <a:spcPct val="80000"/>
              </a:lnSpc>
            </a:pPr>
            <a:r>
              <a:rPr lang="en-US" sz="3200" b="0" dirty="0"/>
              <a:t>Self study</a:t>
            </a:r>
          </a:p>
          <a:p>
            <a:pPr lvl="1">
              <a:lnSpc>
                <a:spcPct val="80000"/>
              </a:lnSpc>
            </a:pPr>
            <a:r>
              <a:rPr lang="en-US" sz="2800" b="0" dirty="0"/>
              <a:t>The course’s textbook</a:t>
            </a:r>
          </a:p>
          <a:p>
            <a:pPr lvl="1">
              <a:lnSpc>
                <a:spcPct val="80000"/>
              </a:lnSpc>
            </a:pPr>
            <a:r>
              <a:rPr lang="en-US" sz="2800" b="0" dirty="0"/>
              <a:t>Google &amp; Wiki</a:t>
            </a:r>
            <a:endParaRPr lang="he-IL" sz="2800" b="0" dirty="0"/>
          </a:p>
          <a:p>
            <a:pPr>
              <a:lnSpc>
                <a:spcPct val="80000"/>
              </a:lnSpc>
            </a:pPr>
            <a:r>
              <a:rPr lang="en-US" sz="3200" b="0" dirty="0"/>
              <a:t>Reception hours</a:t>
            </a:r>
          </a:p>
          <a:p>
            <a:pPr lvl="1">
              <a:lnSpc>
                <a:spcPct val="80000"/>
              </a:lnSpc>
            </a:pPr>
            <a:r>
              <a:rPr lang="en-US" sz="2800" b="0" dirty="0"/>
              <a:t>After the lecture</a:t>
            </a:r>
          </a:p>
          <a:p>
            <a:pPr lvl="1">
              <a:lnSpc>
                <a:spcPct val="80000"/>
              </a:lnSpc>
            </a:pPr>
            <a:r>
              <a:rPr lang="en-US" sz="2800" b="0" dirty="0"/>
              <a:t>Coordinate by mail (Mon-Wed).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j-cs"/>
              </a:rPr>
              <a:t>Forwarding &amp; Routing</a:t>
            </a:r>
          </a:p>
        </p:txBody>
      </p:sp>
      <p:sp>
        <p:nvSpPr>
          <p:cNvPr id="61446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4038600" cy="21336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None/>
            </a:pPr>
            <a:r>
              <a:rPr lang="en-US" altLang="he-IL" b="0" i="1" dirty="0">
                <a:solidFill>
                  <a:srgbClr val="C00000"/>
                </a:solidFill>
                <a:latin typeface="+mj-lt"/>
                <a:ea typeface="MS PGothic" pitchFamily="34" charset="-128"/>
              </a:rPr>
              <a:t>Routing:</a:t>
            </a:r>
            <a:r>
              <a:rPr lang="en-US" altLang="he-IL" b="0" dirty="0">
                <a:solidFill>
                  <a:srgbClr val="C00000"/>
                </a:solidFill>
                <a:latin typeface="+mj-lt"/>
                <a:ea typeface="MS PGothic" pitchFamily="34" charset="-128"/>
              </a:rPr>
              <a:t> </a:t>
            </a:r>
            <a:r>
              <a:rPr lang="en-US" altLang="he-IL" b="0" dirty="0">
                <a:latin typeface="+mj-lt"/>
                <a:ea typeface="MS PGothic" pitchFamily="34" charset="-128"/>
              </a:rPr>
              <a:t>determines source-destination route taken by packets</a:t>
            </a:r>
          </a:p>
          <a:p>
            <a:pPr marL="742950" lvl="1" indent="-285750">
              <a:lnSpc>
                <a:spcPct val="85000"/>
              </a:lnSpc>
              <a:buClr>
                <a:srgbClr val="000099"/>
              </a:buClr>
            </a:pPr>
            <a:r>
              <a:rPr lang="en-US" altLang="he-IL" b="0" i="1" dirty="0">
                <a:latin typeface="+mj-lt"/>
                <a:ea typeface="MS PGothic" pitchFamily="34" charset="-128"/>
              </a:rPr>
              <a:t>routing algorithms</a:t>
            </a:r>
            <a:endParaRPr lang="en-US" altLang="he-IL" b="0" dirty="0">
              <a:latin typeface="+mj-lt"/>
              <a:ea typeface="MS PGothic" pitchFamily="34" charset="-128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None/>
            </a:pPr>
            <a:endParaRPr lang="en-US" altLang="he-IL" b="0" dirty="0">
              <a:latin typeface="+mj-lt"/>
              <a:ea typeface="MS PGothic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altLang="he-IL" b="0" i="1" dirty="0">
              <a:solidFill>
                <a:srgbClr val="C00000"/>
              </a:solidFill>
              <a:latin typeface="+mj-lt"/>
            </a:endParaRPr>
          </a:p>
          <a:p>
            <a:pPr marL="0" indent="0">
              <a:buFont typeface="Wingdings" pitchFamily="2" charset="2"/>
              <a:buNone/>
            </a:pPr>
            <a:endParaRPr lang="en-US" altLang="he-IL" b="0" i="1" dirty="0">
              <a:solidFill>
                <a:srgbClr val="C00000"/>
              </a:solidFill>
              <a:latin typeface="+mj-lt"/>
            </a:endParaRPr>
          </a:p>
          <a:p>
            <a:pPr marL="0" indent="0">
              <a:buFont typeface="Wingdings" pitchFamily="2" charset="2"/>
              <a:buNone/>
            </a:pPr>
            <a:endParaRPr lang="en-US" altLang="he-IL" b="0" dirty="0">
              <a:latin typeface="+mj-lt"/>
            </a:endParaRPr>
          </a:p>
        </p:txBody>
      </p:sp>
      <p:sp>
        <p:nvSpPr>
          <p:cNvPr id="175" name="Rectangle 3"/>
          <p:cNvSpPr txBox="1">
            <a:spLocks noChangeArrowheads="1"/>
          </p:cNvSpPr>
          <p:nvPr/>
        </p:nvSpPr>
        <p:spPr bwMode="auto">
          <a:xfrm>
            <a:off x="4648200" y="1143000"/>
            <a:ext cx="4191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 algn="l">
              <a:lnSpc>
                <a:spcPct val="90000"/>
              </a:lnSpc>
              <a:spcBef>
                <a:spcPct val="30000"/>
              </a:spcBef>
              <a:buSzPct val="100000"/>
              <a:defRPr/>
            </a:pPr>
            <a:r>
              <a:rPr lang="en-US" altLang="he-IL" b="0" i="1" kern="0" dirty="0">
                <a:solidFill>
                  <a:srgbClr val="C00000"/>
                </a:solidFill>
                <a:latin typeface="+mj-lt"/>
              </a:rPr>
              <a:t>Forwarding:</a:t>
            </a:r>
            <a:r>
              <a:rPr lang="en-US" altLang="he-IL" b="0" kern="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altLang="he-IL" b="0" kern="0" dirty="0">
                <a:latin typeface="+mj-lt"/>
              </a:rPr>
              <a:t>move packets from router</a:t>
            </a:r>
            <a:r>
              <a:rPr lang="ja-JP" altLang="en-US" b="0" kern="0" dirty="0">
                <a:latin typeface="+mj-lt"/>
              </a:rPr>
              <a:t>’</a:t>
            </a:r>
            <a:r>
              <a:rPr lang="en-US" altLang="ja-JP" b="0" kern="0" dirty="0">
                <a:latin typeface="+mj-lt"/>
              </a:rPr>
              <a:t>s input to appropriate router output</a:t>
            </a:r>
          </a:p>
          <a:p>
            <a:pPr lvl="0" algn="l">
              <a:lnSpc>
                <a:spcPct val="90000"/>
              </a:lnSpc>
              <a:spcBef>
                <a:spcPct val="30000"/>
              </a:spcBef>
              <a:buSzPct val="100000"/>
              <a:defRPr/>
            </a:pPr>
            <a:r>
              <a:rPr lang="en-US" altLang="ja-JP" sz="2000" b="0" kern="0" dirty="0">
                <a:latin typeface="+mj-lt"/>
              </a:rPr>
              <a:t>Forwarding table</a:t>
            </a:r>
          </a:p>
          <a:p>
            <a:pPr lvl="0" algn="l">
              <a:lnSpc>
                <a:spcPct val="90000"/>
              </a:lnSpc>
              <a:spcBef>
                <a:spcPct val="30000"/>
              </a:spcBef>
              <a:buSzPct val="100000"/>
              <a:defRPr/>
            </a:pPr>
            <a:endParaRPr lang="en-US" altLang="ja-JP" b="0" kern="0" dirty="0">
              <a:latin typeface="+mj-lt"/>
            </a:endParaRPr>
          </a:p>
        </p:txBody>
      </p:sp>
      <p:sp>
        <p:nvSpPr>
          <p:cNvPr id="178" name="Freeform 3"/>
          <p:cNvSpPr>
            <a:spLocks/>
          </p:cNvSpPr>
          <p:nvPr/>
        </p:nvSpPr>
        <p:spPr bwMode="auto">
          <a:xfrm rot="16200000">
            <a:off x="3289300" y="3600451"/>
            <a:ext cx="2198687" cy="1497012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grpSp>
        <p:nvGrpSpPr>
          <p:cNvPr id="179" name="Group 4"/>
          <p:cNvGrpSpPr>
            <a:grpSpLocks/>
          </p:cNvGrpSpPr>
          <p:nvPr/>
        </p:nvGrpSpPr>
        <p:grpSpPr bwMode="auto">
          <a:xfrm>
            <a:off x="1328738" y="3152775"/>
            <a:ext cx="2317750" cy="2333625"/>
            <a:chOff x="272609" y="3015788"/>
            <a:chExt cx="2317750" cy="2333625"/>
          </a:xfrm>
        </p:grpSpPr>
        <p:sp>
          <p:nvSpPr>
            <p:cNvPr id="180" name="Rectangle 4"/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 sz="180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81" name="Oval 5"/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 sz="180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82" name="Text Box 108"/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he-IL" sz="1400">
                  <a:solidFill>
                    <a:srgbClr val="000000"/>
                  </a:solidFill>
                  <a:ea typeface="MS PGothic" pitchFamily="34" charset="-128"/>
                </a:rPr>
                <a:t>routing algorithm</a:t>
              </a:r>
            </a:p>
          </p:txBody>
        </p:sp>
        <p:sp>
          <p:nvSpPr>
            <p:cNvPr id="183" name="Rectangle 109"/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 sz="180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84" name="Text Box 110"/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18589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he-IL" sz="1400">
                  <a:solidFill>
                    <a:srgbClr val="000000"/>
                  </a:solidFill>
                  <a:ea typeface="MS PGothic" pitchFamily="34" charset="-128"/>
                </a:rPr>
                <a:t>local forwarding table</a:t>
              </a:r>
            </a:p>
          </p:txBody>
        </p:sp>
        <p:sp>
          <p:nvSpPr>
            <p:cNvPr id="185" name="Text Box 111"/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he-IL" sz="1200" dirty="0">
                  <a:solidFill>
                    <a:srgbClr val="000000"/>
                  </a:solidFill>
                  <a:ea typeface="MS PGothic" pitchFamily="34" charset="-128"/>
                </a:rPr>
                <a:t>header value</a:t>
              </a:r>
            </a:p>
          </p:txBody>
        </p:sp>
        <p:sp>
          <p:nvSpPr>
            <p:cNvPr id="186" name="Text Box 112"/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he-IL" sz="1200" dirty="0">
                  <a:solidFill>
                    <a:srgbClr val="000000"/>
                  </a:solidFill>
                  <a:ea typeface="MS PGothic" pitchFamily="34" charset="-128"/>
                </a:rPr>
                <a:t>output </a:t>
              </a:r>
              <a:r>
                <a:rPr lang="en-US" altLang="he-IL" sz="1400" dirty="0">
                  <a:solidFill>
                    <a:srgbClr val="000000"/>
                  </a:solidFill>
                  <a:ea typeface="MS PGothic" pitchFamily="34" charset="-128"/>
                </a:rPr>
                <a:t>link</a:t>
              </a:r>
            </a:p>
          </p:txBody>
        </p:sp>
        <p:sp>
          <p:nvSpPr>
            <p:cNvPr id="187" name="Line 113"/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88" name="Text Box 114"/>
            <p:cNvSpPr txBox="1">
              <a:spLocks noChangeArrowheads="1"/>
            </p:cNvSpPr>
            <p:nvPr/>
          </p:nvSpPr>
          <p:spPr bwMode="auto">
            <a:xfrm>
              <a:off x="1071121" y="4457238"/>
              <a:ext cx="520700" cy="822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 eaLnBrk="1" hangingPunct="1"/>
              <a:r>
                <a:rPr lang="en-US" altLang="he-IL" sz="1200" dirty="0">
                  <a:solidFill>
                    <a:srgbClr val="000000"/>
                  </a:solidFill>
                  <a:ea typeface="MS PGothic" pitchFamily="34" charset="-128"/>
                </a:rPr>
                <a:t>0100</a:t>
              </a:r>
            </a:p>
            <a:p>
              <a:pPr algn="r" eaLnBrk="1" hangingPunct="1"/>
              <a:r>
                <a:rPr lang="en-US" altLang="he-IL" sz="1200" dirty="0">
                  <a:solidFill>
                    <a:srgbClr val="000000"/>
                  </a:solidFill>
                  <a:ea typeface="MS PGothic" pitchFamily="34" charset="-128"/>
                </a:rPr>
                <a:t>0101</a:t>
              </a:r>
            </a:p>
            <a:p>
              <a:pPr algn="r" eaLnBrk="1" hangingPunct="1"/>
              <a:r>
                <a:rPr lang="en-US" altLang="he-IL" sz="1200" dirty="0">
                  <a:solidFill>
                    <a:srgbClr val="000000"/>
                  </a:solidFill>
                  <a:ea typeface="MS PGothic" pitchFamily="34" charset="-128"/>
                </a:rPr>
                <a:t>0111</a:t>
              </a:r>
            </a:p>
            <a:p>
              <a:pPr algn="r" eaLnBrk="1" hangingPunct="1"/>
              <a:r>
                <a:rPr lang="en-US" altLang="he-IL" sz="1200" dirty="0">
                  <a:solidFill>
                    <a:srgbClr val="000000"/>
                  </a:solidFill>
                  <a:ea typeface="MS PGothic" pitchFamily="34" charset="-128"/>
                </a:rPr>
                <a:t>1001</a:t>
              </a:r>
            </a:p>
          </p:txBody>
        </p:sp>
        <p:sp>
          <p:nvSpPr>
            <p:cNvPr id="189" name="Text Box 115"/>
            <p:cNvSpPr txBox="1">
              <a:spLocks noChangeArrowheads="1"/>
            </p:cNvSpPr>
            <p:nvPr/>
          </p:nvSpPr>
          <p:spPr bwMode="auto">
            <a:xfrm>
              <a:off x="1596584" y="4457238"/>
              <a:ext cx="268287" cy="822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he-IL" sz="1200">
                  <a:solidFill>
                    <a:srgbClr val="000000"/>
                  </a:solidFill>
                  <a:ea typeface="MS PGothic" pitchFamily="34" charset="-128"/>
                </a:rPr>
                <a:t>3</a:t>
              </a:r>
            </a:p>
            <a:p>
              <a:pPr algn="ctr" eaLnBrk="1" hangingPunct="1"/>
              <a:r>
                <a:rPr lang="en-US" altLang="he-IL" sz="1200">
                  <a:solidFill>
                    <a:srgbClr val="000000"/>
                  </a:solidFill>
                  <a:ea typeface="MS PGothic" pitchFamily="34" charset="-128"/>
                </a:rPr>
                <a:t>2</a:t>
              </a:r>
            </a:p>
            <a:p>
              <a:pPr algn="ctr" eaLnBrk="1" hangingPunct="1"/>
              <a:r>
                <a:rPr lang="en-US" altLang="he-IL" sz="1200">
                  <a:solidFill>
                    <a:srgbClr val="000000"/>
                  </a:solidFill>
                  <a:ea typeface="MS PGothic" pitchFamily="34" charset="-128"/>
                </a:rPr>
                <a:t>2</a:t>
              </a:r>
            </a:p>
            <a:p>
              <a:pPr algn="ctr" eaLnBrk="1" hangingPunct="1"/>
              <a:r>
                <a:rPr lang="en-US" altLang="he-IL" sz="1200">
                  <a:solidFill>
                    <a:srgbClr val="000000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190" name="Line 116"/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91" name="Line 117"/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92" name="AutoShape 118"/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 sz="180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</p:grpSp>
      <p:grpSp>
        <p:nvGrpSpPr>
          <p:cNvPr id="193" name="Group 3"/>
          <p:cNvGrpSpPr>
            <a:grpSpLocks/>
          </p:cNvGrpSpPr>
          <p:nvPr/>
        </p:nvGrpSpPr>
        <p:grpSpPr bwMode="auto">
          <a:xfrm>
            <a:off x="3200400" y="3632200"/>
            <a:ext cx="4745038" cy="2989263"/>
            <a:chOff x="2088829" y="3641726"/>
            <a:chExt cx="4743771" cy="2989155"/>
          </a:xfrm>
        </p:grpSpPr>
        <p:sp>
          <p:nvSpPr>
            <p:cNvPr id="194" name="Freeform 2"/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95" name="Freeform 6"/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grpSp>
          <p:nvGrpSpPr>
            <p:cNvPr id="196" name="Group 7"/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331" name="Oval 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332" name="Line 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33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34" name="Rectangle 1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35" name="Oval 12"/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grpSp>
            <p:nvGrpSpPr>
              <p:cNvPr id="336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41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342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343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grpSp>
            <p:nvGrpSpPr>
              <p:cNvPr id="337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8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339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340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</p:grpSp>
        <p:grpSp>
          <p:nvGrpSpPr>
            <p:cNvPr id="197" name="Group 21"/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318" name="Oval 22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319" name="Line 23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20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21" name="Rectangle 25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22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grpSp>
            <p:nvGrpSpPr>
              <p:cNvPr id="323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28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329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330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grpSp>
            <p:nvGrpSpPr>
              <p:cNvPr id="324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25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326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327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</p:grpSp>
        <p:grpSp>
          <p:nvGrpSpPr>
            <p:cNvPr id="198" name="Group 35"/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305" name="Oval 36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306" name="Line 37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07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08" name="Rectangle 39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309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grpSp>
            <p:nvGrpSpPr>
              <p:cNvPr id="310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15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316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317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grpSp>
            <p:nvGrpSpPr>
              <p:cNvPr id="311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12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313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314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</p:grpSp>
        <p:grpSp>
          <p:nvGrpSpPr>
            <p:cNvPr id="199" name="Group 49"/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292" name="Oval 50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93" name="Line 51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294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295" name="Rectangle 53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96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grpSp>
            <p:nvGrpSpPr>
              <p:cNvPr id="297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02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303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304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grpSp>
            <p:nvGrpSpPr>
              <p:cNvPr id="298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99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300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301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</p:grpSp>
        <p:grpSp>
          <p:nvGrpSpPr>
            <p:cNvPr id="200" name="Group 63"/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279" name="Oval 64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80" name="Line 65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281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282" name="Rectangle 67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83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grpSp>
            <p:nvGrpSpPr>
              <p:cNvPr id="284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89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290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291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grpSp>
            <p:nvGrpSpPr>
              <p:cNvPr id="285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86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287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288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</p:grpSp>
        <p:grpSp>
          <p:nvGrpSpPr>
            <p:cNvPr id="201" name="Group 77"/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266" name="Oval 7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67" name="Line 7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268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269" name="Rectangle 8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solidFill>
                    <a:srgbClr val="000000"/>
                  </a:solidFill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70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grpSp>
            <p:nvGrpSpPr>
              <p:cNvPr id="271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76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277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278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grpSp>
            <p:nvGrpSpPr>
              <p:cNvPr id="272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73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274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275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</p:grpSp>
        <p:sp>
          <p:nvSpPr>
            <p:cNvPr id="202" name="Freeform 91"/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203" name="Freeform 92"/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204" name="Freeform 93"/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205" name="Freeform 94"/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206" name="Freeform 95"/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207" name="Freeform 96"/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208" name="Text Box 100"/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311067" cy="3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he-IL" sz="1800">
                  <a:solidFill>
                    <a:srgbClr val="000000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09" name="Text Box 101"/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96783" cy="336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he-IL" sz="1600">
                  <a:solidFill>
                    <a:srgbClr val="000000"/>
                  </a:solidFill>
                  <a:ea typeface="MS PGothic" pitchFamily="34" charset="-128"/>
                </a:rPr>
                <a:t>2</a:t>
              </a:r>
            </a:p>
          </p:txBody>
        </p:sp>
        <p:sp>
          <p:nvSpPr>
            <p:cNvPr id="210" name="Text Box 102"/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96783" cy="336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he-IL" sz="1600">
                  <a:solidFill>
                    <a:srgbClr val="000000"/>
                  </a:solidFill>
                  <a:ea typeface="MS PGothic" pitchFamily="34" charset="-128"/>
                </a:rPr>
                <a:t>3</a:t>
              </a:r>
            </a:p>
          </p:txBody>
        </p:sp>
        <p:grpSp>
          <p:nvGrpSpPr>
            <p:cNvPr id="211" name="Group 1"/>
            <p:cNvGrpSpPr>
              <a:grpSpLocks/>
            </p:cNvGrpSpPr>
            <p:nvPr/>
          </p:nvGrpSpPr>
          <p:grpSpPr bwMode="auto">
            <a:xfrm rot="-2012368">
              <a:off x="2645158" y="5398104"/>
              <a:ext cx="1447800" cy="274638"/>
              <a:chOff x="2436813" y="4587876"/>
              <a:chExt cx="1447800" cy="274638"/>
            </a:xfrm>
          </p:grpSpPr>
          <p:sp>
            <p:nvSpPr>
              <p:cNvPr id="261" name="Rectangle 97"/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62" name="Rectangle 98"/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63" name="Line 99"/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264" name="Rectangle 104"/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65" name="Text Box 105"/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he-IL" sz="1200">
                    <a:solidFill>
                      <a:srgbClr val="000000"/>
                    </a:solidFill>
                    <a:ea typeface="MS PGothic" pitchFamily="34" charset="-128"/>
                  </a:rPr>
                  <a:t>0111</a:t>
                </a:r>
              </a:p>
            </p:txBody>
          </p:sp>
        </p:grpSp>
        <p:sp>
          <p:nvSpPr>
            <p:cNvPr id="212" name="Text Box 106"/>
            <p:cNvSpPr txBox="1">
              <a:spLocks noChangeArrowheads="1"/>
            </p:cNvSpPr>
            <p:nvPr/>
          </p:nvSpPr>
          <p:spPr bwMode="auto">
            <a:xfrm>
              <a:off x="2088829" y="6046702"/>
              <a:ext cx="2339350" cy="584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he-IL" sz="1600" dirty="0" err="1">
                  <a:solidFill>
                    <a:srgbClr val="000000"/>
                  </a:solidFill>
                  <a:ea typeface="MS PGothic" pitchFamily="34" charset="-128"/>
                </a:rPr>
                <a:t>dest</a:t>
              </a:r>
              <a:r>
                <a:rPr lang="en-US" altLang="he-IL" sz="1600" dirty="0">
                  <a:solidFill>
                    <a:srgbClr val="000000"/>
                  </a:solidFill>
                  <a:ea typeface="MS PGothic" pitchFamily="34" charset="-128"/>
                </a:rPr>
                <a:t> address in arriving</a:t>
              </a:r>
            </a:p>
            <a:p>
              <a:pPr eaLnBrk="1" hangingPunct="1"/>
              <a:r>
                <a:rPr lang="en-US" altLang="he-IL" sz="1600" dirty="0">
                  <a:solidFill>
                    <a:srgbClr val="000000"/>
                  </a:solidFill>
                  <a:ea typeface="MS PGothic" pitchFamily="34" charset="-128"/>
                </a:rPr>
                <a:t>packet</a:t>
              </a:r>
              <a:r>
                <a:rPr lang="ja-JP" altLang="en-US" sz="1600" dirty="0">
                  <a:solidFill>
                    <a:srgbClr val="000000"/>
                  </a:solidFill>
                  <a:ea typeface="MS PGothic" pitchFamily="34" charset="-128"/>
                </a:rPr>
                <a:t>’</a:t>
              </a:r>
              <a:r>
                <a:rPr lang="en-US" altLang="ja-JP" sz="1600" dirty="0">
                  <a:solidFill>
                    <a:srgbClr val="000000"/>
                  </a:solidFill>
                  <a:ea typeface="MS PGothic" pitchFamily="34" charset="-128"/>
                </a:rPr>
                <a:t>s header</a:t>
              </a:r>
              <a:endParaRPr lang="en-US" altLang="he-IL" sz="1600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13" name="Line 107"/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14" name="Line 119"/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15" name="Freeform 120"/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16" name="Freeform 121"/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17" name="Freeform 122"/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18" name="Freeform 123"/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19" name="Freeform 124"/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20" name="Freeform 125"/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221" name="Group 126"/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254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55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56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57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58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59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60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222" name="Group 134"/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247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48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49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50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51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52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53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223" name="Group 142"/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240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41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42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43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44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45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46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224" name="Group 150"/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233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34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35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36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8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9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pSp>
          <p:nvGrpSpPr>
            <p:cNvPr id="225" name="Group 158"/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226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27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28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29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0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1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2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 sz="180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</p:grpSp>
      <p:cxnSp>
        <p:nvCxnSpPr>
          <p:cNvPr id="345" name="Straight Connector 421894"/>
          <p:cNvCxnSpPr>
            <a:cxnSpLocks noChangeShapeType="1"/>
          </p:cNvCxnSpPr>
          <p:nvPr/>
        </p:nvCxnSpPr>
        <p:spPr bwMode="auto">
          <a:xfrm flipH="1">
            <a:off x="3503613" y="3048000"/>
            <a:ext cx="1373187" cy="1108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Agenda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0" dirty="0"/>
              <a:t>A</a:t>
            </a:r>
            <a:r>
              <a:rPr lang="en-US" altLang="he-IL" sz="3200" b="0" dirty="0">
                <a:latin typeface="Arial" charset="0"/>
              </a:rPr>
              <a:t>cquaintance &amp; administration</a:t>
            </a:r>
          </a:p>
          <a:p>
            <a:r>
              <a:rPr lang="en-US" altLang="he-IL" sz="3200" b="0" dirty="0">
                <a:latin typeface="Arial" charset="0"/>
              </a:rPr>
              <a:t>What’s the internet</a:t>
            </a:r>
          </a:p>
          <a:p>
            <a:r>
              <a:rPr lang="en-US" altLang="he-IL" sz="3200" b="0" dirty="0">
                <a:latin typeface="Arial" charset="0"/>
              </a:rPr>
              <a:t>Network edge</a:t>
            </a:r>
          </a:p>
          <a:p>
            <a:r>
              <a:rPr lang="en-US" altLang="he-IL" sz="3200" dirty="0">
                <a:solidFill>
                  <a:srgbClr val="FF6600"/>
                </a:solidFill>
                <a:latin typeface="Arial" charset="0"/>
              </a:rPr>
              <a:t>Network core</a:t>
            </a:r>
          </a:p>
          <a:p>
            <a:pPr lvl="1"/>
            <a:r>
              <a:rPr lang="en-US" altLang="he-IL" b="0" dirty="0">
                <a:latin typeface="Arial" charset="0"/>
              </a:rPr>
              <a:t>Packet switching</a:t>
            </a:r>
          </a:p>
          <a:p>
            <a:pPr lvl="1"/>
            <a:r>
              <a:rPr lang="en-US" altLang="he-IL" dirty="0">
                <a:solidFill>
                  <a:srgbClr val="FF6600"/>
                </a:solidFill>
                <a:latin typeface="Arial" charset="0"/>
              </a:rPr>
              <a:t>Circuit switching</a:t>
            </a:r>
          </a:p>
          <a:p>
            <a:r>
              <a:rPr lang="en-US" altLang="he-IL" sz="3200" b="0" dirty="0">
                <a:latin typeface="Arial" charset="0"/>
              </a:rPr>
              <a:t>Optimization criteria</a:t>
            </a:r>
          </a:p>
          <a:p>
            <a:r>
              <a:rPr lang="en-US" altLang="he-IL" sz="3200" b="0" dirty="0">
                <a:latin typeface="Arial" charset="0"/>
              </a:rPr>
              <a:t>Protocol layers</a:t>
            </a:r>
            <a:endParaRPr lang="he-IL" sz="3200" b="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Transportation analogy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Routing </a:t>
            </a:r>
            <a:r>
              <a:rPr lang="en-US" b="0" dirty="0" err="1"/>
              <a:t>alg</a:t>
            </a:r>
            <a:r>
              <a:rPr lang="en-US" b="0" dirty="0"/>
              <a:t>: WAZE</a:t>
            </a:r>
          </a:p>
          <a:p>
            <a:r>
              <a:rPr lang="en-US" b="0" dirty="0"/>
              <a:t>Fwd. table: what to do in the next interchange</a:t>
            </a:r>
          </a:p>
          <a:p>
            <a:r>
              <a:rPr lang="en-US" b="0" dirty="0"/>
              <a:t>Circuit switching: rails</a:t>
            </a:r>
            <a:endParaRPr lang="he-IL" b="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Circuit switching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28600" y="1143000"/>
            <a:ext cx="4267200" cy="5562600"/>
          </a:xfrm>
        </p:spPr>
        <p:txBody>
          <a:bodyPr/>
          <a:lstStyle/>
          <a:p>
            <a:pPr eaLnBrk="1" hangingPunct="1"/>
            <a:r>
              <a:rPr lang="en-US" altLang="he-IL" b="0" dirty="0"/>
              <a:t>End-end resources </a:t>
            </a:r>
            <a:r>
              <a:rPr lang="en-US" altLang="he-IL" b="0" u="sng" dirty="0"/>
              <a:t>allocated</a:t>
            </a:r>
            <a:r>
              <a:rPr lang="en-US" altLang="he-IL" b="0" dirty="0"/>
              <a:t> &amp; </a:t>
            </a:r>
            <a:r>
              <a:rPr lang="en-US" altLang="he-IL" b="0" u="sng" dirty="0"/>
              <a:t>reserved</a:t>
            </a:r>
            <a:r>
              <a:rPr lang="en-US" altLang="he-IL" b="0" dirty="0"/>
              <a:t> for </a:t>
            </a:r>
            <a:r>
              <a:rPr lang="ja-JP" altLang="en-US" b="0" dirty="0"/>
              <a:t>“</a:t>
            </a:r>
            <a:r>
              <a:rPr lang="en-US" altLang="ja-JP" b="0" dirty="0"/>
              <a:t>call</a:t>
            </a:r>
            <a:r>
              <a:rPr lang="ja-JP" altLang="en-US" b="0" dirty="0"/>
              <a:t>”</a:t>
            </a:r>
            <a:r>
              <a:rPr lang="en-US" altLang="ja-JP" b="0" dirty="0"/>
              <a:t> between source &amp; </a:t>
            </a:r>
            <a:r>
              <a:rPr lang="en-US" altLang="ja-JP" b="0" dirty="0" err="1"/>
              <a:t>dest</a:t>
            </a:r>
            <a:r>
              <a:rPr lang="en-US" altLang="ja-JP" b="0" dirty="0"/>
              <a:t>:</a:t>
            </a:r>
          </a:p>
          <a:p>
            <a:pPr lvl="1" eaLnBrk="1" hangingPunct="1">
              <a:buSzPct val="75000"/>
            </a:pPr>
            <a:r>
              <a:rPr lang="en-US" altLang="he-IL" sz="2800" b="0" dirty="0">
                <a:ea typeface="+mn-ea"/>
                <a:cs typeface="+mn-cs"/>
              </a:rPr>
              <a:t>Guaranteed performance</a:t>
            </a:r>
          </a:p>
          <a:p>
            <a:pPr eaLnBrk="1" hangingPunct="1">
              <a:buSzPct val="75000"/>
            </a:pPr>
            <a:r>
              <a:rPr lang="en-US" altLang="he-IL" b="0" dirty="0"/>
              <a:t>circuit segment idle (and wasted) if not used by call </a:t>
            </a:r>
          </a:p>
          <a:p>
            <a:pPr lvl="1" eaLnBrk="1" hangingPunct="1">
              <a:buSzPct val="75000"/>
            </a:pPr>
            <a:r>
              <a:rPr lang="en-US" altLang="he-IL" b="0" dirty="0"/>
              <a:t>no sharing</a:t>
            </a:r>
          </a:p>
          <a:p>
            <a:pPr eaLnBrk="1" hangingPunct="1"/>
            <a:r>
              <a:rPr lang="en-US" altLang="he-IL" b="0" dirty="0"/>
              <a:t>Used in traditional telephone networks</a:t>
            </a:r>
          </a:p>
        </p:txBody>
      </p:sp>
      <p:grpSp>
        <p:nvGrpSpPr>
          <p:cNvPr id="166" name="Group 360"/>
          <p:cNvGrpSpPr>
            <a:grpSpLocks/>
          </p:cNvGrpSpPr>
          <p:nvPr/>
        </p:nvGrpSpPr>
        <p:grpSpPr bwMode="auto">
          <a:xfrm>
            <a:off x="4508500" y="1981200"/>
            <a:ext cx="4394200" cy="3735388"/>
            <a:chOff x="1524000" y="1295400"/>
            <a:chExt cx="5715000" cy="5108575"/>
          </a:xfrm>
        </p:grpSpPr>
        <p:grpSp>
          <p:nvGrpSpPr>
            <p:cNvPr id="167" name="Group 100"/>
            <p:cNvGrpSpPr>
              <a:grpSpLocks/>
            </p:cNvGrpSpPr>
            <p:nvPr/>
          </p:nvGrpSpPr>
          <p:grpSpPr bwMode="auto">
            <a:xfrm>
              <a:off x="1524000" y="1295400"/>
              <a:ext cx="820738" cy="688975"/>
              <a:chOff x="-44" y="1473"/>
              <a:chExt cx="981" cy="1105"/>
            </a:xfrm>
          </p:grpSpPr>
          <p:pic>
            <p:nvPicPr>
              <p:cNvPr id="245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6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603847 w 356"/>
                  <a:gd name="T3" fmla="*/ 55736 h 368"/>
                  <a:gd name="T4" fmla="*/ 716335 w 356"/>
                  <a:gd name="T5" fmla="*/ 1157479 h 368"/>
                  <a:gd name="T6" fmla="*/ 157870 w 356"/>
                  <a:gd name="T7" fmla="*/ 145218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168" name="Group 142"/>
            <p:cNvGrpSpPr>
              <a:grpSpLocks/>
            </p:cNvGrpSpPr>
            <p:nvPr/>
          </p:nvGrpSpPr>
          <p:grpSpPr bwMode="auto">
            <a:xfrm>
              <a:off x="2514600" y="2438400"/>
              <a:ext cx="990600" cy="533400"/>
              <a:chOff x="2356" y="1300"/>
              <a:chExt cx="555" cy="194"/>
            </a:xfrm>
          </p:grpSpPr>
          <p:sp>
            <p:nvSpPr>
              <p:cNvPr id="23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40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43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44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241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42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69" name="Group 100"/>
            <p:cNvGrpSpPr>
              <a:grpSpLocks/>
            </p:cNvGrpSpPr>
            <p:nvPr/>
          </p:nvGrpSpPr>
          <p:grpSpPr bwMode="auto">
            <a:xfrm>
              <a:off x="6400800" y="5715000"/>
              <a:ext cx="820738" cy="688975"/>
              <a:chOff x="-44" y="1473"/>
              <a:chExt cx="981" cy="1105"/>
            </a:xfrm>
          </p:grpSpPr>
          <p:pic>
            <p:nvPicPr>
              <p:cNvPr id="235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6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603847 w 356"/>
                  <a:gd name="T3" fmla="*/ 55736 h 368"/>
                  <a:gd name="T4" fmla="*/ 716335 w 356"/>
                  <a:gd name="T5" fmla="*/ 1157479 h 368"/>
                  <a:gd name="T6" fmla="*/ 157870 w 356"/>
                  <a:gd name="T7" fmla="*/ 145218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sp>
          <p:nvSpPr>
            <p:cNvPr id="170" name="Rectangle 364"/>
            <p:cNvSpPr/>
            <p:nvPr/>
          </p:nvSpPr>
          <p:spPr>
            <a:xfrm>
              <a:off x="3506081" y="2591541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1" name="Rectangle 365"/>
            <p:cNvSpPr/>
            <p:nvPr/>
          </p:nvSpPr>
          <p:spPr>
            <a:xfrm>
              <a:off x="3506081" y="2667529"/>
              <a:ext cx="1750838" cy="7598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2" name="Rectangle 366"/>
            <p:cNvSpPr/>
            <p:nvPr/>
          </p:nvSpPr>
          <p:spPr>
            <a:xfrm>
              <a:off x="3506081" y="2743518"/>
              <a:ext cx="1750838" cy="759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3" name="Rectangle 367"/>
            <p:cNvSpPr/>
            <p:nvPr/>
          </p:nvSpPr>
          <p:spPr>
            <a:xfrm>
              <a:off x="3506081" y="2819505"/>
              <a:ext cx="1750838" cy="759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74" name="Group 142"/>
            <p:cNvGrpSpPr>
              <a:grpSpLocks/>
            </p:cNvGrpSpPr>
            <p:nvPr/>
          </p:nvGrpSpPr>
          <p:grpSpPr bwMode="auto">
            <a:xfrm>
              <a:off x="5257800" y="2438400"/>
              <a:ext cx="990600" cy="533400"/>
              <a:chOff x="2356" y="1300"/>
              <a:chExt cx="555" cy="194"/>
            </a:xfrm>
          </p:grpSpPr>
          <p:sp>
            <p:nvSpPr>
              <p:cNvPr id="22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2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2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30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33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4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231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2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75" name="Group 142"/>
            <p:cNvGrpSpPr>
              <a:grpSpLocks/>
            </p:cNvGrpSpPr>
            <p:nvPr/>
          </p:nvGrpSpPr>
          <p:grpSpPr bwMode="auto">
            <a:xfrm>
              <a:off x="2590800" y="4724400"/>
              <a:ext cx="990600" cy="533400"/>
              <a:chOff x="2356" y="1300"/>
              <a:chExt cx="555" cy="194"/>
            </a:xfrm>
          </p:grpSpPr>
          <p:sp>
            <p:nvSpPr>
              <p:cNvPr id="21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2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2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22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25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26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223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24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76" name="Group 142"/>
            <p:cNvGrpSpPr>
              <a:grpSpLocks/>
            </p:cNvGrpSpPr>
            <p:nvPr/>
          </p:nvGrpSpPr>
          <p:grpSpPr bwMode="auto">
            <a:xfrm>
              <a:off x="5334000" y="4724400"/>
              <a:ext cx="990600" cy="533400"/>
              <a:chOff x="2356" y="1300"/>
              <a:chExt cx="555" cy="194"/>
            </a:xfrm>
          </p:grpSpPr>
          <p:sp>
            <p:nvSpPr>
              <p:cNvPr id="21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1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1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14" name="Group 146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7" name="Freeform 14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18" name="Freeform 14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215" name="Line 149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16" name="Line 150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77" name="Group 75"/>
            <p:cNvGrpSpPr>
              <a:grpSpLocks/>
            </p:cNvGrpSpPr>
            <p:nvPr/>
          </p:nvGrpSpPr>
          <p:grpSpPr bwMode="auto">
            <a:xfrm rot="5400000">
              <a:off x="2171700" y="3695700"/>
              <a:ext cx="1752600" cy="304800"/>
              <a:chOff x="4876800" y="1143000"/>
              <a:chExt cx="1752600" cy="304800"/>
            </a:xfrm>
          </p:grpSpPr>
          <p:sp>
            <p:nvSpPr>
              <p:cNvPr id="207" name="Rectangle 401"/>
              <p:cNvSpPr/>
              <p:nvPr/>
            </p:nvSpPr>
            <p:spPr>
              <a:xfrm>
                <a:off x="4874310" y="1198634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8" name="Rectangle 402"/>
              <p:cNvSpPr/>
              <p:nvPr/>
            </p:nvSpPr>
            <p:spPr>
              <a:xfrm>
                <a:off x="4874310" y="1275027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9" name="Rectangle 403"/>
              <p:cNvSpPr/>
              <p:nvPr/>
            </p:nvSpPr>
            <p:spPr>
              <a:xfrm>
                <a:off x="4874310" y="1351420"/>
                <a:ext cx="1752069" cy="763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10" name="Rectangle 404"/>
              <p:cNvSpPr/>
              <p:nvPr/>
            </p:nvSpPr>
            <p:spPr>
              <a:xfrm>
                <a:off x="4874310" y="1427813"/>
                <a:ext cx="1752069" cy="763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178" name="Group 80"/>
            <p:cNvGrpSpPr>
              <a:grpSpLocks/>
            </p:cNvGrpSpPr>
            <p:nvPr/>
          </p:nvGrpSpPr>
          <p:grpSpPr bwMode="auto">
            <a:xfrm>
              <a:off x="3581400" y="4876800"/>
              <a:ext cx="1752600" cy="304800"/>
              <a:chOff x="4876800" y="1143000"/>
              <a:chExt cx="1752600" cy="304800"/>
            </a:xfrm>
          </p:grpSpPr>
          <p:sp>
            <p:nvSpPr>
              <p:cNvPr id="203" name="Rectangle 397"/>
              <p:cNvSpPr/>
              <p:nvPr/>
            </p:nvSpPr>
            <p:spPr>
              <a:xfrm>
                <a:off x="4875809" y="1143899"/>
                <a:ext cx="1752903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4" name="Rectangle 398"/>
              <p:cNvSpPr/>
              <p:nvPr/>
            </p:nvSpPr>
            <p:spPr>
              <a:xfrm>
                <a:off x="4875809" y="1219887"/>
                <a:ext cx="1752903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5" name="Rectangle 399"/>
              <p:cNvSpPr/>
              <p:nvPr/>
            </p:nvSpPr>
            <p:spPr>
              <a:xfrm>
                <a:off x="4875809" y="1295875"/>
                <a:ext cx="1752903" cy="75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06" name="Rectangle 400"/>
              <p:cNvSpPr/>
              <p:nvPr/>
            </p:nvSpPr>
            <p:spPr>
              <a:xfrm>
                <a:off x="4875809" y="1371863"/>
                <a:ext cx="1752903" cy="759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79" name="Rectangle 373"/>
            <p:cNvSpPr/>
            <p:nvPr/>
          </p:nvSpPr>
          <p:spPr>
            <a:xfrm rot="5400000">
              <a:off x="5030222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0" name="Rectangle 374"/>
            <p:cNvSpPr/>
            <p:nvPr/>
          </p:nvSpPr>
          <p:spPr>
            <a:xfrm rot="5400000">
              <a:off x="4953830" y="3809320"/>
              <a:ext cx="1752070" cy="763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" name="Rectangle 375"/>
            <p:cNvSpPr/>
            <p:nvPr/>
          </p:nvSpPr>
          <p:spPr>
            <a:xfrm rot="5400000">
              <a:off x="4877436" y="3809320"/>
              <a:ext cx="1752070" cy="76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2" name="Rectangle 376"/>
            <p:cNvSpPr/>
            <p:nvPr/>
          </p:nvSpPr>
          <p:spPr>
            <a:xfrm rot="5400000">
              <a:off x="4801044" y="3809320"/>
              <a:ext cx="1752070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" name="Rectangle 377"/>
            <p:cNvSpPr/>
            <p:nvPr/>
          </p:nvSpPr>
          <p:spPr>
            <a:xfrm rot="3198033">
              <a:off x="2060570" y="2095244"/>
              <a:ext cx="894489" cy="7639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4" name="Rectangle 378"/>
            <p:cNvSpPr/>
            <p:nvPr/>
          </p:nvSpPr>
          <p:spPr>
            <a:xfrm rot="3198033">
              <a:off x="6023752" y="5524481"/>
              <a:ext cx="892319" cy="763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85" name="Straight Connector 379"/>
            <p:cNvCxnSpPr>
              <a:endCxn id="239" idx="0"/>
            </p:cNvCxnSpPr>
            <p:nvPr/>
          </p:nvCxnSpPr>
          <p:spPr>
            <a:xfrm rot="16200000" flipH="1">
              <a:off x="2607857" y="2038817"/>
              <a:ext cx="762052" cy="350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380"/>
            <p:cNvCxnSpPr/>
            <p:nvPr/>
          </p:nvCxnSpPr>
          <p:spPr>
            <a:xfrm rot="5400000">
              <a:off x="3124704" y="1905295"/>
              <a:ext cx="607905" cy="456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381"/>
            <p:cNvCxnSpPr/>
            <p:nvPr/>
          </p:nvCxnSpPr>
          <p:spPr>
            <a:xfrm>
              <a:off x="1905964" y="2667529"/>
              <a:ext cx="6090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382"/>
            <p:cNvCxnSpPr>
              <a:endCxn id="223" idx="0"/>
            </p:cNvCxnSpPr>
            <p:nvPr/>
          </p:nvCxnSpPr>
          <p:spPr>
            <a:xfrm>
              <a:off x="1905964" y="4877698"/>
              <a:ext cx="687534" cy="151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383"/>
            <p:cNvCxnSpPr>
              <a:endCxn id="221" idx="1"/>
            </p:cNvCxnSpPr>
            <p:nvPr/>
          </p:nvCxnSpPr>
          <p:spPr>
            <a:xfrm>
              <a:off x="2133078" y="4343610"/>
              <a:ext cx="600818" cy="4320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384"/>
            <p:cNvCxnSpPr>
              <a:endCxn id="219" idx="3"/>
            </p:cNvCxnSpPr>
            <p:nvPr/>
          </p:nvCxnSpPr>
          <p:spPr>
            <a:xfrm flipV="1">
              <a:off x="2056684" y="5214218"/>
              <a:ext cx="679276" cy="4255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385"/>
            <p:cNvCxnSpPr/>
            <p:nvPr/>
          </p:nvCxnSpPr>
          <p:spPr>
            <a:xfrm rot="5400000" flipH="1" flipV="1">
              <a:off x="2476548" y="5525311"/>
              <a:ext cx="686064" cy="1507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386"/>
            <p:cNvCxnSpPr/>
            <p:nvPr/>
          </p:nvCxnSpPr>
          <p:spPr>
            <a:xfrm rot="10800000">
              <a:off x="6324353" y="5029674"/>
              <a:ext cx="9146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387"/>
            <p:cNvCxnSpPr>
              <a:endCxn id="211" idx="4"/>
            </p:cNvCxnSpPr>
            <p:nvPr/>
          </p:nvCxnSpPr>
          <p:spPr>
            <a:xfrm rot="16200000" flipV="1">
              <a:off x="5541749" y="5542658"/>
              <a:ext cx="762052" cy="192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388"/>
            <p:cNvCxnSpPr/>
            <p:nvPr/>
          </p:nvCxnSpPr>
          <p:spPr>
            <a:xfrm rot="5400000" flipH="1" flipV="1">
              <a:off x="5219459" y="5524278"/>
              <a:ext cx="686064" cy="1527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389"/>
            <p:cNvCxnSpPr/>
            <p:nvPr/>
          </p:nvCxnSpPr>
          <p:spPr>
            <a:xfrm rot="16200000" flipH="1">
              <a:off x="5351799" y="2038817"/>
              <a:ext cx="762052" cy="35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oup 100"/>
            <p:cNvGrpSpPr>
              <a:grpSpLocks/>
            </p:cNvGrpSpPr>
            <p:nvPr/>
          </p:nvGrpSpPr>
          <p:grpSpPr bwMode="auto">
            <a:xfrm>
              <a:off x="5715000" y="1295400"/>
              <a:ext cx="820738" cy="688975"/>
              <a:chOff x="-44" y="1473"/>
              <a:chExt cx="981" cy="1105"/>
            </a:xfrm>
          </p:grpSpPr>
          <p:pic>
            <p:nvPicPr>
              <p:cNvPr id="201" name="Picture 10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2" name="Freeform 102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603847 w 356"/>
                  <a:gd name="T3" fmla="*/ 55736 h 368"/>
                  <a:gd name="T4" fmla="*/ 716335 w 356"/>
                  <a:gd name="T5" fmla="*/ 1157479 h 368"/>
                  <a:gd name="T6" fmla="*/ 157870 w 356"/>
                  <a:gd name="T7" fmla="*/ 145218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cxnSp>
          <p:nvCxnSpPr>
            <p:cNvPr id="197" name="Straight Connector 391"/>
            <p:cNvCxnSpPr/>
            <p:nvPr/>
          </p:nvCxnSpPr>
          <p:spPr>
            <a:xfrm rot="5400000">
              <a:off x="5944210" y="1828073"/>
              <a:ext cx="683893" cy="5347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Rectangle 392"/>
            <p:cNvSpPr/>
            <p:nvPr/>
          </p:nvSpPr>
          <p:spPr>
            <a:xfrm rot="1015003">
              <a:off x="2715314" y="2550290"/>
              <a:ext cx="782508" cy="8033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9" name="Rectangle 393"/>
            <p:cNvSpPr/>
            <p:nvPr/>
          </p:nvSpPr>
          <p:spPr>
            <a:xfrm rot="2465437" flipV="1">
              <a:off x="5595525" y="4955857"/>
              <a:ext cx="679276" cy="7815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0" name="Rectangle 394"/>
            <p:cNvSpPr/>
            <p:nvPr/>
          </p:nvSpPr>
          <p:spPr>
            <a:xfrm rot="2177866" flipV="1">
              <a:off x="5238338" y="2804308"/>
              <a:ext cx="497584" cy="9552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sz="4000" dirty="0"/>
              <a:t>Circuit switching: FDM </a:t>
            </a:r>
            <a:r>
              <a:rPr lang="en-US" altLang="he-IL" sz="3600" dirty="0"/>
              <a:t>&amp;</a:t>
            </a:r>
            <a:r>
              <a:rPr lang="en-US" altLang="he-IL" sz="4000" dirty="0"/>
              <a:t> TDM</a:t>
            </a:r>
            <a:endParaRPr lang="fr-FR" altLang="he-IL" sz="4000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1000" y="1295401"/>
            <a:ext cx="7251704" cy="2728913"/>
            <a:chOff x="280" y="824"/>
            <a:chExt cx="4568" cy="1719"/>
          </a:xfrm>
        </p:grpSpPr>
        <p:sp>
          <p:nvSpPr>
            <p:cNvPr id="63588" name="Text Box 4"/>
            <p:cNvSpPr txBox="1">
              <a:spLocks noChangeArrowheads="1"/>
            </p:cNvSpPr>
            <p:nvPr/>
          </p:nvSpPr>
          <p:spPr bwMode="auto">
            <a:xfrm>
              <a:off x="280" y="824"/>
              <a:ext cx="1245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altLang="he-IL" sz="2400" dirty="0">
                  <a:solidFill>
                    <a:srgbClr val="FF6600"/>
                  </a:solidFill>
                  <a:ea typeface="MS PGothic" pitchFamily="34" charset="-128"/>
                </a:rPr>
                <a:t>F</a:t>
              </a:r>
              <a:r>
                <a:rPr lang="en-US" altLang="he-IL" sz="2400" dirty="0">
                  <a:ea typeface="MS PGothic" pitchFamily="34" charset="-128"/>
                </a:rPr>
                <a:t>req</a:t>
              </a:r>
            </a:p>
            <a:p>
              <a:pPr algn="l" eaLnBrk="1" hangingPunct="1"/>
              <a:r>
                <a:rPr lang="en-US" altLang="he-IL" sz="2400" dirty="0">
                  <a:solidFill>
                    <a:srgbClr val="FF6600"/>
                  </a:solidFill>
                  <a:ea typeface="MS PGothic" pitchFamily="34" charset="-128"/>
                </a:rPr>
                <a:t>D</a:t>
              </a:r>
              <a:r>
                <a:rPr lang="en-US" altLang="he-IL" sz="2400" dirty="0">
                  <a:ea typeface="MS PGothic" pitchFamily="34" charset="-128"/>
                </a:rPr>
                <a:t>ivision</a:t>
              </a:r>
            </a:p>
            <a:p>
              <a:pPr algn="l" eaLnBrk="1" hangingPunct="1"/>
              <a:r>
                <a:rPr lang="en-US" altLang="he-IL" sz="2400" dirty="0">
                  <a:solidFill>
                    <a:srgbClr val="FF6600"/>
                  </a:solidFill>
                  <a:ea typeface="MS PGothic" pitchFamily="34" charset="-128"/>
                </a:rPr>
                <a:t>M</a:t>
              </a:r>
              <a:r>
                <a:rPr lang="en-US" altLang="he-IL" sz="2400" dirty="0">
                  <a:ea typeface="MS PGothic" pitchFamily="34" charset="-128"/>
                </a:rPr>
                <a:t>ultiplexing</a:t>
              </a:r>
              <a:endParaRPr lang="fr-FR" altLang="he-IL" sz="2400" dirty="0">
                <a:ea typeface="MS PGothic" pitchFamily="34" charset="-128"/>
              </a:endParaRPr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520" y="1392"/>
              <a:ext cx="4328" cy="1151"/>
              <a:chOff x="520" y="1392"/>
              <a:chExt cx="4328" cy="1151"/>
            </a:xfrm>
          </p:grpSpPr>
          <p:sp>
            <p:nvSpPr>
              <p:cNvPr id="63590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63591" name="Text Box 7"/>
              <p:cNvSpPr txBox="1">
                <a:spLocks noChangeArrowheads="1"/>
              </p:cNvSpPr>
              <p:nvPr/>
            </p:nvSpPr>
            <p:spPr bwMode="auto">
              <a:xfrm>
                <a:off x="520" y="1680"/>
                <a:ext cx="96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he-IL" dirty="0">
                    <a:ea typeface="MS PGothic" pitchFamily="34" charset="-128"/>
                  </a:rPr>
                  <a:t>frequency</a:t>
                </a:r>
                <a:endParaRPr lang="fr-FR" altLang="he-IL" dirty="0">
                  <a:ea typeface="MS PGothic" pitchFamily="34" charset="-128"/>
                </a:endParaRPr>
              </a:p>
            </p:txBody>
          </p:sp>
          <p:sp>
            <p:nvSpPr>
              <p:cNvPr id="63592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63593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479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he-IL">
                    <a:ea typeface="MS PGothic" pitchFamily="34" charset="-128"/>
                  </a:rPr>
                  <a:t>time</a:t>
                </a:r>
                <a:endParaRPr lang="fr-FR" altLang="he-IL">
                  <a:ea typeface="MS PGothic" pitchFamily="34" charset="-128"/>
                </a:endParaRPr>
              </a:p>
            </p:txBody>
          </p:sp>
          <p:sp>
            <p:nvSpPr>
              <p:cNvPr id="63594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</p:grpSp>
      </p:grp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2743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2743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2743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2743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latin typeface="Times New Roman" pitchFamily="18" charset="0"/>
              <a:ea typeface="MS PGothic" pitchFamily="34" charset="-128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990600" y="4437063"/>
            <a:ext cx="6629400" cy="1827212"/>
            <a:chOff x="672" y="2977"/>
            <a:chExt cx="4176" cy="1151"/>
          </a:xfrm>
        </p:grpSpPr>
        <p:sp>
          <p:nvSpPr>
            <p:cNvPr id="63583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584" name="Text Box 18"/>
            <p:cNvSpPr txBox="1">
              <a:spLocks noChangeArrowheads="1"/>
            </p:cNvSpPr>
            <p:nvPr/>
          </p:nvSpPr>
          <p:spPr bwMode="auto">
            <a:xfrm>
              <a:off x="672" y="3265"/>
              <a:ext cx="96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he-IL" dirty="0">
                  <a:ea typeface="MS PGothic" pitchFamily="34" charset="-128"/>
                </a:rPr>
                <a:t>frequency</a:t>
              </a:r>
              <a:endParaRPr lang="fr-FR" altLang="he-IL" dirty="0">
                <a:ea typeface="MS PGothic" pitchFamily="34" charset="-128"/>
              </a:endParaRPr>
            </a:p>
          </p:txBody>
        </p:sp>
        <p:sp>
          <p:nvSpPr>
            <p:cNvPr id="63585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586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47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he-IL">
                  <a:ea typeface="MS PGothic" pitchFamily="34" charset="-128"/>
                </a:rPr>
                <a:t>time</a:t>
              </a:r>
              <a:endParaRPr lang="fr-FR" altLang="he-IL">
                <a:ea typeface="MS PGothic" pitchFamily="34" charset="-128"/>
              </a:endParaRPr>
            </a:p>
          </p:txBody>
        </p:sp>
        <p:sp>
          <p:nvSpPr>
            <p:cNvPr id="63587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2743200" y="4740275"/>
            <a:ext cx="3886200" cy="914400"/>
            <a:chOff x="1776" y="3168"/>
            <a:chExt cx="2448" cy="576"/>
          </a:xfrm>
        </p:grpSpPr>
        <p:sp>
          <p:nvSpPr>
            <p:cNvPr id="63577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63578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63579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63580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63581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2971800" y="4740275"/>
            <a:ext cx="3886200" cy="914400"/>
            <a:chOff x="1920" y="3168"/>
            <a:chExt cx="2448" cy="576"/>
          </a:xfrm>
        </p:grpSpPr>
        <p:sp>
          <p:nvSpPr>
            <p:cNvPr id="63572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63573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63574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63575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63576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200400" y="4740275"/>
            <a:ext cx="3886200" cy="914400"/>
            <a:chOff x="2064" y="3168"/>
            <a:chExt cx="2448" cy="576"/>
          </a:xfrm>
        </p:grpSpPr>
        <p:sp>
          <p:nvSpPr>
            <p:cNvPr id="63567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63568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63569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63570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63571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3429000" y="4740275"/>
            <a:ext cx="3886200" cy="914400"/>
            <a:chOff x="2208" y="3168"/>
            <a:chExt cx="2448" cy="576"/>
          </a:xfrm>
        </p:grpSpPr>
        <p:sp>
          <p:nvSpPr>
            <p:cNvPr id="63562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63563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63564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63565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63566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2743200" y="2743200"/>
            <a:ext cx="4572000" cy="457200"/>
            <a:chOff x="1776" y="1728"/>
            <a:chExt cx="2880" cy="288"/>
          </a:xfrm>
        </p:grpSpPr>
        <p:sp>
          <p:nvSpPr>
            <p:cNvPr id="63559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560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561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2971800" y="4740275"/>
            <a:ext cx="4114800" cy="914400"/>
            <a:chOff x="1920" y="3168"/>
            <a:chExt cx="2592" cy="576"/>
          </a:xfrm>
        </p:grpSpPr>
        <p:sp>
          <p:nvSpPr>
            <p:cNvPr id="63540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541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542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543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544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545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546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547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548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549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550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551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552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553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554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555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556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557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3558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5368925" y="1257300"/>
            <a:ext cx="2709863" cy="952500"/>
            <a:chOff x="3477" y="216"/>
            <a:chExt cx="1707" cy="600"/>
          </a:xfrm>
        </p:grpSpPr>
        <p:grpSp>
          <p:nvGrpSpPr>
            <p:cNvPr id="14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88"/>
              <a:chOff x="3477" y="288"/>
              <a:chExt cx="1707" cy="288"/>
            </a:xfrm>
          </p:grpSpPr>
          <p:sp>
            <p:nvSpPr>
              <p:cNvPr id="63511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4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he-IL">
                    <a:ea typeface="MS PGothic" pitchFamily="34" charset="-128"/>
                  </a:rPr>
                  <a:t>4 users</a:t>
                </a:r>
                <a:endParaRPr lang="fr-FR" altLang="he-IL">
                  <a:ea typeface="MS PGothic" pitchFamily="34" charset="-128"/>
                </a:endParaRPr>
              </a:p>
            </p:txBody>
          </p:sp>
          <p:sp>
            <p:nvSpPr>
              <p:cNvPr id="63512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63513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63514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63515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</p:grpSp>
        <p:sp>
          <p:nvSpPr>
            <p:cNvPr id="63510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91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he-IL">
                  <a:ea typeface="MS PGothic" pitchFamily="34" charset="-128"/>
                </a:rPr>
                <a:t>Example:</a:t>
              </a:r>
              <a:endParaRPr lang="fr-FR" altLang="he-IL">
                <a:ea typeface="MS PGothic" pitchFamily="34" charset="-128"/>
              </a:endParaRPr>
            </a:p>
          </p:txBody>
        </p:sp>
      </p:grpSp>
      <p:sp>
        <p:nvSpPr>
          <p:cNvPr id="107" name="Text Box 4"/>
          <p:cNvSpPr txBox="1">
            <a:spLocks noChangeArrowheads="1"/>
          </p:cNvSpPr>
          <p:nvPr/>
        </p:nvSpPr>
        <p:spPr bwMode="auto">
          <a:xfrm>
            <a:off x="304800" y="3429000"/>
            <a:ext cx="197682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he-IL" sz="2400" dirty="0">
                <a:solidFill>
                  <a:srgbClr val="FF6600"/>
                </a:solidFill>
                <a:ea typeface="MS PGothic" pitchFamily="34" charset="-128"/>
              </a:rPr>
              <a:t>T</a:t>
            </a:r>
            <a:r>
              <a:rPr lang="en-US" altLang="he-IL" sz="2400" dirty="0">
                <a:ea typeface="MS PGothic" pitchFamily="34" charset="-128"/>
              </a:rPr>
              <a:t>ime</a:t>
            </a:r>
          </a:p>
          <a:p>
            <a:pPr algn="l" eaLnBrk="1" hangingPunct="1"/>
            <a:r>
              <a:rPr lang="en-US" altLang="he-IL" sz="2400" dirty="0">
                <a:solidFill>
                  <a:srgbClr val="FF6600"/>
                </a:solidFill>
                <a:ea typeface="MS PGothic" pitchFamily="34" charset="-128"/>
              </a:rPr>
              <a:t>D</a:t>
            </a:r>
            <a:r>
              <a:rPr lang="en-US" altLang="he-IL" sz="2400" dirty="0">
                <a:ea typeface="MS PGothic" pitchFamily="34" charset="-128"/>
              </a:rPr>
              <a:t>ivision</a:t>
            </a:r>
          </a:p>
          <a:p>
            <a:pPr algn="l" eaLnBrk="1" hangingPunct="1"/>
            <a:r>
              <a:rPr lang="en-US" altLang="he-IL" sz="2400" dirty="0">
                <a:solidFill>
                  <a:srgbClr val="FF6600"/>
                </a:solidFill>
                <a:ea typeface="MS PGothic" pitchFamily="34" charset="-128"/>
              </a:rPr>
              <a:t>M</a:t>
            </a:r>
            <a:r>
              <a:rPr lang="en-US" altLang="he-IL" sz="2400" dirty="0">
                <a:ea typeface="MS PGothic" pitchFamily="34" charset="-128"/>
              </a:rPr>
              <a:t>ultiplexing</a:t>
            </a:r>
            <a:endParaRPr lang="fr-FR" altLang="he-IL" sz="2400" dirty="0">
              <a:ea typeface="MS PGothic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10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>
                <a:latin typeface="Gill Sans MT" pitchFamily="34" charset="0"/>
                <a:ea typeface="MS PGothic" pitchFamily="34" charset="-128"/>
              </a:rPr>
              <a:t/>
            </a:r>
            <a:br>
              <a:rPr lang="en-US" altLang="he-IL" dirty="0">
                <a:latin typeface="Gill Sans MT" pitchFamily="34" charset="0"/>
                <a:ea typeface="MS PGothic" pitchFamily="34" charset="-128"/>
              </a:rPr>
            </a:br>
            <a:r>
              <a:rPr lang="en-US" altLang="he-IL" dirty="0">
                <a:latin typeface="Gill Sans MT" pitchFamily="34" charset="0"/>
                <a:ea typeface="MS PGothic" pitchFamily="34" charset="-128"/>
              </a:rPr>
              <a:t>Packet Vs. circuit switching</a:t>
            </a:r>
            <a:r>
              <a:rPr lang="en-US" altLang="he-IL" sz="5400" dirty="0">
                <a:latin typeface="Gill Sans MT" pitchFamily="34" charset="0"/>
                <a:ea typeface="MS PGothic" pitchFamily="34" charset="-128"/>
              </a:rPr>
              <a:t/>
            </a:r>
            <a:br>
              <a:rPr lang="en-US" altLang="he-IL" sz="5400" dirty="0">
                <a:latin typeface="Gill Sans MT" pitchFamily="34" charset="0"/>
                <a:ea typeface="MS PGothic" pitchFamily="34" charset="-128"/>
              </a:rPr>
            </a:b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SzPct val="75000"/>
            </a:pPr>
            <a:r>
              <a:rPr lang="en-US" altLang="he-IL" sz="3600" b="0" dirty="0"/>
              <a:t>Packet switching </a:t>
            </a:r>
          </a:p>
          <a:p>
            <a:pPr lvl="1" eaLnBrk="1" hangingPunct="1">
              <a:buSzPct val="75000"/>
            </a:pPr>
            <a:r>
              <a:rPr lang="en-US" sz="3200" b="0" dirty="0">
                <a:solidFill>
                  <a:srgbClr val="00FF00"/>
                </a:solidFill>
                <a:sym typeface="Wingdings" pitchFamily="2" charset="2"/>
              </a:rPr>
              <a:t> </a:t>
            </a:r>
            <a:r>
              <a:rPr lang="en-US" altLang="he-IL" sz="3200" b="0" dirty="0"/>
              <a:t>Great for bursty data</a:t>
            </a:r>
          </a:p>
          <a:p>
            <a:pPr lvl="1" eaLnBrk="1" hangingPunct="1"/>
            <a:r>
              <a:rPr lang="en-US" sz="3200" b="0" dirty="0">
                <a:solidFill>
                  <a:srgbClr val="00FF00"/>
                </a:solidFill>
                <a:sym typeface="Wingdings" pitchFamily="2" charset="2"/>
              </a:rPr>
              <a:t> </a:t>
            </a:r>
            <a:r>
              <a:rPr lang="en-US" altLang="he-IL" sz="3200" b="0" dirty="0">
                <a:ea typeface="Arial" pitchFamily="34" charset="0"/>
              </a:rPr>
              <a:t>Resource sharing</a:t>
            </a:r>
          </a:p>
          <a:p>
            <a:pPr lvl="1" eaLnBrk="1" hangingPunct="1"/>
            <a:r>
              <a:rPr lang="en-US" sz="3200" b="0" dirty="0">
                <a:solidFill>
                  <a:srgbClr val="00FF00"/>
                </a:solidFill>
                <a:sym typeface="Wingdings" pitchFamily="2" charset="2"/>
              </a:rPr>
              <a:t> </a:t>
            </a:r>
            <a:r>
              <a:rPr lang="en-US" altLang="he-IL" sz="3200" b="0" dirty="0">
                <a:ea typeface="Arial" pitchFamily="34" charset="0"/>
              </a:rPr>
              <a:t>No call setup</a:t>
            </a:r>
            <a:endParaRPr lang="en-US" altLang="he-IL" sz="2800" b="0" dirty="0">
              <a:ea typeface="Arial" pitchFamily="34" charset="0"/>
            </a:endParaRPr>
          </a:p>
          <a:p>
            <a:pPr lvl="1" eaLnBrk="1" hangingPunct="1">
              <a:buSzPct val="75000"/>
            </a:pPr>
            <a:r>
              <a:rPr lang="en-US" sz="3200" b="0" dirty="0">
                <a:solidFill>
                  <a:srgbClr val="FF0000"/>
                </a:solidFill>
                <a:sym typeface="Wingdings" pitchFamily="2" charset="2"/>
              </a:rPr>
              <a:t> </a:t>
            </a:r>
            <a:r>
              <a:rPr lang="en-US" altLang="he-IL" sz="3200" b="0" dirty="0">
                <a:sym typeface="Wingdings" pitchFamily="2" charset="2"/>
              </a:rPr>
              <a:t>No BW guarantees - </a:t>
            </a:r>
            <a:r>
              <a:rPr lang="en-US" altLang="he-IL" sz="3200" b="0" dirty="0"/>
              <a:t>excessive congestion possible</a:t>
            </a:r>
          </a:p>
          <a:p>
            <a:pPr lvl="1" eaLnBrk="1" hangingPunct="1">
              <a:buSzPct val="75000"/>
            </a:pPr>
            <a:r>
              <a:rPr lang="en-US" sz="3200" b="0" dirty="0">
                <a:solidFill>
                  <a:srgbClr val="FF0000"/>
                </a:solidFill>
                <a:sym typeface="Wingdings" pitchFamily="2" charset="2"/>
              </a:rPr>
              <a:t> </a:t>
            </a:r>
            <a:r>
              <a:rPr lang="en-US" altLang="he-IL" sz="3200" b="0" dirty="0"/>
              <a:t>Packet delay and loss</a:t>
            </a:r>
          </a:p>
          <a:p>
            <a:pPr lvl="1" eaLnBrk="1" hangingPunct="1"/>
            <a:r>
              <a:rPr lang="en-US" sz="3200" b="0" dirty="0">
                <a:solidFill>
                  <a:srgbClr val="FF0000"/>
                </a:solidFill>
                <a:sym typeface="Wingdings" pitchFamily="2" charset="2"/>
              </a:rPr>
              <a:t> </a:t>
            </a:r>
            <a:r>
              <a:rPr lang="en-US" altLang="he-IL" sz="3200" b="0" dirty="0">
                <a:ea typeface="Arial" pitchFamily="34" charset="0"/>
              </a:rPr>
              <a:t>Protocols needed for reliable data transfer, congestion control</a:t>
            </a:r>
            <a:endParaRPr lang="en-US" altLang="he-IL" sz="2800" b="0" dirty="0">
              <a:ea typeface="Arial" pitchFamily="34" charset="0"/>
            </a:endParaRPr>
          </a:p>
          <a:p>
            <a:pPr>
              <a:buNone/>
            </a:pPr>
            <a:endParaRPr lang="he-IL" sz="36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Agenda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0" dirty="0"/>
              <a:t>A</a:t>
            </a:r>
            <a:r>
              <a:rPr lang="en-US" altLang="he-IL" sz="3200" b="0" dirty="0">
                <a:latin typeface="Arial" charset="0"/>
              </a:rPr>
              <a:t>cquaintance &amp; administration</a:t>
            </a:r>
          </a:p>
          <a:p>
            <a:r>
              <a:rPr lang="en-US" altLang="he-IL" sz="3200" b="0" dirty="0">
                <a:latin typeface="Arial" charset="0"/>
              </a:rPr>
              <a:t>What’s the internet</a:t>
            </a:r>
          </a:p>
          <a:p>
            <a:r>
              <a:rPr lang="en-US" altLang="he-IL" sz="3200" b="0" dirty="0">
                <a:latin typeface="Arial" charset="0"/>
              </a:rPr>
              <a:t>Network edge</a:t>
            </a:r>
          </a:p>
          <a:p>
            <a:r>
              <a:rPr lang="en-US" altLang="he-IL" sz="3200" b="0" dirty="0">
                <a:latin typeface="Arial" charset="0"/>
              </a:rPr>
              <a:t>Network core</a:t>
            </a:r>
            <a:endParaRPr lang="en-US" altLang="he-IL" b="0" dirty="0">
              <a:latin typeface="Arial" charset="0"/>
            </a:endParaRPr>
          </a:p>
          <a:p>
            <a:r>
              <a:rPr lang="en-US" altLang="he-IL" sz="3200" dirty="0">
                <a:solidFill>
                  <a:srgbClr val="FF6600"/>
                </a:solidFill>
                <a:latin typeface="Arial" charset="0"/>
              </a:rPr>
              <a:t>Optimization criteria</a:t>
            </a:r>
          </a:p>
          <a:p>
            <a:pPr lvl="1"/>
            <a:r>
              <a:rPr lang="en-US" altLang="he-IL" dirty="0">
                <a:solidFill>
                  <a:srgbClr val="FF6600"/>
                </a:solidFill>
                <a:latin typeface="Arial" charset="0"/>
              </a:rPr>
              <a:t>Power</a:t>
            </a:r>
          </a:p>
          <a:p>
            <a:pPr lvl="1"/>
            <a:r>
              <a:rPr lang="en-US" altLang="he-IL" b="0" dirty="0">
                <a:latin typeface="Arial" charset="0"/>
              </a:rPr>
              <a:t>Delay </a:t>
            </a:r>
          </a:p>
          <a:p>
            <a:pPr lvl="1"/>
            <a:r>
              <a:rPr lang="en-US" altLang="he-IL" b="0" dirty="0">
                <a:latin typeface="Arial" charset="0"/>
              </a:rPr>
              <a:t>Throughput </a:t>
            </a:r>
          </a:p>
          <a:p>
            <a:pPr lvl="1"/>
            <a:r>
              <a:rPr lang="en-US" altLang="he-IL" b="0" dirty="0">
                <a:latin typeface="Arial" charset="0"/>
              </a:rPr>
              <a:t>Packet loss</a:t>
            </a:r>
          </a:p>
          <a:p>
            <a:r>
              <a:rPr lang="en-US" altLang="he-IL" sz="3200" b="0" dirty="0">
                <a:latin typeface="Arial" charset="0"/>
              </a:rPr>
              <a:t>Protocol layers</a:t>
            </a:r>
            <a:endParaRPr lang="he-IL" sz="3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saving: motivation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Save power </a:t>
            </a:r>
            <a:r>
              <a:rPr lang="en-US" b="0" dirty="0">
                <a:sym typeface="Wingdings" pitchFamily="2" charset="2"/>
              </a:rPr>
              <a:t> Less diseases and death from polluting power plants</a:t>
            </a:r>
          </a:p>
          <a:p>
            <a:r>
              <a:rPr lang="en-US" b="0" dirty="0">
                <a:sym typeface="Wingdings" pitchFamily="2" charset="2"/>
              </a:rPr>
              <a:t>Save money</a:t>
            </a:r>
          </a:p>
          <a:p>
            <a:pPr lvl="1"/>
            <a:r>
              <a:rPr lang="en-US" b="0" dirty="0">
                <a:sym typeface="Wingdings" pitchFamily="2" charset="2"/>
              </a:rPr>
              <a:t>Electrical bills</a:t>
            </a:r>
          </a:p>
          <a:p>
            <a:pPr lvl="1"/>
            <a:r>
              <a:rPr lang="en-US" b="0" dirty="0">
                <a:sym typeface="Wingdings" pitchFamily="2" charset="2"/>
              </a:rPr>
              <a:t>Cooling costs</a:t>
            </a:r>
          </a:p>
          <a:p>
            <a:endParaRPr lang="en-US" b="0" dirty="0">
              <a:sym typeface="Wingdings" pitchFamily="2" charset="2"/>
            </a:endParaRPr>
          </a:p>
          <a:p>
            <a:r>
              <a:rPr lang="en-US" b="0" dirty="0">
                <a:sym typeface="Wingdings" pitchFamily="2" charset="2"/>
              </a:rPr>
              <a:t>Battery life</a:t>
            </a:r>
          </a:p>
          <a:p>
            <a:r>
              <a:rPr lang="en-US" b="0" dirty="0">
                <a:sym typeface="Wingdings" pitchFamily="2" charset="2"/>
              </a:rPr>
              <a:t>Heat of devices</a:t>
            </a:r>
          </a:p>
          <a:p>
            <a:pPr lvl="1"/>
            <a:r>
              <a:rPr lang="en-US" b="0" dirty="0"/>
              <a:t>Inconvenient to the human user</a:t>
            </a:r>
          </a:p>
          <a:p>
            <a:pPr lvl="1"/>
            <a:r>
              <a:rPr lang="en-US" b="0" dirty="0"/>
              <a:t>Causes electrical problems</a:t>
            </a:r>
            <a:endParaRPr lang="he-IL" b="0" dirty="0"/>
          </a:p>
        </p:txBody>
      </p:sp>
      <p:pic>
        <p:nvPicPr>
          <p:cNvPr id="4" name="תמונה 3" descr="Save_Earth_profi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3400" y="2209800"/>
            <a:ext cx="1943100" cy="2352675"/>
          </a:xfrm>
          <a:prstGeom prst="rect">
            <a:avLst/>
          </a:prstGeom>
        </p:spPr>
      </p:pic>
      <p:pic>
        <p:nvPicPr>
          <p:cNvPr id="5" name="תמונה 4" descr="Save_Earth_2hand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9400" y="1676400"/>
            <a:ext cx="1914525" cy="1914525"/>
          </a:xfrm>
          <a:prstGeom prst="rect">
            <a:avLst/>
          </a:prstGeom>
        </p:spPr>
      </p:pic>
      <p:pic>
        <p:nvPicPr>
          <p:cNvPr id="66562" name="Picture 2" descr="https://upload.wikimedia.org/wikipedia/en/thumb/4/48/WP8.1_Start_Screen.png/90px-WP8.1_Start_Screen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4419600"/>
            <a:ext cx="1143000" cy="2032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6096000"/>
            <a:ext cx="8610600" cy="501650"/>
          </a:xfrm>
        </p:spPr>
        <p:txBody>
          <a:bodyPr/>
          <a:lstStyle/>
          <a:p>
            <a:r>
              <a:rPr lang="en-US" sz="2000" dirty="0"/>
              <a:t>Source: </a:t>
            </a:r>
            <a:r>
              <a:rPr lang="en-US" sz="2000" dirty="0">
                <a:hlinkClick r:id="rId3"/>
              </a:rPr>
              <a:t>Alcatel-Lucent Eco-Sustainable Networks</a:t>
            </a:r>
            <a:r>
              <a:rPr lang="en-US" sz="2000" dirty="0"/>
              <a:t> </a:t>
            </a: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 idx="4294967295"/>
          </p:nvPr>
        </p:nvSpPr>
        <p:spPr>
          <a:ln/>
        </p:spPr>
        <p:txBody>
          <a:bodyPr/>
          <a:lstStyle/>
          <a:p>
            <a:r>
              <a:rPr lang="en-US" sz="3600" dirty="0"/>
              <a:t>Green networking: industrial projects</a:t>
            </a:r>
            <a:endParaRPr lang="he-IL" sz="3600" dirty="0"/>
          </a:p>
        </p:txBody>
      </p:sp>
      <p:pic>
        <p:nvPicPr>
          <p:cNvPr id="5" name="תמונה 4" descr="environment_02_en_0.jpg"/>
          <p:cNvPicPr>
            <a:picLocks noChangeAspect="1"/>
          </p:cNvPicPr>
          <p:nvPr/>
        </p:nvPicPr>
        <p:blipFill rotWithShape="1">
          <a:blip r:embed="rId4" cstate="print"/>
          <a:srcRect b="18660"/>
          <a:stretch/>
        </p:blipFill>
        <p:spPr>
          <a:xfrm>
            <a:off x="1905000" y="1219200"/>
            <a:ext cx="6064898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router is not a matchbox</a:t>
            </a:r>
            <a:endParaRPr lang="he-IL" dirty="0"/>
          </a:p>
        </p:txBody>
      </p:sp>
      <p:pic>
        <p:nvPicPr>
          <p:cNvPr id="4" name="Picture 22"/>
          <p:cNvPicPr>
            <a:picLocks noChangeAspect="1"/>
          </p:cNvPicPr>
          <p:nvPr/>
        </p:nvPicPr>
        <p:blipFill>
          <a:blip r:embed="rId2" cstate="print"/>
          <a:srcRect l="28889" t="9872" r="33333" b="2922"/>
          <a:stretch>
            <a:fillRect/>
          </a:stretch>
        </p:blipFill>
        <p:spPr bwMode="auto">
          <a:xfrm>
            <a:off x="1600200" y="2720975"/>
            <a:ext cx="1295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914400" y="1214438"/>
            <a:ext cx="25669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2400">
                <a:latin typeface="Comic Sans MS" pitchFamily="66" charset="0"/>
              </a:rPr>
              <a:t>Cisco GSR 12816</a:t>
            </a:r>
            <a:endParaRPr lang="en-US" sz="2400">
              <a:latin typeface="Comic Sans MS" pitchFamily="66" charset="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380038" y="1219200"/>
            <a:ext cx="2143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2400">
                <a:latin typeface="Comic Sans MS" pitchFamily="66" charset="0"/>
              </a:rPr>
              <a:t>Juniper T640</a:t>
            </a:r>
            <a:endParaRPr lang="en-US" sz="2400">
              <a:latin typeface="Comic Sans MS" pitchFamily="66" charset="0"/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1454150" y="2819400"/>
            <a:ext cx="0" cy="3505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730250" y="4419600"/>
            <a:ext cx="723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2m</a:t>
            </a: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1606550" y="2579688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600200" y="22098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000" dirty="0"/>
              <a:t>50 cm</a:t>
            </a: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V="1">
            <a:off x="2673350" y="63246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2806700" y="63246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60cm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1073150" y="1600200"/>
            <a:ext cx="24320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000">
                <a:solidFill>
                  <a:schemeClr val="tx2"/>
                </a:solidFill>
              </a:rPr>
              <a:t>Capacity: 640Gb/s</a:t>
            </a:r>
            <a:br>
              <a:rPr lang="en-US" sz="2000">
                <a:solidFill>
                  <a:schemeClr val="tx2"/>
                </a:solidFill>
              </a:rPr>
            </a:br>
            <a:r>
              <a:rPr lang="en-US" sz="2000">
                <a:solidFill>
                  <a:schemeClr val="tx2"/>
                </a:solidFill>
              </a:rPr>
              <a:t>Power: 5kW</a:t>
            </a: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4572000" y="4648200"/>
            <a:ext cx="723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000" dirty="0"/>
              <a:t>1m</a:t>
            </a:r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5181600" y="3505200"/>
            <a:ext cx="0" cy="2674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 flipH="1" flipV="1">
            <a:off x="5181600" y="6248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4419600" y="62484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000" dirty="0"/>
              <a:t>75 cm</a:t>
            </a:r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>
            <a:off x="5578475" y="3124200"/>
            <a:ext cx="1938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6096000" y="26670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000" dirty="0"/>
              <a:t>50 cm</a:t>
            </a:r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5334000" y="1905000"/>
            <a:ext cx="2590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000"/>
              <a:t>Capacity: 320Gb/s</a:t>
            </a:r>
            <a:br>
              <a:rPr lang="en-US" sz="2000"/>
            </a:br>
            <a:r>
              <a:rPr lang="en-US" sz="2000"/>
              <a:t>Power: 3kW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26100" y="3254375"/>
            <a:ext cx="1841500" cy="317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My teaching methodology </a:t>
            </a:r>
            <a:endParaRPr lang="en-US" dirty="0"/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0" dirty="0"/>
              <a:t>Use paper &amp; pencil</a:t>
            </a:r>
          </a:p>
          <a:p>
            <a:pPr lvl="1"/>
            <a:r>
              <a:rPr lang="en-US" sz="2800" b="0" dirty="0"/>
              <a:t>For packets, timing diagrams etc</a:t>
            </a:r>
          </a:p>
          <a:p>
            <a:r>
              <a:rPr lang="en-US" sz="3200" b="0" dirty="0"/>
              <a:t>Simulate</a:t>
            </a:r>
          </a:p>
          <a:p>
            <a:pPr lvl="1"/>
            <a:r>
              <a:rPr lang="en-US" sz="2800" b="0" dirty="0"/>
              <a:t>Small, understandable design</a:t>
            </a:r>
          </a:p>
          <a:p>
            <a:pPr>
              <a:lnSpc>
                <a:spcPct val="80000"/>
              </a:lnSpc>
            </a:pPr>
            <a:r>
              <a:rPr lang="en-US" sz="3200" b="0" dirty="0"/>
              <a:t>Sanity checks</a:t>
            </a:r>
          </a:p>
          <a:p>
            <a:pPr lvl="1">
              <a:lnSpc>
                <a:spcPct val="80000"/>
              </a:lnSpc>
            </a:pPr>
            <a:r>
              <a:rPr lang="en-US" sz="2800" b="0" dirty="0"/>
              <a:t>Units</a:t>
            </a:r>
          </a:p>
          <a:p>
            <a:pPr lvl="1">
              <a:lnSpc>
                <a:spcPct val="80000"/>
              </a:lnSpc>
            </a:pPr>
            <a:r>
              <a:rPr lang="en-US" sz="2800" b="0" dirty="0"/>
              <a:t>Negative values</a:t>
            </a:r>
          </a:p>
          <a:p>
            <a:pPr lvl="1"/>
            <a:endParaRPr 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Agenda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0" dirty="0"/>
              <a:t>A</a:t>
            </a:r>
            <a:r>
              <a:rPr lang="en-US" altLang="he-IL" sz="3200" b="0" dirty="0">
                <a:latin typeface="Arial" charset="0"/>
              </a:rPr>
              <a:t>cquaintance &amp; administration</a:t>
            </a:r>
          </a:p>
          <a:p>
            <a:r>
              <a:rPr lang="en-US" altLang="he-IL" sz="3200" b="0" dirty="0">
                <a:latin typeface="Arial" charset="0"/>
              </a:rPr>
              <a:t>What’s the internet</a:t>
            </a:r>
          </a:p>
          <a:p>
            <a:r>
              <a:rPr lang="en-US" altLang="he-IL" sz="3200" b="0" dirty="0">
                <a:latin typeface="Arial" charset="0"/>
              </a:rPr>
              <a:t>Network edge</a:t>
            </a:r>
          </a:p>
          <a:p>
            <a:r>
              <a:rPr lang="en-US" altLang="he-IL" sz="3200" b="0" dirty="0">
                <a:latin typeface="Arial" charset="0"/>
              </a:rPr>
              <a:t>Network core</a:t>
            </a:r>
            <a:endParaRPr lang="en-US" altLang="he-IL" b="0" dirty="0">
              <a:latin typeface="Arial" charset="0"/>
            </a:endParaRPr>
          </a:p>
          <a:p>
            <a:r>
              <a:rPr lang="en-US" altLang="he-IL" sz="3200" dirty="0">
                <a:solidFill>
                  <a:srgbClr val="FF6600"/>
                </a:solidFill>
                <a:latin typeface="Arial" charset="0"/>
              </a:rPr>
              <a:t>Optimization criteria</a:t>
            </a:r>
          </a:p>
          <a:p>
            <a:pPr lvl="1"/>
            <a:r>
              <a:rPr lang="en-US" altLang="he-IL" b="0" dirty="0">
                <a:latin typeface="Arial" charset="0"/>
              </a:rPr>
              <a:t>Power</a:t>
            </a:r>
          </a:p>
          <a:p>
            <a:pPr lvl="1"/>
            <a:r>
              <a:rPr lang="en-US" altLang="he-IL" dirty="0">
                <a:solidFill>
                  <a:srgbClr val="FF6600"/>
                </a:solidFill>
                <a:latin typeface="Arial" charset="0"/>
              </a:rPr>
              <a:t>Delay </a:t>
            </a:r>
          </a:p>
          <a:p>
            <a:pPr lvl="1"/>
            <a:r>
              <a:rPr lang="en-US" altLang="he-IL" b="0" dirty="0">
                <a:latin typeface="Arial" charset="0"/>
              </a:rPr>
              <a:t>Throughput </a:t>
            </a:r>
          </a:p>
          <a:p>
            <a:pPr lvl="1"/>
            <a:r>
              <a:rPr lang="en-US" altLang="he-IL" b="0" dirty="0">
                <a:latin typeface="Arial" charset="0"/>
              </a:rPr>
              <a:t>Packet loss</a:t>
            </a:r>
          </a:p>
          <a:p>
            <a:r>
              <a:rPr lang="en-US" altLang="he-IL" sz="3200" b="0" dirty="0">
                <a:latin typeface="Arial" charset="0"/>
              </a:rPr>
              <a:t>Protocol layers</a:t>
            </a:r>
            <a:endParaRPr lang="he-IL" sz="3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Four sources of packet delay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28600" y="3962400"/>
            <a:ext cx="8610600" cy="2667000"/>
          </a:xfrm>
        </p:spPr>
        <p:txBody>
          <a:bodyPr/>
          <a:lstStyle/>
          <a:p>
            <a:r>
              <a:rPr lang="en-US" b="0" dirty="0" err="1"/>
              <a:t>d</a:t>
            </a:r>
            <a:r>
              <a:rPr lang="en-US" sz="2000" b="0" dirty="0" err="1"/>
              <a:t>proc</a:t>
            </a:r>
            <a:r>
              <a:rPr lang="en-US" b="0" dirty="0"/>
              <a:t> – depended upon the network equipment and the concrete packet’s characteristics </a:t>
            </a:r>
          </a:p>
          <a:p>
            <a:r>
              <a:rPr lang="en-US" b="0" dirty="0" err="1"/>
              <a:t>d</a:t>
            </a:r>
            <a:r>
              <a:rPr lang="en-US" sz="2000" b="0" dirty="0" err="1"/>
              <a:t>queue</a:t>
            </a:r>
            <a:r>
              <a:rPr lang="en-US" b="0" dirty="0"/>
              <a:t> – depended upon link congestion</a:t>
            </a:r>
          </a:p>
          <a:p>
            <a:r>
              <a:rPr lang="en-US" b="0" dirty="0" err="1"/>
              <a:t>d</a:t>
            </a:r>
            <a:r>
              <a:rPr lang="en-US" sz="2000" b="0" dirty="0" err="1"/>
              <a:t>trans</a:t>
            </a:r>
            <a:r>
              <a:rPr lang="en-US" sz="2200" b="0" dirty="0"/>
              <a:t> </a:t>
            </a:r>
            <a:r>
              <a:rPr lang="en-US" b="0" dirty="0"/>
              <a:t>– depended upon pkt size &amp; link rate</a:t>
            </a:r>
          </a:p>
          <a:p>
            <a:r>
              <a:rPr lang="en-US" b="0" dirty="0" err="1"/>
              <a:t>d</a:t>
            </a:r>
            <a:r>
              <a:rPr lang="en-US" sz="2200" b="0" dirty="0" err="1"/>
              <a:t>prop</a:t>
            </a:r>
            <a:r>
              <a:rPr lang="en-US" b="0" dirty="0"/>
              <a:t> – depended upon distance &amp; (hopefully) speed of light</a:t>
            </a:r>
            <a:endParaRPr lang="he-IL" b="0" dirty="0"/>
          </a:p>
        </p:txBody>
      </p:sp>
      <p:sp>
        <p:nvSpPr>
          <p:cNvPr id="36" name="Text Box 43"/>
          <p:cNvSpPr txBox="1">
            <a:spLocks noChangeArrowheads="1"/>
          </p:cNvSpPr>
          <p:nvPr/>
        </p:nvSpPr>
        <p:spPr bwMode="auto">
          <a:xfrm>
            <a:off x="2971800" y="2706469"/>
            <a:ext cx="1415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he-IL" sz="1800" dirty="0">
                <a:solidFill>
                  <a:srgbClr val="CC0000"/>
                </a:solidFill>
                <a:ea typeface="MS PGothic" pitchFamily="34" charset="-128"/>
              </a:rPr>
              <a:t>node</a:t>
            </a:r>
          </a:p>
          <a:p>
            <a:pPr algn="ctr"/>
            <a:r>
              <a:rPr lang="en-US" altLang="he-IL" sz="1800" dirty="0">
                <a:solidFill>
                  <a:srgbClr val="CC0000"/>
                </a:solidFill>
                <a:ea typeface="MS PGothic" pitchFamily="34" charset="-128"/>
              </a:rPr>
              <a:t>processing</a:t>
            </a:r>
          </a:p>
        </p:txBody>
      </p:sp>
      <p:sp>
        <p:nvSpPr>
          <p:cNvPr id="39" name="Text Box 46"/>
          <p:cNvSpPr txBox="1">
            <a:spLocks noChangeArrowheads="1"/>
          </p:cNvSpPr>
          <p:nvPr/>
        </p:nvSpPr>
        <p:spPr bwMode="auto">
          <a:xfrm>
            <a:off x="4495800" y="2971800"/>
            <a:ext cx="1123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 sz="1800" dirty="0" err="1">
                <a:solidFill>
                  <a:srgbClr val="CC0000"/>
                </a:solidFill>
                <a:ea typeface="MS PGothic" pitchFamily="34" charset="-128"/>
              </a:rPr>
              <a:t>queueing</a:t>
            </a:r>
            <a:endParaRPr lang="en-US" altLang="he-IL" sz="1800" dirty="0">
              <a:solidFill>
                <a:srgbClr val="CC0000"/>
              </a:solidFill>
              <a:ea typeface="MS PGothic" pitchFamily="34" charset="-128"/>
            </a:endParaRPr>
          </a:p>
        </p:txBody>
      </p:sp>
      <p:sp>
        <p:nvSpPr>
          <p:cNvPr id="50" name="Rectangle 3"/>
          <p:cNvSpPr>
            <a:spLocks noChangeArrowheads="1"/>
          </p:cNvSpPr>
          <p:nvPr/>
        </p:nvSpPr>
        <p:spPr bwMode="auto">
          <a:xfrm>
            <a:off x="457200" y="3365500"/>
            <a:ext cx="7772400" cy="56038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he-IL" i="1" dirty="0" err="1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d</a:t>
            </a:r>
            <a:r>
              <a:rPr lang="en-US" altLang="he-IL" baseline="-25000" dirty="0" err="1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nodal</a:t>
            </a:r>
            <a:r>
              <a:rPr lang="en-US" altLang="he-IL" dirty="0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 = </a:t>
            </a:r>
            <a:r>
              <a:rPr lang="en-US" altLang="he-IL" i="1" dirty="0" err="1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d</a:t>
            </a:r>
            <a:r>
              <a:rPr lang="en-US" altLang="he-IL" baseline="-25000" dirty="0" err="1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proc</a:t>
            </a:r>
            <a:r>
              <a:rPr lang="en-US" altLang="he-IL" dirty="0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 + </a:t>
            </a:r>
            <a:r>
              <a:rPr lang="en-US" altLang="he-IL" i="1" dirty="0" err="1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d</a:t>
            </a:r>
            <a:r>
              <a:rPr lang="en-US" altLang="he-IL" baseline="-25000" dirty="0" err="1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queue</a:t>
            </a:r>
            <a:r>
              <a:rPr lang="en-US" altLang="he-IL" dirty="0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 + </a:t>
            </a:r>
            <a:r>
              <a:rPr lang="en-US" altLang="he-IL" i="1" dirty="0" err="1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d</a:t>
            </a:r>
            <a:r>
              <a:rPr lang="en-US" altLang="he-IL" baseline="-25000" dirty="0" err="1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trans</a:t>
            </a:r>
            <a:r>
              <a:rPr lang="en-US" altLang="he-IL" dirty="0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 +  </a:t>
            </a:r>
            <a:r>
              <a:rPr lang="en-US" altLang="he-IL" i="1" dirty="0" err="1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d</a:t>
            </a:r>
            <a:r>
              <a:rPr lang="en-US" altLang="he-IL" baseline="-25000" dirty="0" err="1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prop</a:t>
            </a:r>
            <a:endParaRPr lang="en-US" altLang="he-IL" dirty="0">
              <a:solidFill>
                <a:srgbClr val="000000"/>
              </a:solidFill>
              <a:latin typeface="Gill Sans MT" pitchFamily="34" charset="0"/>
              <a:ea typeface="MS PGothic" pitchFamily="34" charset="-128"/>
            </a:endParaRPr>
          </a:p>
        </p:txBody>
      </p:sp>
      <p:grpSp>
        <p:nvGrpSpPr>
          <p:cNvPr id="57" name="קבוצה 56"/>
          <p:cNvGrpSpPr/>
          <p:nvPr/>
        </p:nvGrpSpPr>
        <p:grpSpPr>
          <a:xfrm>
            <a:off x="1743075" y="1219200"/>
            <a:ext cx="5495925" cy="1874837"/>
            <a:chOff x="1743075" y="1249363"/>
            <a:chExt cx="5921375" cy="1954212"/>
          </a:xfrm>
        </p:grpSpPr>
        <p:sp>
          <p:nvSpPr>
            <p:cNvPr id="4" name="Oval 7"/>
            <p:cNvSpPr>
              <a:spLocks noChangeArrowheads="1"/>
            </p:cNvSpPr>
            <p:nvPr/>
          </p:nvSpPr>
          <p:spPr bwMode="auto">
            <a:xfrm>
              <a:off x="3351213" y="2219325"/>
              <a:ext cx="1198562" cy="369888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5" name="Rectangle 8"/>
            <p:cNvSpPr>
              <a:spLocks noChangeArrowheads="1"/>
            </p:cNvSpPr>
            <p:nvPr/>
          </p:nvSpPr>
          <p:spPr bwMode="auto">
            <a:xfrm>
              <a:off x="3351213" y="2151063"/>
              <a:ext cx="1198562" cy="263525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3360738" y="1922463"/>
              <a:ext cx="1198562" cy="4302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3706813" y="1952625"/>
              <a:ext cx="498475" cy="119063"/>
              <a:chOff x="2208" y="2184"/>
              <a:chExt cx="176" cy="69"/>
            </a:xfrm>
          </p:grpSpPr>
          <p:grpSp>
            <p:nvGrpSpPr>
              <p:cNvPr id="8" name="Group 11"/>
              <p:cNvGrpSpPr>
                <a:grpSpLocks/>
              </p:cNvGrpSpPr>
              <p:nvPr/>
            </p:nvGrpSpPr>
            <p:grpSpPr bwMode="auto"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13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14" name="Line 1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15" name="Line 1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grpSp>
            <p:nvGrpSpPr>
              <p:cNvPr id="9" name="Group 15"/>
              <p:cNvGrpSpPr>
                <a:grpSpLocks/>
              </p:cNvGrpSpPr>
              <p:nvPr/>
            </p:nvGrpSpPr>
            <p:grpSpPr bwMode="auto"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10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11" name="Line 1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12" name="Line 1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</p:grp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6446838" y="2238375"/>
              <a:ext cx="1198562" cy="369888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7" name="Line 20"/>
            <p:cNvSpPr>
              <a:spLocks noChangeShapeType="1"/>
            </p:cNvSpPr>
            <p:nvPr/>
          </p:nvSpPr>
          <p:spPr bwMode="auto">
            <a:xfrm>
              <a:off x="6456363" y="2217738"/>
              <a:ext cx="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8" name="Rectangle 21"/>
            <p:cNvSpPr>
              <a:spLocks noChangeArrowheads="1"/>
            </p:cNvSpPr>
            <p:nvPr/>
          </p:nvSpPr>
          <p:spPr bwMode="auto">
            <a:xfrm>
              <a:off x="6456363" y="2179638"/>
              <a:ext cx="1198562" cy="263525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6465888" y="1951038"/>
              <a:ext cx="1198562" cy="4302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0" name="Line 24"/>
            <p:cNvSpPr>
              <a:spLocks noChangeShapeType="1"/>
            </p:cNvSpPr>
            <p:nvPr/>
          </p:nvSpPr>
          <p:spPr bwMode="auto">
            <a:xfrm>
              <a:off x="2620963" y="1857375"/>
              <a:ext cx="741362" cy="355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21" name="Line 25"/>
            <p:cNvSpPr>
              <a:spLocks noChangeShapeType="1"/>
            </p:cNvSpPr>
            <p:nvPr/>
          </p:nvSpPr>
          <p:spPr bwMode="auto">
            <a:xfrm flipV="1">
              <a:off x="2925763" y="2397125"/>
              <a:ext cx="428625" cy="4508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4545013" y="2276475"/>
              <a:ext cx="1933575" cy="95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23" name="Rectangle 29"/>
            <p:cNvSpPr>
              <a:spLocks noChangeArrowheads="1"/>
            </p:cNvSpPr>
            <p:nvPr/>
          </p:nvSpPr>
          <p:spPr bwMode="auto">
            <a:xfrm>
              <a:off x="5464175" y="2076450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4" name="Rectangle 30"/>
            <p:cNvSpPr>
              <a:spLocks noChangeArrowheads="1"/>
            </p:cNvSpPr>
            <p:nvPr/>
          </p:nvSpPr>
          <p:spPr bwMode="auto">
            <a:xfrm>
              <a:off x="4211638" y="2147888"/>
              <a:ext cx="147637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5" name="Rectangle 31"/>
            <p:cNvSpPr>
              <a:spLocks noChangeArrowheads="1"/>
            </p:cNvSpPr>
            <p:nvPr/>
          </p:nvSpPr>
          <p:spPr bwMode="auto">
            <a:xfrm>
              <a:off x="4373563" y="2147888"/>
              <a:ext cx="147637" cy="20002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6" name="Rectangle 32"/>
            <p:cNvSpPr>
              <a:spLocks noChangeArrowheads="1"/>
            </p:cNvSpPr>
            <p:nvPr/>
          </p:nvSpPr>
          <p:spPr bwMode="auto">
            <a:xfrm>
              <a:off x="3159125" y="20478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7" name="Line 33"/>
            <p:cNvSpPr>
              <a:spLocks noChangeShapeType="1"/>
            </p:cNvSpPr>
            <p:nvPr/>
          </p:nvSpPr>
          <p:spPr bwMode="auto">
            <a:xfrm>
              <a:off x="3109913" y="1984375"/>
              <a:ext cx="2111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28" name="Line 35"/>
            <p:cNvSpPr>
              <a:spLocks noChangeShapeType="1"/>
            </p:cNvSpPr>
            <p:nvPr/>
          </p:nvSpPr>
          <p:spPr bwMode="auto">
            <a:xfrm flipV="1">
              <a:off x="6235700" y="1876425"/>
              <a:ext cx="366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29" name="Text Box 36"/>
            <p:cNvSpPr txBox="1">
              <a:spLocks noChangeArrowheads="1"/>
            </p:cNvSpPr>
            <p:nvPr/>
          </p:nvSpPr>
          <p:spPr bwMode="auto">
            <a:xfrm>
              <a:off x="1743075" y="1541463"/>
              <a:ext cx="3873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>
                  <a:solidFill>
                    <a:srgbClr val="006600"/>
                  </a:solidFill>
                  <a:ea typeface="MS PGothic" pitchFamily="34" charset="-128"/>
                </a:rPr>
                <a:t>A</a:t>
              </a:r>
            </a:p>
          </p:txBody>
        </p:sp>
        <p:sp>
          <p:nvSpPr>
            <p:cNvPr id="30" name="Text Box 37"/>
            <p:cNvSpPr txBox="1">
              <a:spLocks noChangeArrowheads="1"/>
            </p:cNvSpPr>
            <p:nvPr/>
          </p:nvSpPr>
          <p:spPr bwMode="auto">
            <a:xfrm>
              <a:off x="1919288" y="2493963"/>
              <a:ext cx="3873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>
                  <a:solidFill>
                    <a:srgbClr val="000099"/>
                  </a:solidFill>
                  <a:ea typeface="MS PGothic" pitchFamily="34" charset="-128"/>
                </a:rPr>
                <a:t>B</a:t>
              </a:r>
            </a:p>
          </p:txBody>
        </p:sp>
        <p:sp>
          <p:nvSpPr>
            <p:cNvPr id="31" name="Rectangle 38"/>
            <p:cNvSpPr>
              <a:spLocks noChangeArrowheads="1"/>
            </p:cNvSpPr>
            <p:nvPr/>
          </p:nvSpPr>
          <p:spPr bwMode="auto">
            <a:xfrm>
              <a:off x="4502150" y="20859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2" name="Text Box 39"/>
            <p:cNvSpPr txBox="1">
              <a:spLocks noChangeArrowheads="1"/>
            </p:cNvSpPr>
            <p:nvPr/>
          </p:nvSpPr>
          <p:spPr bwMode="auto">
            <a:xfrm>
              <a:off x="4891088" y="1689100"/>
              <a:ext cx="13906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1800">
                  <a:solidFill>
                    <a:srgbClr val="CC0000"/>
                  </a:solidFill>
                  <a:ea typeface="MS PGothic" pitchFamily="34" charset="-128"/>
                </a:rPr>
                <a:t>propagation</a:t>
              </a:r>
            </a:p>
          </p:txBody>
        </p:sp>
        <p:sp>
          <p:nvSpPr>
            <p:cNvPr id="33" name="Line 40"/>
            <p:cNvSpPr>
              <a:spLocks noChangeShapeType="1"/>
            </p:cNvSpPr>
            <p:nvPr/>
          </p:nvSpPr>
          <p:spPr bwMode="auto">
            <a:xfrm rot="10800000">
              <a:off x="4645025" y="1876425"/>
              <a:ext cx="319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34" name="Text Box 41"/>
            <p:cNvSpPr txBox="1">
              <a:spLocks noChangeArrowheads="1"/>
            </p:cNvSpPr>
            <p:nvPr/>
          </p:nvSpPr>
          <p:spPr bwMode="auto">
            <a:xfrm>
              <a:off x="2987675" y="1249363"/>
              <a:ext cx="1466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1800" dirty="0">
                  <a:solidFill>
                    <a:srgbClr val="CC0000"/>
                  </a:solidFill>
                  <a:ea typeface="MS PGothic" pitchFamily="34" charset="-128"/>
                </a:rPr>
                <a:t>transmission</a:t>
              </a:r>
            </a:p>
          </p:txBody>
        </p:sp>
        <p:sp>
          <p:nvSpPr>
            <p:cNvPr id="35" name="Line 42"/>
            <p:cNvSpPr>
              <a:spLocks noChangeShapeType="1"/>
            </p:cNvSpPr>
            <p:nvPr/>
          </p:nvSpPr>
          <p:spPr bwMode="auto">
            <a:xfrm rot="10800000" flipH="1" flipV="1">
              <a:off x="4038600" y="1517650"/>
              <a:ext cx="528638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37" name="Line 44"/>
            <p:cNvSpPr>
              <a:spLocks noChangeShapeType="1"/>
            </p:cNvSpPr>
            <p:nvPr/>
          </p:nvSpPr>
          <p:spPr bwMode="auto">
            <a:xfrm rot="10800000">
              <a:off x="3378200" y="2847975"/>
              <a:ext cx="8334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38" name="Line 45"/>
            <p:cNvSpPr>
              <a:spLocks noChangeShapeType="1"/>
            </p:cNvSpPr>
            <p:nvPr/>
          </p:nvSpPr>
          <p:spPr bwMode="auto">
            <a:xfrm rot="10800000" flipV="1">
              <a:off x="4187825" y="2609850"/>
              <a:ext cx="3857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0" name="Line 47"/>
            <p:cNvSpPr>
              <a:spLocks noChangeShapeType="1"/>
            </p:cNvSpPr>
            <p:nvPr/>
          </p:nvSpPr>
          <p:spPr bwMode="auto">
            <a:xfrm rot="10800000">
              <a:off x="4349750" y="2609850"/>
              <a:ext cx="595313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grpSp>
          <p:nvGrpSpPr>
            <p:cNvPr id="41" name="Group 48"/>
            <p:cNvGrpSpPr>
              <a:grpSpLocks/>
            </p:cNvGrpSpPr>
            <p:nvPr/>
          </p:nvGrpSpPr>
          <p:grpSpPr bwMode="auto">
            <a:xfrm>
              <a:off x="6792913" y="2009775"/>
              <a:ext cx="498475" cy="119063"/>
              <a:chOff x="2208" y="2184"/>
              <a:chExt cx="176" cy="69"/>
            </a:xfrm>
          </p:grpSpPr>
          <p:grpSp>
            <p:nvGrpSpPr>
              <p:cNvPr id="42" name="Group 49"/>
              <p:cNvGrpSpPr>
                <a:grpSpLocks/>
              </p:cNvGrpSpPr>
              <p:nvPr/>
            </p:nvGrpSpPr>
            <p:grpSpPr bwMode="auto"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47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48" name="Line 5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49" name="Line 5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grpSp>
            <p:nvGrpSpPr>
              <p:cNvPr id="43" name="Group 53"/>
              <p:cNvGrpSpPr>
                <a:grpSpLocks/>
              </p:cNvGrpSpPr>
              <p:nvPr/>
            </p:nvGrpSpPr>
            <p:grpSpPr bwMode="auto"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44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45" name="Line 5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46" name="Line 5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</p:grpSp>
        <p:grpSp>
          <p:nvGrpSpPr>
            <p:cNvPr id="51" name="Group 66"/>
            <p:cNvGrpSpPr>
              <a:grpSpLocks/>
            </p:cNvGrpSpPr>
            <p:nvPr/>
          </p:nvGrpSpPr>
          <p:grpSpPr bwMode="auto">
            <a:xfrm>
              <a:off x="1893888" y="1541463"/>
              <a:ext cx="779462" cy="679450"/>
              <a:chOff x="-44" y="1473"/>
              <a:chExt cx="981" cy="1105"/>
            </a:xfrm>
          </p:grpSpPr>
          <p:pic>
            <p:nvPicPr>
              <p:cNvPr id="52" name="Picture 6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3" name="Freeform 6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6272981 w 356"/>
                  <a:gd name="T3" fmla="*/ 712129 h 368"/>
                  <a:gd name="T4" fmla="*/ 7441543 w 356"/>
                  <a:gd name="T5" fmla="*/ 14835890 h 368"/>
                  <a:gd name="T6" fmla="*/ 1640009 w 356"/>
                  <a:gd name="T7" fmla="*/ 1855427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54" name="Group 69"/>
            <p:cNvGrpSpPr>
              <a:grpSpLocks/>
            </p:cNvGrpSpPr>
            <p:nvPr/>
          </p:nvGrpSpPr>
          <p:grpSpPr bwMode="auto">
            <a:xfrm>
              <a:off x="2168525" y="2524125"/>
              <a:ext cx="779463" cy="679450"/>
              <a:chOff x="-44" y="1473"/>
              <a:chExt cx="981" cy="1105"/>
            </a:xfrm>
          </p:grpSpPr>
          <p:pic>
            <p:nvPicPr>
              <p:cNvPr id="55" name="Picture 7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6" name="Freeform 7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6272981 w 356"/>
                  <a:gd name="T3" fmla="*/ 712129 h 368"/>
                  <a:gd name="T4" fmla="*/ 7441543 w 356"/>
                  <a:gd name="T5" fmla="*/ 14835890 h 368"/>
                  <a:gd name="T6" fmla="*/ 1640009 w 356"/>
                  <a:gd name="T7" fmla="*/ 1855427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Delay: notations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28600" y="1447800"/>
            <a:ext cx="8610600" cy="5181600"/>
          </a:xfrm>
        </p:spPr>
        <p:txBody>
          <a:bodyPr/>
          <a:lstStyle/>
          <a:p>
            <a:r>
              <a:rPr lang="en-US" b="0" dirty="0" err="1"/>
              <a:t>D</a:t>
            </a:r>
            <a:r>
              <a:rPr lang="en-US" sz="2000" b="0" dirty="0" err="1"/>
              <a:t>proc</a:t>
            </a:r>
            <a:r>
              <a:rPr lang="en-US" sz="2000" b="0" dirty="0"/>
              <a:t> + </a:t>
            </a:r>
            <a:r>
              <a:rPr lang="en-US" b="0" dirty="0" err="1"/>
              <a:t>d</a:t>
            </a:r>
            <a:r>
              <a:rPr lang="en-US" sz="2000" b="0" dirty="0" err="1"/>
              <a:t>queue</a:t>
            </a:r>
            <a:r>
              <a:rPr lang="en-US" b="0" dirty="0"/>
              <a:t> – aka </a:t>
            </a:r>
            <a:r>
              <a:rPr lang="en-US" b="0" i="1" dirty="0" err="1"/>
              <a:t>T</a:t>
            </a:r>
            <a:r>
              <a:rPr lang="en-US" sz="2000" b="0" i="1" dirty="0" err="1"/>
              <a:t>proc</a:t>
            </a:r>
            <a:r>
              <a:rPr lang="en-US" b="0" i="1" dirty="0"/>
              <a:t>, T</a:t>
            </a:r>
            <a:r>
              <a:rPr lang="en-US" sz="1800" b="0" i="1" dirty="0"/>
              <a:t>D</a:t>
            </a:r>
            <a:endParaRPr lang="en-US" b="0" dirty="0"/>
          </a:p>
          <a:p>
            <a:r>
              <a:rPr lang="en-US" b="0" dirty="0" err="1"/>
              <a:t>d</a:t>
            </a:r>
            <a:r>
              <a:rPr lang="en-US" sz="2000" b="0" dirty="0" err="1"/>
              <a:t>tra</a:t>
            </a:r>
            <a:r>
              <a:rPr lang="en-US" sz="2200" b="0" dirty="0"/>
              <a:t> </a:t>
            </a:r>
            <a:r>
              <a:rPr lang="en-US" b="0" dirty="0"/>
              <a:t>– aka </a:t>
            </a:r>
            <a:r>
              <a:rPr lang="en-US" b="0" i="1" dirty="0" err="1"/>
              <a:t>T</a:t>
            </a:r>
            <a:r>
              <a:rPr lang="en-US" sz="2000" b="0" i="1" dirty="0" err="1"/>
              <a:t>trans</a:t>
            </a:r>
            <a:r>
              <a:rPr lang="en-US" sz="2000" b="0" i="1" dirty="0"/>
              <a:t>, </a:t>
            </a:r>
            <a:r>
              <a:rPr lang="en-US" sz="2000" b="0" i="1" dirty="0" err="1"/>
              <a:t>Txmt</a:t>
            </a:r>
            <a:r>
              <a:rPr lang="en-US" sz="2000" b="0" i="1" dirty="0"/>
              <a:t>, </a:t>
            </a:r>
            <a:r>
              <a:rPr lang="en-US" sz="2000" b="0" dirty="0"/>
              <a:t>or </a:t>
            </a:r>
            <a:r>
              <a:rPr lang="en-US" sz="2000" b="0" i="1" dirty="0"/>
              <a:t>Tx</a:t>
            </a:r>
          </a:p>
          <a:p>
            <a:r>
              <a:rPr lang="en-US" b="0" dirty="0" err="1"/>
              <a:t>d</a:t>
            </a:r>
            <a:r>
              <a:rPr lang="en-US" sz="2200" b="0" dirty="0" err="1"/>
              <a:t>prop</a:t>
            </a:r>
            <a:r>
              <a:rPr lang="en-US" b="0" dirty="0"/>
              <a:t> – aka </a:t>
            </a:r>
            <a:r>
              <a:rPr lang="en-US" b="0" i="1" dirty="0" err="1"/>
              <a:t>Tpd</a:t>
            </a:r>
            <a:endParaRPr lang="en-US" b="0" i="1" dirty="0"/>
          </a:p>
          <a:p>
            <a:endParaRPr lang="en-US" b="0" i="1" dirty="0"/>
          </a:p>
          <a:p>
            <a:pPr lvl="1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0037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z="4000" dirty="0"/>
              <a:t>Packet delay: </a:t>
            </a:r>
            <a:r>
              <a:rPr lang="en-US" altLang="he-IL" sz="4000" u="sng" dirty="0">
                <a:solidFill>
                  <a:srgbClr val="0000FF"/>
                </a:solidFill>
              </a:rPr>
              <a:t>Kahoot.it</a:t>
            </a:r>
            <a:endParaRPr lang="he-IL" sz="4000" u="sng" dirty="0">
              <a:solidFill>
                <a:srgbClr val="0000FF"/>
              </a:solidFill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5410200"/>
          </a:xfrm>
        </p:spPr>
        <p:txBody>
          <a:bodyPr/>
          <a:lstStyle/>
          <a:p>
            <a:pPr algn="just" rtl="1"/>
            <a:r>
              <a:rPr lang="he-IL" b="0" dirty="0"/>
              <a:t>מעבירים חבילת מידע יחידה מארה"ב </a:t>
            </a:r>
            <a:r>
              <a:rPr lang="he-IL" b="0" dirty="0" err="1"/>
              <a:t>לאב"ג</a:t>
            </a:r>
            <a:r>
              <a:rPr lang="he-IL" b="0" dirty="0"/>
              <a:t>, דרך נתב יחיד. נתונים:</a:t>
            </a:r>
            <a:endParaRPr lang="en-US" b="0" dirty="0"/>
          </a:p>
          <a:p>
            <a:r>
              <a:rPr lang="en-US" b="0" dirty="0"/>
              <a:t>Pkt size: 12.5kBytes</a:t>
            </a:r>
          </a:p>
          <a:p>
            <a:r>
              <a:rPr lang="en-US" b="0" dirty="0"/>
              <a:t>Link rates:  100 Mbps</a:t>
            </a:r>
          </a:p>
          <a:p>
            <a:r>
              <a:rPr lang="en-US" b="0" dirty="0"/>
              <a:t>Distance: 20,000 kms</a:t>
            </a:r>
          </a:p>
          <a:p>
            <a:r>
              <a:rPr lang="en-US" b="0" dirty="0"/>
              <a:t>Propagation speed: 2*10^8 </a:t>
            </a:r>
            <a:r>
              <a:rPr lang="en-US" b="0" dirty="0" err="1"/>
              <a:t>mps</a:t>
            </a:r>
            <a:endParaRPr lang="en-US" b="0" dirty="0"/>
          </a:p>
          <a:p>
            <a:r>
              <a:rPr lang="en-US" b="0" dirty="0" err="1"/>
              <a:t>Tproc</a:t>
            </a:r>
            <a:r>
              <a:rPr lang="en-US" b="0" dirty="0"/>
              <a:t> = 1 </a:t>
            </a:r>
            <a:r>
              <a:rPr lang="en-US" b="0" dirty="0" err="1"/>
              <a:t>ms</a:t>
            </a:r>
            <a:endParaRPr lang="en-US" b="0" dirty="0"/>
          </a:p>
          <a:p>
            <a:r>
              <a:rPr lang="en-US" b="0" dirty="0" err="1"/>
              <a:t>Tq</a:t>
            </a:r>
            <a:r>
              <a:rPr lang="en-US" b="0" dirty="0"/>
              <a:t> = 0</a:t>
            </a:r>
          </a:p>
          <a:p>
            <a:pPr algn="just" rtl="1"/>
            <a:r>
              <a:rPr lang="he-IL" b="0" dirty="0"/>
              <a:t>כמה זמן עובר מרגע שמתחילים לשדר את החבילה בארה"ב, ועד שהיא מגיעה במלואה ליעד </a:t>
            </a:r>
            <a:r>
              <a:rPr lang="he-IL" b="0" dirty="0" err="1"/>
              <a:t>באב"ג</a:t>
            </a:r>
            <a:r>
              <a:rPr lang="he-IL" b="0" dirty="0"/>
              <a:t>?</a:t>
            </a:r>
            <a:endParaRPr 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z="4000" dirty="0"/>
              <a:t>Packet delay: numerical example</a:t>
            </a:r>
            <a:endParaRPr lang="he-IL" sz="400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28600" y="3962400"/>
            <a:ext cx="8610600" cy="2667000"/>
          </a:xfrm>
        </p:spPr>
        <p:txBody>
          <a:bodyPr/>
          <a:lstStyle/>
          <a:p>
            <a:endParaRPr lang="en-US" b="0" dirty="0"/>
          </a:p>
          <a:p>
            <a:r>
              <a:rPr lang="en-US" b="0" dirty="0" err="1"/>
              <a:t>d</a:t>
            </a:r>
            <a:r>
              <a:rPr lang="en-US" sz="2000" b="0" dirty="0" err="1"/>
              <a:t>proc</a:t>
            </a:r>
            <a:r>
              <a:rPr lang="en-US" b="0" dirty="0"/>
              <a:t> + </a:t>
            </a:r>
            <a:r>
              <a:rPr lang="en-US" b="0" dirty="0" err="1"/>
              <a:t>d</a:t>
            </a:r>
            <a:r>
              <a:rPr lang="en-US" sz="2400" b="0" dirty="0" err="1"/>
              <a:t>queue</a:t>
            </a:r>
            <a:r>
              <a:rPr lang="en-US" b="0" dirty="0"/>
              <a:t> </a:t>
            </a:r>
            <a:r>
              <a:rPr lang="en-US" b="0" dirty="0">
                <a:sym typeface="Wingdings" pitchFamily="2" charset="2"/>
              </a:rPr>
              <a:t> </a:t>
            </a:r>
            <a:r>
              <a:rPr lang="en-US" b="0" dirty="0"/>
              <a:t>100 </a:t>
            </a:r>
            <a:r>
              <a:rPr lang="en-US" b="0" dirty="0" err="1"/>
              <a:t>nsec</a:t>
            </a:r>
            <a:endParaRPr lang="en-US" b="0" dirty="0"/>
          </a:p>
          <a:p>
            <a:r>
              <a:rPr lang="en-US" b="0" dirty="0" err="1"/>
              <a:t>d</a:t>
            </a:r>
            <a:r>
              <a:rPr lang="en-US" sz="2000" b="0" dirty="0" err="1"/>
              <a:t>xmt</a:t>
            </a:r>
            <a:r>
              <a:rPr lang="en-US" sz="2400" b="0" dirty="0"/>
              <a:t> </a:t>
            </a:r>
            <a:r>
              <a:rPr lang="en-US" b="0" dirty="0"/>
              <a:t>– 12.5kB packet @ 100 Mbps </a:t>
            </a:r>
            <a:r>
              <a:rPr lang="en-US" b="0" dirty="0">
                <a:sym typeface="Wingdings" pitchFamily="2" charset="2"/>
              </a:rPr>
              <a:t> </a:t>
            </a:r>
            <a:endParaRPr lang="en-US" b="0" dirty="0"/>
          </a:p>
          <a:p>
            <a:r>
              <a:rPr lang="en-US" b="0" dirty="0" err="1"/>
              <a:t>d</a:t>
            </a:r>
            <a:r>
              <a:rPr lang="en-US" sz="2000" b="0" dirty="0" err="1"/>
              <a:t>prop</a:t>
            </a:r>
            <a:r>
              <a:rPr lang="en-US" b="0" dirty="0"/>
              <a:t> – 20k km @ 2*10^8 m/sec </a:t>
            </a:r>
            <a:r>
              <a:rPr lang="en-US" b="0" dirty="0">
                <a:sym typeface="Wingdings" pitchFamily="2" charset="2"/>
              </a:rPr>
              <a:t> </a:t>
            </a:r>
            <a:endParaRPr lang="he-IL" b="0" dirty="0"/>
          </a:p>
        </p:txBody>
      </p:sp>
      <p:sp>
        <p:nvSpPr>
          <p:cNvPr id="36" name="Text Box 43"/>
          <p:cNvSpPr txBox="1">
            <a:spLocks noChangeArrowheads="1"/>
          </p:cNvSpPr>
          <p:nvPr/>
        </p:nvSpPr>
        <p:spPr bwMode="auto">
          <a:xfrm>
            <a:off x="2971800" y="2706469"/>
            <a:ext cx="1415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he-IL" sz="1800" dirty="0">
                <a:solidFill>
                  <a:srgbClr val="CC0000"/>
                </a:solidFill>
                <a:ea typeface="MS PGothic" pitchFamily="34" charset="-128"/>
              </a:rPr>
              <a:t>node</a:t>
            </a:r>
          </a:p>
          <a:p>
            <a:pPr algn="ctr"/>
            <a:r>
              <a:rPr lang="en-US" altLang="he-IL" sz="1800" dirty="0">
                <a:solidFill>
                  <a:srgbClr val="CC0000"/>
                </a:solidFill>
                <a:ea typeface="MS PGothic" pitchFamily="34" charset="-128"/>
              </a:rPr>
              <a:t>processing</a:t>
            </a:r>
          </a:p>
        </p:txBody>
      </p:sp>
      <p:sp>
        <p:nvSpPr>
          <p:cNvPr id="39" name="Text Box 46"/>
          <p:cNvSpPr txBox="1">
            <a:spLocks noChangeArrowheads="1"/>
          </p:cNvSpPr>
          <p:nvPr/>
        </p:nvSpPr>
        <p:spPr bwMode="auto">
          <a:xfrm>
            <a:off x="4495800" y="2971800"/>
            <a:ext cx="1123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 sz="1800" dirty="0" err="1">
                <a:solidFill>
                  <a:srgbClr val="CC0000"/>
                </a:solidFill>
                <a:ea typeface="MS PGothic" pitchFamily="34" charset="-128"/>
              </a:rPr>
              <a:t>queueing</a:t>
            </a:r>
            <a:endParaRPr lang="en-US" altLang="he-IL" sz="1800" dirty="0">
              <a:solidFill>
                <a:srgbClr val="CC0000"/>
              </a:solidFill>
              <a:ea typeface="MS PGothic" pitchFamily="34" charset="-128"/>
            </a:endParaRPr>
          </a:p>
        </p:txBody>
      </p:sp>
      <p:sp>
        <p:nvSpPr>
          <p:cNvPr id="50" name="Rectangle 3"/>
          <p:cNvSpPr>
            <a:spLocks noChangeArrowheads="1"/>
          </p:cNvSpPr>
          <p:nvPr/>
        </p:nvSpPr>
        <p:spPr bwMode="auto">
          <a:xfrm>
            <a:off x="457200" y="3365500"/>
            <a:ext cx="7772400" cy="56038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he-IL" i="1" dirty="0" err="1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d</a:t>
            </a:r>
            <a:r>
              <a:rPr lang="en-US" altLang="he-IL" baseline="-25000" dirty="0" err="1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nodal</a:t>
            </a:r>
            <a:r>
              <a:rPr lang="en-US" altLang="he-IL" dirty="0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 = </a:t>
            </a:r>
            <a:r>
              <a:rPr lang="en-US" altLang="he-IL" i="1" dirty="0" err="1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d</a:t>
            </a:r>
            <a:r>
              <a:rPr lang="en-US" altLang="he-IL" baseline="-25000" dirty="0" err="1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proc</a:t>
            </a:r>
            <a:r>
              <a:rPr lang="en-US" altLang="he-IL" dirty="0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 + </a:t>
            </a:r>
            <a:r>
              <a:rPr lang="en-US" altLang="he-IL" i="1" dirty="0" err="1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d</a:t>
            </a:r>
            <a:r>
              <a:rPr lang="en-US" altLang="he-IL" baseline="-25000" dirty="0" err="1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queue</a:t>
            </a:r>
            <a:r>
              <a:rPr lang="en-US" altLang="he-IL" dirty="0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 + </a:t>
            </a:r>
            <a:r>
              <a:rPr lang="en-US" altLang="he-IL" i="1" dirty="0" err="1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d</a:t>
            </a:r>
            <a:r>
              <a:rPr lang="en-US" altLang="he-IL" baseline="-25000" dirty="0" err="1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trans</a:t>
            </a:r>
            <a:r>
              <a:rPr lang="en-US" altLang="he-IL" dirty="0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 +  </a:t>
            </a:r>
            <a:r>
              <a:rPr lang="en-US" altLang="he-IL" i="1" dirty="0" err="1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d</a:t>
            </a:r>
            <a:r>
              <a:rPr lang="en-US" altLang="he-IL" baseline="-25000" dirty="0" err="1">
                <a:solidFill>
                  <a:srgbClr val="000000"/>
                </a:solidFill>
                <a:latin typeface="Gill Sans MT" pitchFamily="34" charset="0"/>
                <a:ea typeface="MS PGothic" pitchFamily="34" charset="-128"/>
              </a:rPr>
              <a:t>prop</a:t>
            </a:r>
            <a:endParaRPr lang="en-US" altLang="he-IL" dirty="0">
              <a:solidFill>
                <a:srgbClr val="000000"/>
              </a:solidFill>
              <a:latin typeface="Gill Sans MT" pitchFamily="34" charset="0"/>
              <a:ea typeface="MS PGothic" pitchFamily="34" charset="-128"/>
            </a:endParaRPr>
          </a:p>
        </p:txBody>
      </p:sp>
      <p:grpSp>
        <p:nvGrpSpPr>
          <p:cNvPr id="7" name="קבוצה 56"/>
          <p:cNvGrpSpPr/>
          <p:nvPr/>
        </p:nvGrpSpPr>
        <p:grpSpPr>
          <a:xfrm>
            <a:off x="1743075" y="1219200"/>
            <a:ext cx="5495925" cy="1874837"/>
            <a:chOff x="1743075" y="1249363"/>
            <a:chExt cx="5921375" cy="1954212"/>
          </a:xfrm>
        </p:grpSpPr>
        <p:sp>
          <p:nvSpPr>
            <p:cNvPr id="4" name="Oval 7"/>
            <p:cNvSpPr>
              <a:spLocks noChangeArrowheads="1"/>
            </p:cNvSpPr>
            <p:nvPr/>
          </p:nvSpPr>
          <p:spPr bwMode="auto">
            <a:xfrm>
              <a:off x="3351213" y="2219325"/>
              <a:ext cx="1198562" cy="369888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5" name="Rectangle 8"/>
            <p:cNvSpPr>
              <a:spLocks noChangeArrowheads="1"/>
            </p:cNvSpPr>
            <p:nvPr/>
          </p:nvSpPr>
          <p:spPr bwMode="auto">
            <a:xfrm>
              <a:off x="3351213" y="2151063"/>
              <a:ext cx="1198562" cy="263525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3360738" y="1922463"/>
              <a:ext cx="1198562" cy="4302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3706813" y="1952625"/>
              <a:ext cx="498475" cy="119063"/>
              <a:chOff x="2208" y="2184"/>
              <a:chExt cx="176" cy="69"/>
            </a:xfrm>
          </p:grpSpPr>
          <p:grpSp>
            <p:nvGrpSpPr>
              <p:cNvPr id="9" name="Group 11"/>
              <p:cNvGrpSpPr>
                <a:grpSpLocks/>
              </p:cNvGrpSpPr>
              <p:nvPr/>
            </p:nvGrpSpPr>
            <p:grpSpPr bwMode="auto"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13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14" name="Line 1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15" name="Line 1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grpSp>
            <p:nvGrpSpPr>
              <p:cNvPr id="41" name="Group 15"/>
              <p:cNvGrpSpPr>
                <a:grpSpLocks/>
              </p:cNvGrpSpPr>
              <p:nvPr/>
            </p:nvGrpSpPr>
            <p:grpSpPr bwMode="auto"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10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11" name="Line 1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12" name="Line 1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</p:grp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6446838" y="2238375"/>
              <a:ext cx="1198562" cy="369888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7" name="Line 20"/>
            <p:cNvSpPr>
              <a:spLocks noChangeShapeType="1"/>
            </p:cNvSpPr>
            <p:nvPr/>
          </p:nvSpPr>
          <p:spPr bwMode="auto">
            <a:xfrm>
              <a:off x="6456363" y="2217738"/>
              <a:ext cx="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8" name="Rectangle 21"/>
            <p:cNvSpPr>
              <a:spLocks noChangeArrowheads="1"/>
            </p:cNvSpPr>
            <p:nvPr/>
          </p:nvSpPr>
          <p:spPr bwMode="auto">
            <a:xfrm>
              <a:off x="6456363" y="2179638"/>
              <a:ext cx="1198562" cy="263525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6465888" y="1951038"/>
              <a:ext cx="1198562" cy="430212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0" name="Line 24"/>
            <p:cNvSpPr>
              <a:spLocks noChangeShapeType="1"/>
            </p:cNvSpPr>
            <p:nvPr/>
          </p:nvSpPr>
          <p:spPr bwMode="auto">
            <a:xfrm>
              <a:off x="2620963" y="1857375"/>
              <a:ext cx="741362" cy="355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21" name="Line 25"/>
            <p:cNvSpPr>
              <a:spLocks noChangeShapeType="1"/>
            </p:cNvSpPr>
            <p:nvPr/>
          </p:nvSpPr>
          <p:spPr bwMode="auto">
            <a:xfrm flipV="1">
              <a:off x="2925763" y="2397125"/>
              <a:ext cx="428625" cy="4508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4545013" y="2276475"/>
              <a:ext cx="1933575" cy="95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23" name="Rectangle 29"/>
            <p:cNvSpPr>
              <a:spLocks noChangeArrowheads="1"/>
            </p:cNvSpPr>
            <p:nvPr/>
          </p:nvSpPr>
          <p:spPr bwMode="auto">
            <a:xfrm>
              <a:off x="5464175" y="2076450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4" name="Rectangle 30"/>
            <p:cNvSpPr>
              <a:spLocks noChangeArrowheads="1"/>
            </p:cNvSpPr>
            <p:nvPr/>
          </p:nvSpPr>
          <p:spPr bwMode="auto">
            <a:xfrm>
              <a:off x="4211638" y="2147888"/>
              <a:ext cx="147637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5" name="Rectangle 31"/>
            <p:cNvSpPr>
              <a:spLocks noChangeArrowheads="1"/>
            </p:cNvSpPr>
            <p:nvPr/>
          </p:nvSpPr>
          <p:spPr bwMode="auto">
            <a:xfrm>
              <a:off x="4373563" y="2147888"/>
              <a:ext cx="147637" cy="20002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6" name="Rectangle 32"/>
            <p:cNvSpPr>
              <a:spLocks noChangeArrowheads="1"/>
            </p:cNvSpPr>
            <p:nvPr/>
          </p:nvSpPr>
          <p:spPr bwMode="auto">
            <a:xfrm>
              <a:off x="3159125" y="20478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7" name="Line 33"/>
            <p:cNvSpPr>
              <a:spLocks noChangeShapeType="1"/>
            </p:cNvSpPr>
            <p:nvPr/>
          </p:nvSpPr>
          <p:spPr bwMode="auto">
            <a:xfrm>
              <a:off x="3109913" y="1984375"/>
              <a:ext cx="2111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28" name="Line 35"/>
            <p:cNvSpPr>
              <a:spLocks noChangeShapeType="1"/>
            </p:cNvSpPr>
            <p:nvPr/>
          </p:nvSpPr>
          <p:spPr bwMode="auto">
            <a:xfrm flipV="1">
              <a:off x="6235700" y="1876425"/>
              <a:ext cx="366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29" name="Text Box 36"/>
            <p:cNvSpPr txBox="1">
              <a:spLocks noChangeArrowheads="1"/>
            </p:cNvSpPr>
            <p:nvPr/>
          </p:nvSpPr>
          <p:spPr bwMode="auto">
            <a:xfrm>
              <a:off x="1743075" y="1541463"/>
              <a:ext cx="3873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>
                  <a:solidFill>
                    <a:srgbClr val="006600"/>
                  </a:solidFill>
                  <a:ea typeface="MS PGothic" pitchFamily="34" charset="-128"/>
                </a:rPr>
                <a:t>A</a:t>
              </a:r>
            </a:p>
          </p:txBody>
        </p:sp>
        <p:sp>
          <p:nvSpPr>
            <p:cNvPr id="30" name="Text Box 37"/>
            <p:cNvSpPr txBox="1">
              <a:spLocks noChangeArrowheads="1"/>
            </p:cNvSpPr>
            <p:nvPr/>
          </p:nvSpPr>
          <p:spPr bwMode="auto">
            <a:xfrm>
              <a:off x="1919288" y="2493963"/>
              <a:ext cx="3873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>
                  <a:solidFill>
                    <a:srgbClr val="000099"/>
                  </a:solidFill>
                  <a:ea typeface="MS PGothic" pitchFamily="34" charset="-128"/>
                </a:rPr>
                <a:t>B</a:t>
              </a:r>
            </a:p>
          </p:txBody>
        </p:sp>
        <p:sp>
          <p:nvSpPr>
            <p:cNvPr id="31" name="Rectangle 38"/>
            <p:cNvSpPr>
              <a:spLocks noChangeArrowheads="1"/>
            </p:cNvSpPr>
            <p:nvPr/>
          </p:nvSpPr>
          <p:spPr bwMode="auto">
            <a:xfrm>
              <a:off x="4502150" y="20859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32" name="Text Box 39"/>
            <p:cNvSpPr txBox="1">
              <a:spLocks noChangeArrowheads="1"/>
            </p:cNvSpPr>
            <p:nvPr/>
          </p:nvSpPr>
          <p:spPr bwMode="auto">
            <a:xfrm>
              <a:off x="4891088" y="1689100"/>
              <a:ext cx="13906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1800">
                  <a:solidFill>
                    <a:srgbClr val="CC0000"/>
                  </a:solidFill>
                  <a:ea typeface="MS PGothic" pitchFamily="34" charset="-128"/>
                </a:rPr>
                <a:t>propagation</a:t>
              </a:r>
            </a:p>
          </p:txBody>
        </p:sp>
        <p:sp>
          <p:nvSpPr>
            <p:cNvPr id="33" name="Line 40"/>
            <p:cNvSpPr>
              <a:spLocks noChangeShapeType="1"/>
            </p:cNvSpPr>
            <p:nvPr/>
          </p:nvSpPr>
          <p:spPr bwMode="auto">
            <a:xfrm rot="10800000">
              <a:off x="4645025" y="1876425"/>
              <a:ext cx="319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34" name="Text Box 41"/>
            <p:cNvSpPr txBox="1">
              <a:spLocks noChangeArrowheads="1"/>
            </p:cNvSpPr>
            <p:nvPr/>
          </p:nvSpPr>
          <p:spPr bwMode="auto">
            <a:xfrm>
              <a:off x="2987675" y="1249363"/>
              <a:ext cx="1466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1800" dirty="0">
                  <a:solidFill>
                    <a:srgbClr val="CC0000"/>
                  </a:solidFill>
                  <a:ea typeface="MS PGothic" pitchFamily="34" charset="-128"/>
                </a:rPr>
                <a:t>transmission</a:t>
              </a:r>
            </a:p>
          </p:txBody>
        </p:sp>
        <p:sp>
          <p:nvSpPr>
            <p:cNvPr id="35" name="Line 42"/>
            <p:cNvSpPr>
              <a:spLocks noChangeShapeType="1"/>
            </p:cNvSpPr>
            <p:nvPr/>
          </p:nvSpPr>
          <p:spPr bwMode="auto">
            <a:xfrm rot="10800000" flipH="1" flipV="1">
              <a:off x="4038600" y="1517650"/>
              <a:ext cx="528638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37" name="Line 44"/>
            <p:cNvSpPr>
              <a:spLocks noChangeShapeType="1"/>
            </p:cNvSpPr>
            <p:nvPr/>
          </p:nvSpPr>
          <p:spPr bwMode="auto">
            <a:xfrm rot="10800000">
              <a:off x="3378200" y="2847975"/>
              <a:ext cx="8334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38" name="Line 45"/>
            <p:cNvSpPr>
              <a:spLocks noChangeShapeType="1"/>
            </p:cNvSpPr>
            <p:nvPr/>
          </p:nvSpPr>
          <p:spPr bwMode="auto">
            <a:xfrm rot="10800000" flipV="1">
              <a:off x="4187825" y="2609850"/>
              <a:ext cx="3857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40" name="Line 47"/>
            <p:cNvSpPr>
              <a:spLocks noChangeShapeType="1"/>
            </p:cNvSpPr>
            <p:nvPr/>
          </p:nvSpPr>
          <p:spPr bwMode="auto">
            <a:xfrm rot="10800000">
              <a:off x="4349750" y="2609850"/>
              <a:ext cx="595313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grpSp>
          <p:nvGrpSpPr>
            <p:cNvPr id="42" name="Group 48"/>
            <p:cNvGrpSpPr>
              <a:grpSpLocks/>
            </p:cNvGrpSpPr>
            <p:nvPr/>
          </p:nvGrpSpPr>
          <p:grpSpPr bwMode="auto">
            <a:xfrm>
              <a:off x="6792913" y="2009775"/>
              <a:ext cx="498475" cy="119063"/>
              <a:chOff x="2208" y="2184"/>
              <a:chExt cx="176" cy="69"/>
            </a:xfrm>
          </p:grpSpPr>
          <p:grpSp>
            <p:nvGrpSpPr>
              <p:cNvPr id="43" name="Group 49"/>
              <p:cNvGrpSpPr>
                <a:grpSpLocks/>
              </p:cNvGrpSpPr>
              <p:nvPr/>
            </p:nvGrpSpPr>
            <p:grpSpPr bwMode="auto"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47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48" name="Line 5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49" name="Line 5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grpSp>
            <p:nvGrpSpPr>
              <p:cNvPr id="51" name="Group 53"/>
              <p:cNvGrpSpPr>
                <a:grpSpLocks/>
              </p:cNvGrpSpPr>
              <p:nvPr/>
            </p:nvGrpSpPr>
            <p:grpSpPr bwMode="auto"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44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45" name="Line 5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46" name="Line 5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</p:grpSp>
        <p:grpSp>
          <p:nvGrpSpPr>
            <p:cNvPr id="54" name="Group 66"/>
            <p:cNvGrpSpPr>
              <a:grpSpLocks/>
            </p:cNvGrpSpPr>
            <p:nvPr/>
          </p:nvGrpSpPr>
          <p:grpSpPr bwMode="auto">
            <a:xfrm>
              <a:off x="1893888" y="1541463"/>
              <a:ext cx="779462" cy="679450"/>
              <a:chOff x="-44" y="1473"/>
              <a:chExt cx="981" cy="1105"/>
            </a:xfrm>
          </p:grpSpPr>
          <p:pic>
            <p:nvPicPr>
              <p:cNvPr id="52" name="Picture 6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3" name="Freeform 6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6272981 w 356"/>
                  <a:gd name="T3" fmla="*/ 712129 h 368"/>
                  <a:gd name="T4" fmla="*/ 7441543 w 356"/>
                  <a:gd name="T5" fmla="*/ 14835890 h 368"/>
                  <a:gd name="T6" fmla="*/ 1640009 w 356"/>
                  <a:gd name="T7" fmla="*/ 1855427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57" name="Group 69"/>
            <p:cNvGrpSpPr>
              <a:grpSpLocks/>
            </p:cNvGrpSpPr>
            <p:nvPr/>
          </p:nvGrpSpPr>
          <p:grpSpPr bwMode="auto">
            <a:xfrm>
              <a:off x="2168525" y="2524125"/>
              <a:ext cx="779463" cy="679450"/>
              <a:chOff x="-44" y="1473"/>
              <a:chExt cx="981" cy="1105"/>
            </a:xfrm>
          </p:grpSpPr>
          <p:pic>
            <p:nvPicPr>
              <p:cNvPr id="55" name="Picture 7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6" name="Freeform 7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6272981 w 356"/>
                  <a:gd name="T3" fmla="*/ 712129 h 368"/>
                  <a:gd name="T4" fmla="*/ 7441543 w 356"/>
                  <a:gd name="T5" fmla="*/ 14835890 h 368"/>
                  <a:gd name="T6" fmla="*/ 1640009 w 356"/>
                  <a:gd name="T7" fmla="*/ 1855427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790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Agenda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0" dirty="0"/>
              <a:t>A</a:t>
            </a:r>
            <a:r>
              <a:rPr lang="en-US" altLang="he-IL" sz="3200" b="0" dirty="0">
                <a:latin typeface="Arial" charset="0"/>
              </a:rPr>
              <a:t>cquaintance &amp; administration</a:t>
            </a:r>
          </a:p>
          <a:p>
            <a:r>
              <a:rPr lang="en-US" altLang="he-IL" sz="3200" b="0" dirty="0">
                <a:latin typeface="Arial" charset="0"/>
              </a:rPr>
              <a:t>What’s the internet</a:t>
            </a:r>
          </a:p>
          <a:p>
            <a:r>
              <a:rPr lang="en-US" altLang="he-IL" sz="3200" b="0" dirty="0">
                <a:latin typeface="Arial" charset="0"/>
              </a:rPr>
              <a:t>Network edge</a:t>
            </a:r>
          </a:p>
          <a:p>
            <a:r>
              <a:rPr lang="en-US" altLang="he-IL" sz="3200" b="0" dirty="0">
                <a:latin typeface="Arial" charset="0"/>
              </a:rPr>
              <a:t>Network core</a:t>
            </a:r>
            <a:endParaRPr lang="en-US" altLang="he-IL" b="0" dirty="0">
              <a:latin typeface="Arial" charset="0"/>
            </a:endParaRPr>
          </a:p>
          <a:p>
            <a:r>
              <a:rPr lang="en-US" altLang="he-IL" sz="3200" dirty="0">
                <a:solidFill>
                  <a:srgbClr val="FF6600"/>
                </a:solidFill>
                <a:latin typeface="Arial" charset="0"/>
              </a:rPr>
              <a:t>Optimization criteria</a:t>
            </a:r>
          </a:p>
          <a:p>
            <a:pPr lvl="1"/>
            <a:r>
              <a:rPr lang="en-US" altLang="he-IL" b="0" dirty="0">
                <a:latin typeface="Arial" charset="0"/>
              </a:rPr>
              <a:t>Power</a:t>
            </a:r>
          </a:p>
          <a:p>
            <a:pPr lvl="1"/>
            <a:r>
              <a:rPr lang="en-US" altLang="he-IL" b="0" dirty="0">
                <a:latin typeface="Arial" charset="0"/>
              </a:rPr>
              <a:t>Delay </a:t>
            </a:r>
          </a:p>
          <a:p>
            <a:pPr lvl="1"/>
            <a:r>
              <a:rPr lang="en-US" altLang="he-IL" dirty="0">
                <a:solidFill>
                  <a:srgbClr val="FF6600"/>
                </a:solidFill>
                <a:latin typeface="Arial" charset="0"/>
              </a:rPr>
              <a:t>Throughput</a:t>
            </a:r>
          </a:p>
          <a:p>
            <a:pPr lvl="1"/>
            <a:r>
              <a:rPr lang="en-US" altLang="he-IL" b="0" dirty="0">
                <a:latin typeface="Arial" charset="0"/>
              </a:rPr>
              <a:t>Packet loss</a:t>
            </a:r>
          </a:p>
          <a:p>
            <a:r>
              <a:rPr lang="en-US" altLang="he-IL" sz="3200" b="0" dirty="0">
                <a:latin typeface="Arial" charset="0"/>
              </a:rPr>
              <a:t>Protocol layers</a:t>
            </a:r>
            <a:endParaRPr lang="he-IL" sz="3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/>
              <a:t>Throughput</a:t>
            </a:r>
          </a:p>
        </p:txBody>
      </p:sp>
      <p:sp>
        <p:nvSpPr>
          <p:cNvPr id="727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SzPct val="75000"/>
            </a:pPr>
            <a:r>
              <a:rPr lang="en-US" altLang="he-IL" b="0" i="1" dirty="0">
                <a:solidFill>
                  <a:srgbClr val="CC0000"/>
                </a:solidFill>
              </a:rPr>
              <a:t>Throughput:</a:t>
            </a:r>
            <a:r>
              <a:rPr lang="en-US" altLang="he-IL" b="0" dirty="0"/>
              <a:t> rate (bits/sec) at which bits transferred between sender/receiver</a:t>
            </a:r>
          </a:p>
          <a:p>
            <a:pPr marL="857250" lvl="1" indent="0" eaLnBrk="1" hangingPunct="1">
              <a:buNone/>
            </a:pPr>
            <a:endParaRPr lang="en-US" altLang="he-IL" b="0" dirty="0">
              <a:ea typeface="Arial" pitchFamily="34" charset="0"/>
            </a:endParaRPr>
          </a:p>
          <a:p>
            <a:pPr marL="857250" lvl="1" indent="0" eaLnBrk="1" hangingPunct="1">
              <a:buNone/>
            </a:pPr>
            <a:endParaRPr lang="en-US" altLang="he-IL" b="0" dirty="0">
              <a:ea typeface="Arial" pitchFamily="34" charset="0"/>
            </a:endParaRPr>
          </a:p>
          <a:p>
            <a:pPr lvl="1" eaLnBrk="1" hangingPunct="1"/>
            <a:endParaRPr lang="en-US" altLang="he-IL" b="0" dirty="0">
              <a:ea typeface="Arial" pitchFamily="34" charset="0"/>
            </a:endParaRPr>
          </a:p>
          <a:p>
            <a:pPr lvl="1" eaLnBrk="1" hangingPunct="1"/>
            <a:endParaRPr lang="en-US" altLang="he-IL" b="0" dirty="0">
              <a:ea typeface="Arial" pitchFamily="34" charset="0"/>
            </a:endParaRPr>
          </a:p>
          <a:p>
            <a:pPr lvl="1" eaLnBrk="1" hangingPunct="1"/>
            <a:endParaRPr lang="en-US" altLang="he-IL" b="0" dirty="0">
              <a:ea typeface="Arial" pitchFamily="34" charset="0"/>
            </a:endParaRPr>
          </a:p>
          <a:p>
            <a:pPr lvl="1" eaLnBrk="1" hangingPunct="1"/>
            <a:endParaRPr lang="en-US" altLang="he-IL" b="0" dirty="0">
              <a:ea typeface="Arial" pitchFamily="34" charset="0"/>
            </a:endParaRPr>
          </a:p>
          <a:p>
            <a:pPr lvl="1" eaLnBrk="1" hangingPunct="1"/>
            <a:endParaRPr lang="en-US" altLang="he-IL" b="0" dirty="0">
              <a:ea typeface="Arial" pitchFamily="34" charset="0"/>
            </a:endParaRPr>
          </a:p>
          <a:p>
            <a:pPr eaLnBrk="1" hangingPunct="1"/>
            <a:r>
              <a:rPr lang="en-US" altLang="he-IL" dirty="0" err="1">
                <a:solidFill>
                  <a:srgbClr val="00C700"/>
                </a:solidFill>
                <a:latin typeface="Arial" charset="0"/>
              </a:rPr>
              <a:t>Goodput</a:t>
            </a:r>
            <a:r>
              <a:rPr lang="en-US" altLang="he-IL" b="0" dirty="0">
                <a:ea typeface="Arial" pitchFamily="34" charset="0"/>
              </a:rPr>
              <a:t>: rate of the </a:t>
            </a:r>
            <a:r>
              <a:rPr lang="en-US" altLang="he-IL" b="0" i="1" dirty="0">
                <a:ea typeface="Arial" pitchFamily="34" charset="0"/>
              </a:rPr>
              <a:t>useful data</a:t>
            </a:r>
          </a:p>
          <a:p>
            <a:pPr lvl="1" eaLnBrk="1" hangingPunct="1"/>
            <a:r>
              <a:rPr lang="en-US" altLang="he-IL" b="0" dirty="0" err="1">
                <a:ea typeface="Arial" pitchFamily="34" charset="0"/>
              </a:rPr>
              <a:t>Eg</a:t>
            </a:r>
            <a:r>
              <a:rPr lang="en-US" altLang="he-IL" b="0" dirty="0">
                <a:ea typeface="Arial" pitchFamily="34" charset="0"/>
              </a:rPr>
              <a:t>, the file sent – excluding headers &amp; trailers</a:t>
            </a:r>
          </a:p>
        </p:txBody>
      </p:sp>
      <p:sp>
        <p:nvSpPr>
          <p:cNvPr id="72707" name="AutoShape 327"/>
          <p:cNvSpPr>
            <a:spLocks noChangeArrowheads="1"/>
          </p:cNvSpPr>
          <p:nvPr/>
        </p:nvSpPr>
        <p:spPr bwMode="auto">
          <a:xfrm>
            <a:off x="401638" y="2438400"/>
            <a:ext cx="500062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latin typeface="Times New Roman" pitchFamily="18" charset="0"/>
              <a:ea typeface="MS PGothic" pitchFamily="34" charset="-128"/>
            </a:endParaRPr>
          </a:p>
        </p:txBody>
      </p:sp>
      <p:grpSp>
        <p:nvGrpSpPr>
          <p:cNvPr id="2" name="Group 64"/>
          <p:cNvGrpSpPr>
            <a:grpSpLocks/>
          </p:cNvGrpSpPr>
          <p:nvPr/>
        </p:nvGrpSpPr>
        <p:grpSpPr bwMode="auto">
          <a:xfrm>
            <a:off x="974725" y="2838450"/>
            <a:ext cx="352425" cy="876300"/>
            <a:chOff x="4140" y="429"/>
            <a:chExt cx="1425" cy="2396"/>
          </a:xfrm>
        </p:grpSpPr>
        <p:sp>
          <p:nvSpPr>
            <p:cNvPr id="72754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3 h 2742"/>
                <a:gd name="T4" fmla="*/ 2 w 354"/>
                <a:gd name="T5" fmla="*/ 8 h 2742"/>
                <a:gd name="T6" fmla="*/ 0 w 354"/>
                <a:gd name="T7" fmla="*/ 8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2755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72756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3 h 2537"/>
                <a:gd name="T4" fmla="*/ 2 w 211"/>
                <a:gd name="T5" fmla="*/ 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2757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3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2758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3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2784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72785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sp>
          <p:nvSpPr>
            <p:cNvPr id="72760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4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2782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72783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sp>
          <p:nvSpPr>
            <p:cNvPr id="72762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72763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grpSp>
          <p:nvGrpSpPr>
            <p:cNvPr id="5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2780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72781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sp>
          <p:nvSpPr>
            <p:cNvPr id="72765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2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6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2778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72779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sp>
          <p:nvSpPr>
            <p:cNvPr id="72767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72768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2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2769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3 h 288"/>
                <a:gd name="T4" fmla="*/ 2 w 304"/>
                <a:gd name="T5" fmla="*/ 3 h 288"/>
                <a:gd name="T6" fmla="*/ 2 w 304"/>
                <a:gd name="T7" fmla="*/ 3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2770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72771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3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2772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72773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72774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72775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he-IL" altLang="he-IL" sz="1800">
                <a:solidFill>
                  <a:srgbClr val="FF0000"/>
                </a:solidFill>
                <a:ea typeface="MS PGothic" pitchFamily="34" charset="-128"/>
              </a:endParaRPr>
            </a:p>
          </p:txBody>
        </p:sp>
        <p:sp>
          <p:nvSpPr>
            <p:cNvPr id="72776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72777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ea typeface="MS PGothic" pitchFamily="34" charset="-128"/>
              </a:endParaRPr>
            </a:p>
          </p:txBody>
        </p:sp>
      </p:grpSp>
      <p:grpSp>
        <p:nvGrpSpPr>
          <p:cNvPr id="7" name="Group 61"/>
          <p:cNvGrpSpPr>
            <a:grpSpLocks/>
          </p:cNvGrpSpPr>
          <p:nvPr/>
        </p:nvGrpSpPr>
        <p:grpSpPr bwMode="auto">
          <a:xfrm flipH="1">
            <a:off x="7948613" y="2900362"/>
            <a:ext cx="1192212" cy="1171575"/>
            <a:chOff x="-44" y="1473"/>
            <a:chExt cx="981" cy="1105"/>
          </a:xfrm>
        </p:grpSpPr>
        <p:pic>
          <p:nvPicPr>
            <p:cNvPr id="72752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753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494115 w 356"/>
                <a:gd name="T3" fmla="*/ 376663 h 368"/>
                <a:gd name="T4" fmla="*/ 4145016 w 356"/>
                <a:gd name="T5" fmla="*/ 7847082 h 368"/>
                <a:gd name="T6" fmla="*/ 913502 w 356"/>
                <a:gd name="T7" fmla="*/ 9813832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</p:grpSp>
      <p:sp>
        <p:nvSpPr>
          <p:cNvPr id="72712" name="Text Box 325"/>
          <p:cNvSpPr txBox="1">
            <a:spLocks noChangeArrowheads="1"/>
          </p:cNvSpPr>
          <p:nvPr/>
        </p:nvSpPr>
        <p:spPr bwMode="auto">
          <a:xfrm>
            <a:off x="368300" y="3810000"/>
            <a:ext cx="1874838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he-IL" sz="2000">
                <a:latin typeface="Gill Sans MT" pitchFamily="34" charset="0"/>
                <a:ea typeface="MS PGothic" pitchFamily="34" charset="-128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altLang="he-IL" sz="2000">
                <a:latin typeface="Gill Sans MT" pitchFamily="34" charset="0"/>
                <a:ea typeface="MS PGothic" pitchFamily="34" charset="-128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altLang="he-IL" sz="2000">
                <a:latin typeface="Gill Sans MT" pitchFamily="34" charset="0"/>
                <a:ea typeface="MS PGothic" pitchFamily="34" charset="-128"/>
              </a:rPr>
              <a:t>to send to client</a:t>
            </a:r>
          </a:p>
        </p:txBody>
      </p:sp>
      <p:sp>
        <p:nvSpPr>
          <p:cNvPr id="72713" name="Text Box 328"/>
          <p:cNvSpPr txBox="1">
            <a:spLocks noChangeArrowheads="1"/>
          </p:cNvSpPr>
          <p:nvPr/>
        </p:nvSpPr>
        <p:spPr bwMode="auto">
          <a:xfrm>
            <a:off x="2784475" y="3806825"/>
            <a:ext cx="143033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he-IL" sz="2000">
                <a:latin typeface="Gill Sans MT" pitchFamily="34" charset="0"/>
                <a:ea typeface="MS PGothic" pitchFamily="34" charset="-128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he-IL" sz="2000">
                <a:latin typeface="Gill Sans MT" pitchFamily="34" charset="0"/>
                <a:ea typeface="MS PGothic" pitchFamily="34" charset="-128"/>
              </a:rPr>
              <a:t> R</a:t>
            </a:r>
            <a:r>
              <a:rPr lang="en-US" altLang="he-IL" sz="2800" baseline="-25000">
                <a:latin typeface="Gill Sans MT" pitchFamily="34" charset="0"/>
                <a:ea typeface="MS PGothic" pitchFamily="34" charset="-128"/>
              </a:rPr>
              <a:t>s</a:t>
            </a:r>
            <a:r>
              <a:rPr lang="en-US" altLang="he-IL" sz="2000" baseline="-25000">
                <a:latin typeface="Gill Sans MT" pitchFamily="34" charset="0"/>
                <a:ea typeface="MS PGothic" pitchFamily="34" charset="-128"/>
              </a:rPr>
              <a:t> </a:t>
            </a:r>
            <a:r>
              <a:rPr lang="en-US" altLang="he-IL" sz="2000">
                <a:latin typeface="Gill Sans MT" pitchFamily="34" charset="0"/>
                <a:ea typeface="MS PGothic" pitchFamily="34" charset="-128"/>
              </a:rPr>
              <a:t>bits/sec</a:t>
            </a:r>
          </a:p>
        </p:txBody>
      </p:sp>
      <p:sp>
        <p:nvSpPr>
          <p:cNvPr id="72714" name="Text Box 329"/>
          <p:cNvSpPr txBox="1">
            <a:spLocks noChangeArrowheads="1"/>
          </p:cNvSpPr>
          <p:nvPr/>
        </p:nvSpPr>
        <p:spPr bwMode="auto">
          <a:xfrm>
            <a:off x="5653088" y="3814762"/>
            <a:ext cx="143033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he-IL" sz="2000">
                <a:latin typeface="Gill Sans MT" pitchFamily="34" charset="0"/>
                <a:ea typeface="MS PGothic" pitchFamily="34" charset="-128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he-IL" sz="2000">
                <a:latin typeface="Gill Sans MT" pitchFamily="34" charset="0"/>
                <a:ea typeface="MS PGothic" pitchFamily="34" charset="-128"/>
              </a:rPr>
              <a:t> R</a:t>
            </a:r>
            <a:r>
              <a:rPr lang="en-US" altLang="he-IL" sz="2800" baseline="-25000">
                <a:latin typeface="Gill Sans MT" pitchFamily="34" charset="0"/>
                <a:ea typeface="MS PGothic" pitchFamily="34" charset="-128"/>
              </a:rPr>
              <a:t>c</a:t>
            </a:r>
            <a:r>
              <a:rPr lang="en-US" altLang="he-IL" sz="2000" baseline="-25000">
                <a:latin typeface="Gill Sans MT" pitchFamily="34" charset="0"/>
                <a:ea typeface="MS PGothic" pitchFamily="34" charset="-128"/>
              </a:rPr>
              <a:t> </a:t>
            </a:r>
            <a:r>
              <a:rPr lang="en-US" altLang="he-IL" sz="2000">
                <a:latin typeface="Gill Sans MT" pitchFamily="34" charset="0"/>
                <a:ea typeface="MS PGothic" pitchFamily="34" charset="-128"/>
              </a:rPr>
              <a:t>bits/sec</a:t>
            </a:r>
          </a:p>
        </p:txBody>
      </p:sp>
      <p:sp>
        <p:nvSpPr>
          <p:cNvPr id="72715" name="Line 337"/>
          <p:cNvSpPr>
            <a:spLocks noChangeShapeType="1"/>
          </p:cNvSpPr>
          <p:nvPr/>
        </p:nvSpPr>
        <p:spPr bwMode="auto">
          <a:xfrm flipH="1" flipV="1">
            <a:off x="2997200" y="3573462"/>
            <a:ext cx="282575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72716" name="Line 347"/>
          <p:cNvSpPr>
            <a:spLocks noChangeShapeType="1"/>
          </p:cNvSpPr>
          <p:nvPr/>
        </p:nvSpPr>
        <p:spPr bwMode="auto">
          <a:xfrm flipH="1" flipV="1">
            <a:off x="6119813" y="3643312"/>
            <a:ext cx="19367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72717" name="Line 352"/>
          <p:cNvSpPr>
            <a:spLocks noChangeShapeType="1"/>
          </p:cNvSpPr>
          <p:nvPr/>
        </p:nvSpPr>
        <p:spPr bwMode="auto">
          <a:xfrm flipH="1">
            <a:off x="801688" y="3482975"/>
            <a:ext cx="11112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72718" name="Line 321"/>
          <p:cNvSpPr>
            <a:spLocks noChangeShapeType="1"/>
          </p:cNvSpPr>
          <p:nvPr/>
        </p:nvSpPr>
        <p:spPr bwMode="auto">
          <a:xfrm>
            <a:off x="1441450" y="3297237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8" name="Group 246"/>
          <p:cNvGrpSpPr>
            <a:grpSpLocks/>
          </p:cNvGrpSpPr>
          <p:nvPr/>
        </p:nvGrpSpPr>
        <p:grpSpPr bwMode="auto">
          <a:xfrm>
            <a:off x="3806825" y="3160712"/>
            <a:ext cx="1055688" cy="360363"/>
            <a:chOff x="3600" y="219"/>
            <a:chExt cx="360" cy="175"/>
          </a:xfrm>
        </p:grpSpPr>
        <p:sp>
          <p:nvSpPr>
            <p:cNvPr id="72739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72740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2741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72742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72743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grpSp>
          <p:nvGrpSpPr>
            <p:cNvPr id="9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72749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72750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72751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pSp>
          <p:nvGrpSpPr>
            <p:cNvPr id="10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72746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72747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72748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</p:grpSp>
      <p:sp>
        <p:nvSpPr>
          <p:cNvPr id="72720" name="AutoShape 350"/>
          <p:cNvSpPr>
            <a:spLocks noChangeArrowheads="1"/>
          </p:cNvSpPr>
          <p:nvPr/>
        </p:nvSpPr>
        <p:spPr bwMode="auto">
          <a:xfrm>
            <a:off x="7286625" y="3092450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latin typeface="Times New Roman" pitchFamily="18" charset="0"/>
              <a:ea typeface="MS PGothic" pitchFamily="34" charset="-128"/>
            </a:endParaRPr>
          </a:p>
        </p:txBody>
      </p:sp>
      <p:grpSp>
        <p:nvGrpSpPr>
          <p:cNvPr id="11" name="Group 335"/>
          <p:cNvGrpSpPr>
            <a:grpSpLocks/>
          </p:cNvGrpSpPr>
          <p:nvPr/>
        </p:nvGrpSpPr>
        <p:grpSpPr bwMode="auto">
          <a:xfrm>
            <a:off x="1404938" y="3127375"/>
            <a:ext cx="2322512" cy="392112"/>
            <a:chOff x="2249" y="3430"/>
            <a:chExt cx="1389" cy="256"/>
          </a:xfrm>
        </p:grpSpPr>
        <p:sp>
          <p:nvSpPr>
            <p:cNvPr id="255309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08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2737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255310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2" name="Group 341"/>
          <p:cNvGrpSpPr>
            <a:grpSpLocks/>
          </p:cNvGrpSpPr>
          <p:nvPr/>
        </p:nvGrpSpPr>
        <p:grpSpPr bwMode="auto">
          <a:xfrm>
            <a:off x="4910138" y="3014662"/>
            <a:ext cx="2801937" cy="581025"/>
            <a:chOff x="2249" y="3430"/>
            <a:chExt cx="1389" cy="256"/>
          </a:xfrm>
        </p:grpSpPr>
        <p:sp>
          <p:nvSpPr>
            <p:cNvPr id="255318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19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2733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 altLang="he-IL">
                <a:latin typeface="Times New Roman" pitchFamily="18" charset="0"/>
                <a:ea typeface="MS PGothic" pitchFamily="34" charset="-128"/>
              </a:endParaRPr>
            </a:p>
          </p:txBody>
        </p:sp>
        <p:sp>
          <p:nvSpPr>
            <p:cNvPr id="255321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239713" y="3784600"/>
            <a:ext cx="8235950" cy="896938"/>
            <a:chOff x="0" y="3803"/>
            <a:chExt cx="5188" cy="565"/>
          </a:xfrm>
        </p:grpSpPr>
        <p:sp>
          <p:nvSpPr>
            <p:cNvPr id="72728" name="Text Box 353"/>
            <p:cNvSpPr txBox="1">
              <a:spLocks noChangeArrowheads="1"/>
            </p:cNvSpPr>
            <p:nvPr/>
          </p:nvSpPr>
          <p:spPr bwMode="auto">
            <a:xfrm>
              <a:off x="0" y="3821"/>
              <a:ext cx="1461" cy="54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he-IL" sz="2000" dirty="0">
                  <a:latin typeface="Gill Sans MT" pitchFamily="34" charset="0"/>
                  <a:ea typeface="MS PGothic" pitchFamily="34" charset="-128"/>
                </a:rPr>
                <a:t>server sends bits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he-IL" sz="2000" dirty="0">
                  <a:latin typeface="Gill Sans MT" pitchFamily="34" charset="0"/>
                  <a:ea typeface="MS PGothic" pitchFamily="34" charset="-128"/>
                </a:rPr>
                <a:t>(fluid) into pipe</a:t>
              </a:r>
            </a:p>
            <a:p>
              <a:pPr algn="ctr">
                <a:lnSpc>
                  <a:spcPct val="85000"/>
                </a:lnSpc>
              </a:pPr>
              <a:endParaRPr lang="en-US" altLang="he-IL" sz="2000" dirty="0">
                <a:latin typeface="Gill Sans MT" pitchFamily="34" charset="0"/>
                <a:ea typeface="MS PGothic" pitchFamily="34" charset="-128"/>
              </a:endParaRPr>
            </a:p>
          </p:txBody>
        </p:sp>
        <p:sp>
          <p:nvSpPr>
            <p:cNvPr id="72729" name="Text Box 336"/>
            <p:cNvSpPr txBox="1">
              <a:spLocks noChangeArrowheads="1"/>
            </p:cNvSpPr>
            <p:nvPr/>
          </p:nvSpPr>
          <p:spPr bwMode="auto">
            <a:xfrm>
              <a:off x="1573" y="3803"/>
              <a:ext cx="1769" cy="55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he-IL" sz="2000" dirty="0">
                  <a:latin typeface="Gill Sans MT" pitchFamily="34" charset="0"/>
                  <a:ea typeface="MS PGothic" pitchFamily="34" charset="-128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he-IL" sz="2000" dirty="0">
                  <a:latin typeface="Gill Sans MT" pitchFamily="34" charset="0"/>
                  <a:ea typeface="MS PGothic" pitchFamily="34" charset="-128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he-IL" sz="2000" dirty="0">
                  <a:latin typeface="Gill Sans MT" pitchFamily="34" charset="0"/>
                  <a:ea typeface="MS PGothic" pitchFamily="34" charset="-128"/>
                </a:rPr>
                <a:t> R</a:t>
              </a:r>
              <a:r>
                <a:rPr lang="en-US" altLang="he-IL" sz="2800" baseline="-25000" dirty="0">
                  <a:latin typeface="Gill Sans MT" pitchFamily="34" charset="0"/>
                  <a:ea typeface="MS PGothic" pitchFamily="34" charset="-128"/>
                </a:rPr>
                <a:t>s</a:t>
              </a:r>
              <a:r>
                <a:rPr lang="en-US" altLang="he-IL" sz="2000" baseline="-25000" dirty="0">
                  <a:latin typeface="Gill Sans MT" pitchFamily="34" charset="0"/>
                  <a:ea typeface="MS PGothic" pitchFamily="34" charset="-128"/>
                </a:rPr>
                <a:t> </a:t>
              </a:r>
              <a:r>
                <a:rPr lang="en-US" altLang="he-IL" sz="2000" dirty="0">
                  <a:latin typeface="Gill Sans MT" pitchFamily="34" charset="0"/>
                  <a:ea typeface="MS PGothic" pitchFamily="34" charset="-128"/>
                </a:rPr>
                <a:t>bits/sec</a:t>
              </a:r>
            </a:p>
          </p:txBody>
        </p:sp>
        <p:sp>
          <p:nvSpPr>
            <p:cNvPr id="72730" name="Text Box 346"/>
            <p:cNvSpPr txBox="1">
              <a:spLocks noChangeArrowheads="1"/>
            </p:cNvSpPr>
            <p:nvPr/>
          </p:nvSpPr>
          <p:spPr bwMode="auto">
            <a:xfrm>
              <a:off x="3328" y="3812"/>
              <a:ext cx="1860" cy="55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he-IL" sz="2000" dirty="0">
                  <a:latin typeface="Gill Sans MT" pitchFamily="34" charset="0"/>
                  <a:ea typeface="MS PGothic" pitchFamily="34" charset="-128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he-IL" sz="2000" dirty="0">
                  <a:latin typeface="Gill Sans MT" pitchFamily="34" charset="0"/>
                  <a:ea typeface="MS PGothic" pitchFamily="34" charset="-128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he-IL" sz="2000" dirty="0">
                  <a:latin typeface="Gill Sans MT" pitchFamily="34" charset="0"/>
                  <a:ea typeface="MS PGothic" pitchFamily="34" charset="-128"/>
                </a:rPr>
                <a:t> </a:t>
              </a:r>
              <a:r>
                <a:rPr lang="en-US" altLang="he-IL" sz="2000" dirty="0" err="1">
                  <a:latin typeface="Gill Sans MT" pitchFamily="34" charset="0"/>
                  <a:ea typeface="MS PGothic" pitchFamily="34" charset="-128"/>
                </a:rPr>
                <a:t>R</a:t>
              </a:r>
              <a:r>
                <a:rPr lang="en-US" altLang="he-IL" sz="2800" baseline="-25000" dirty="0" err="1">
                  <a:latin typeface="Gill Sans MT" pitchFamily="34" charset="0"/>
                  <a:ea typeface="MS PGothic" pitchFamily="34" charset="-128"/>
                </a:rPr>
                <a:t>c</a:t>
              </a:r>
              <a:r>
                <a:rPr lang="en-US" altLang="he-IL" sz="2000" baseline="-25000" dirty="0">
                  <a:latin typeface="Gill Sans MT" pitchFamily="34" charset="0"/>
                  <a:ea typeface="MS PGothic" pitchFamily="34" charset="-128"/>
                </a:rPr>
                <a:t> </a:t>
              </a:r>
              <a:r>
                <a:rPr lang="en-US" altLang="he-IL" sz="2000" dirty="0">
                  <a:latin typeface="Gill Sans MT" pitchFamily="34" charset="0"/>
                  <a:ea typeface="MS PGothic" pitchFamily="34" charset="-128"/>
                </a:rPr>
                <a:t>bits/sec</a:t>
              </a:r>
            </a:p>
          </p:txBody>
        </p:sp>
      </p:grpSp>
      <p:sp>
        <p:nvSpPr>
          <p:cNvPr id="72725" name="AutoShape 351"/>
          <p:cNvSpPr>
            <a:spLocks noChangeArrowheads="1"/>
          </p:cNvSpPr>
          <p:nvPr/>
        </p:nvSpPr>
        <p:spPr bwMode="auto">
          <a:xfrm>
            <a:off x="3732213" y="3074987"/>
            <a:ext cx="1279525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2726" name="AutoShape 349"/>
          <p:cNvSpPr>
            <a:spLocks noChangeArrowheads="1"/>
          </p:cNvSpPr>
          <p:nvPr/>
        </p:nvSpPr>
        <p:spPr bwMode="auto">
          <a:xfrm flipV="1">
            <a:off x="508000" y="2830512"/>
            <a:ext cx="974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Agenda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0" dirty="0"/>
              <a:t>A</a:t>
            </a:r>
            <a:r>
              <a:rPr lang="en-US" altLang="he-IL" sz="3200" b="0" dirty="0">
                <a:latin typeface="Arial" charset="0"/>
              </a:rPr>
              <a:t>cquaintance &amp; administration</a:t>
            </a:r>
          </a:p>
          <a:p>
            <a:r>
              <a:rPr lang="en-US" altLang="he-IL" sz="3200" b="0" dirty="0">
                <a:latin typeface="Arial" charset="0"/>
              </a:rPr>
              <a:t>What’s the internet</a:t>
            </a:r>
          </a:p>
          <a:p>
            <a:r>
              <a:rPr lang="en-US" altLang="he-IL" sz="3200" b="0" dirty="0">
                <a:latin typeface="Arial" charset="0"/>
              </a:rPr>
              <a:t>Network edge</a:t>
            </a:r>
          </a:p>
          <a:p>
            <a:r>
              <a:rPr lang="en-US" altLang="he-IL" sz="3200" b="0" dirty="0">
                <a:latin typeface="Arial" charset="0"/>
              </a:rPr>
              <a:t>Network core</a:t>
            </a:r>
            <a:endParaRPr lang="en-US" altLang="he-IL" b="0" dirty="0">
              <a:latin typeface="Arial" charset="0"/>
            </a:endParaRPr>
          </a:p>
          <a:p>
            <a:r>
              <a:rPr lang="en-US" altLang="he-IL" sz="3200" dirty="0">
                <a:solidFill>
                  <a:srgbClr val="FF6600"/>
                </a:solidFill>
                <a:latin typeface="Arial" charset="0"/>
              </a:rPr>
              <a:t>Optimization criteria</a:t>
            </a:r>
          </a:p>
          <a:p>
            <a:pPr lvl="1"/>
            <a:r>
              <a:rPr lang="en-US" altLang="he-IL" b="0" dirty="0">
                <a:latin typeface="Arial" charset="0"/>
              </a:rPr>
              <a:t>Power</a:t>
            </a:r>
          </a:p>
          <a:p>
            <a:pPr lvl="1"/>
            <a:r>
              <a:rPr lang="en-US" altLang="he-IL" b="0" dirty="0">
                <a:latin typeface="Arial" charset="0"/>
              </a:rPr>
              <a:t>Delay </a:t>
            </a:r>
          </a:p>
          <a:p>
            <a:pPr lvl="1"/>
            <a:r>
              <a:rPr lang="en-US" altLang="he-IL" b="0" dirty="0">
                <a:latin typeface="Arial" charset="0"/>
              </a:rPr>
              <a:t>Throughput </a:t>
            </a:r>
          </a:p>
          <a:p>
            <a:pPr lvl="1"/>
            <a:r>
              <a:rPr lang="en-US" altLang="he-IL" dirty="0">
                <a:solidFill>
                  <a:srgbClr val="FF6600"/>
                </a:solidFill>
                <a:latin typeface="Arial" charset="0"/>
              </a:rPr>
              <a:t>Packet loss</a:t>
            </a:r>
          </a:p>
          <a:p>
            <a:r>
              <a:rPr lang="en-US" altLang="he-IL" sz="3200" b="0" dirty="0">
                <a:latin typeface="Arial" charset="0"/>
              </a:rPr>
              <a:t>Protocol layers</a:t>
            </a:r>
            <a:endParaRPr lang="he-IL" sz="3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/>
              <a:t>Packet loss</a:t>
            </a:r>
          </a:p>
        </p:txBody>
      </p:sp>
      <p:sp>
        <p:nvSpPr>
          <p:cNvPr id="716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SzPct val="75000"/>
            </a:pPr>
            <a:r>
              <a:rPr lang="en-US" altLang="he-IL" b="0" dirty="0"/>
              <a:t>Queue (</a:t>
            </a:r>
            <a:r>
              <a:rPr lang="en-US" altLang="he-IL" b="0" i="1" dirty="0"/>
              <a:t>aka </a:t>
            </a:r>
            <a:r>
              <a:rPr lang="en-US" altLang="he-IL" b="0" dirty="0"/>
              <a:t>buffer) preceding link has finite capacity</a:t>
            </a:r>
          </a:p>
          <a:p>
            <a:pPr eaLnBrk="1" hangingPunct="1">
              <a:buSzPct val="75000"/>
            </a:pPr>
            <a:r>
              <a:rPr lang="en-US" altLang="he-IL" b="0" dirty="0"/>
              <a:t>Packet arriving to (almost) full queue may be dropped (</a:t>
            </a:r>
            <a:r>
              <a:rPr lang="en-US" altLang="he-IL" b="0" i="1" dirty="0"/>
              <a:t>aka </a:t>
            </a:r>
            <a:r>
              <a:rPr lang="en-US" altLang="he-IL" b="0" dirty="0"/>
              <a:t>lost, rejected, discarded)</a:t>
            </a:r>
          </a:p>
          <a:p>
            <a:pPr eaLnBrk="1" hangingPunct="1">
              <a:buSzPct val="75000"/>
            </a:pPr>
            <a:r>
              <a:rPr lang="en-US" altLang="he-IL" b="0" dirty="0"/>
              <a:t>Upon realizing that a packet was lost, the source node / previous node may retransmit it</a:t>
            </a:r>
          </a:p>
        </p:txBody>
      </p:sp>
      <p:sp>
        <p:nvSpPr>
          <p:cNvPr id="71685" name="Oval 6"/>
          <p:cNvSpPr>
            <a:spLocks noChangeArrowheads="1"/>
          </p:cNvSpPr>
          <p:nvPr/>
        </p:nvSpPr>
        <p:spPr bwMode="auto">
          <a:xfrm>
            <a:off x="3092450" y="5105400"/>
            <a:ext cx="1198563" cy="369888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solidFill>
                <a:srgbClr val="CC0000"/>
              </a:solidFill>
              <a:ea typeface="MS PGothic" pitchFamily="34" charset="-128"/>
            </a:endParaRPr>
          </a:p>
        </p:txBody>
      </p:sp>
      <p:sp>
        <p:nvSpPr>
          <p:cNvPr id="71686" name="Rectangle 7"/>
          <p:cNvSpPr>
            <a:spLocks noChangeArrowheads="1"/>
          </p:cNvSpPr>
          <p:nvPr/>
        </p:nvSpPr>
        <p:spPr bwMode="auto">
          <a:xfrm>
            <a:off x="3092450" y="5037138"/>
            <a:ext cx="1198563" cy="263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he-IL" altLang="he-IL">
              <a:solidFill>
                <a:srgbClr val="CC0000"/>
              </a:solidFill>
              <a:ea typeface="MS PGothic" pitchFamily="34" charset="-128"/>
            </a:endParaRPr>
          </a:p>
        </p:txBody>
      </p:sp>
      <p:sp>
        <p:nvSpPr>
          <p:cNvPr id="71687" name="Oval 8"/>
          <p:cNvSpPr>
            <a:spLocks noChangeArrowheads="1"/>
          </p:cNvSpPr>
          <p:nvPr/>
        </p:nvSpPr>
        <p:spPr bwMode="auto">
          <a:xfrm>
            <a:off x="3101975" y="4808538"/>
            <a:ext cx="1198563" cy="430212"/>
          </a:xfrm>
          <a:prstGeom prst="ellipse">
            <a:avLst/>
          </a:prstGeom>
          <a:solidFill>
            <a:schemeClr val="hlink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he-IL" altLang="he-IL">
              <a:solidFill>
                <a:srgbClr val="CC0000"/>
              </a:solidFill>
              <a:ea typeface="MS PGothic" pitchFamily="34" charset="-128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448050" y="4838700"/>
            <a:ext cx="498475" cy="119063"/>
            <a:chOff x="2208" y="2184"/>
            <a:chExt cx="176" cy="69"/>
          </a:xfrm>
        </p:grpSpPr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71724" name="Line 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71725" name="Line 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71726" name="Line 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pSp>
          <p:nvGrpSpPr>
            <p:cNvPr id="4" name="Group 14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71721" name="Line 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71722" name="Line 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71723" name="Line 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</p:grpSp>
      <p:sp>
        <p:nvSpPr>
          <p:cNvPr id="71689" name="Line 23"/>
          <p:cNvSpPr>
            <a:spLocks noChangeShapeType="1"/>
          </p:cNvSpPr>
          <p:nvPr/>
        </p:nvSpPr>
        <p:spPr bwMode="auto">
          <a:xfrm>
            <a:off x="2362200" y="4743450"/>
            <a:ext cx="698500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1690" name="Line 24"/>
          <p:cNvSpPr>
            <a:spLocks noChangeShapeType="1"/>
          </p:cNvSpPr>
          <p:nvPr/>
        </p:nvSpPr>
        <p:spPr bwMode="auto">
          <a:xfrm flipV="1">
            <a:off x="2667000" y="5208588"/>
            <a:ext cx="411163" cy="5254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1691" name="Line 25"/>
          <p:cNvSpPr>
            <a:spLocks noChangeShapeType="1"/>
          </p:cNvSpPr>
          <p:nvPr/>
        </p:nvSpPr>
        <p:spPr bwMode="auto">
          <a:xfrm>
            <a:off x="4286250" y="5162550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1692" name="Rectangle 28"/>
          <p:cNvSpPr>
            <a:spLocks noChangeArrowheads="1"/>
          </p:cNvSpPr>
          <p:nvPr/>
        </p:nvSpPr>
        <p:spPr bwMode="auto">
          <a:xfrm>
            <a:off x="5205413" y="49625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solidFill>
                <a:srgbClr val="CC0000"/>
              </a:solidFill>
              <a:ea typeface="MS PGothic" pitchFamily="34" charset="-128"/>
            </a:endParaRPr>
          </a:p>
        </p:txBody>
      </p:sp>
      <p:sp>
        <p:nvSpPr>
          <p:cNvPr id="71693" name="Rectangle 29"/>
          <p:cNvSpPr>
            <a:spLocks noChangeArrowheads="1"/>
          </p:cNvSpPr>
          <p:nvPr/>
        </p:nvSpPr>
        <p:spPr bwMode="auto">
          <a:xfrm>
            <a:off x="3952875" y="50339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solidFill>
                <a:srgbClr val="CC0000"/>
              </a:solidFill>
              <a:ea typeface="MS PGothic" pitchFamily="34" charset="-128"/>
            </a:endParaRPr>
          </a:p>
        </p:txBody>
      </p:sp>
      <p:sp>
        <p:nvSpPr>
          <p:cNvPr id="71694" name="Rectangle 30"/>
          <p:cNvSpPr>
            <a:spLocks noChangeArrowheads="1"/>
          </p:cNvSpPr>
          <p:nvPr/>
        </p:nvSpPr>
        <p:spPr bwMode="auto">
          <a:xfrm>
            <a:off x="4114800" y="5033963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solidFill>
                <a:srgbClr val="CC0000"/>
              </a:solidFill>
              <a:ea typeface="MS PGothic" pitchFamily="34" charset="-128"/>
            </a:endParaRPr>
          </a:p>
        </p:txBody>
      </p:sp>
      <p:sp>
        <p:nvSpPr>
          <p:cNvPr id="71695" name="Rectangle 31"/>
          <p:cNvSpPr>
            <a:spLocks noChangeArrowheads="1"/>
          </p:cNvSpPr>
          <p:nvPr/>
        </p:nvSpPr>
        <p:spPr bwMode="auto">
          <a:xfrm>
            <a:off x="2865438" y="538162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solidFill>
                <a:srgbClr val="CC0000"/>
              </a:solidFill>
              <a:ea typeface="MS PGothic" pitchFamily="34" charset="-128"/>
            </a:endParaRPr>
          </a:p>
        </p:txBody>
      </p:sp>
      <p:sp>
        <p:nvSpPr>
          <p:cNvPr id="71696" name="Line 33"/>
          <p:cNvSpPr>
            <a:spLocks noChangeShapeType="1"/>
          </p:cNvSpPr>
          <p:nvPr/>
        </p:nvSpPr>
        <p:spPr bwMode="auto">
          <a:xfrm flipV="1">
            <a:off x="2835275" y="5227638"/>
            <a:ext cx="1063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1697" name="Text Box 35"/>
          <p:cNvSpPr txBox="1">
            <a:spLocks noChangeArrowheads="1"/>
          </p:cNvSpPr>
          <p:nvPr/>
        </p:nvSpPr>
        <p:spPr bwMode="auto">
          <a:xfrm>
            <a:off x="1417638" y="429418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>
                <a:solidFill>
                  <a:srgbClr val="006600"/>
                </a:solidFill>
                <a:ea typeface="MS PGothic" pitchFamily="34" charset="-128"/>
              </a:rPr>
              <a:t>A</a:t>
            </a:r>
          </a:p>
        </p:txBody>
      </p:sp>
      <p:sp>
        <p:nvSpPr>
          <p:cNvPr id="71698" name="Text Box 36"/>
          <p:cNvSpPr txBox="1">
            <a:spLocks noChangeArrowheads="1"/>
          </p:cNvSpPr>
          <p:nvPr/>
        </p:nvSpPr>
        <p:spPr bwMode="auto">
          <a:xfrm>
            <a:off x="1738313" y="528002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>
                <a:solidFill>
                  <a:srgbClr val="000099"/>
                </a:solidFill>
                <a:ea typeface="MS PGothic" pitchFamily="34" charset="-128"/>
              </a:rPr>
              <a:t>B</a:t>
            </a:r>
          </a:p>
        </p:txBody>
      </p:sp>
      <p:sp>
        <p:nvSpPr>
          <p:cNvPr id="71699" name="Text Box 40"/>
          <p:cNvSpPr txBox="1">
            <a:spLocks noChangeArrowheads="1"/>
          </p:cNvSpPr>
          <p:nvPr/>
        </p:nvSpPr>
        <p:spPr bwMode="auto">
          <a:xfrm>
            <a:off x="4765675" y="4203700"/>
            <a:ext cx="2673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 sz="1800">
                <a:solidFill>
                  <a:srgbClr val="CC0000"/>
                </a:solidFill>
                <a:ea typeface="MS PGothic" pitchFamily="34" charset="-128"/>
              </a:rPr>
              <a:t>packet being transmitted</a:t>
            </a:r>
          </a:p>
        </p:txBody>
      </p:sp>
      <p:sp>
        <p:nvSpPr>
          <p:cNvPr id="71700" name="Line 41"/>
          <p:cNvSpPr>
            <a:spLocks noChangeShapeType="1"/>
          </p:cNvSpPr>
          <p:nvPr/>
        </p:nvSpPr>
        <p:spPr bwMode="auto">
          <a:xfrm rot="10800000" flipV="1">
            <a:off x="4329113" y="4495800"/>
            <a:ext cx="681037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1701" name="Rectangle 56"/>
          <p:cNvSpPr>
            <a:spLocks noChangeArrowheads="1"/>
          </p:cNvSpPr>
          <p:nvPr/>
        </p:nvSpPr>
        <p:spPr bwMode="auto">
          <a:xfrm>
            <a:off x="3789363" y="50323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solidFill>
                <a:srgbClr val="CC0000"/>
              </a:solidFill>
              <a:ea typeface="MS PGothic" pitchFamily="34" charset="-128"/>
            </a:endParaRPr>
          </a:p>
        </p:txBody>
      </p:sp>
      <p:sp>
        <p:nvSpPr>
          <p:cNvPr id="71702" name="Rectangle 57"/>
          <p:cNvSpPr>
            <a:spLocks noChangeArrowheads="1"/>
          </p:cNvSpPr>
          <p:nvPr/>
        </p:nvSpPr>
        <p:spPr bwMode="auto">
          <a:xfrm>
            <a:off x="3627438" y="50323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solidFill>
                <a:srgbClr val="CC0000"/>
              </a:solidFill>
              <a:ea typeface="MS PGothic" pitchFamily="34" charset="-128"/>
            </a:endParaRPr>
          </a:p>
        </p:txBody>
      </p:sp>
      <p:sp>
        <p:nvSpPr>
          <p:cNvPr id="71703" name="Rectangle 58"/>
          <p:cNvSpPr>
            <a:spLocks noChangeArrowheads="1"/>
          </p:cNvSpPr>
          <p:nvPr/>
        </p:nvSpPr>
        <p:spPr bwMode="auto">
          <a:xfrm>
            <a:off x="3462338" y="50323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solidFill>
                <a:srgbClr val="CC0000"/>
              </a:solidFill>
              <a:ea typeface="MS PGothic" pitchFamily="34" charset="-128"/>
            </a:endParaRPr>
          </a:p>
        </p:txBody>
      </p:sp>
      <p:sp>
        <p:nvSpPr>
          <p:cNvPr id="71704" name="Rectangle 59"/>
          <p:cNvSpPr>
            <a:spLocks noChangeArrowheads="1"/>
          </p:cNvSpPr>
          <p:nvPr/>
        </p:nvSpPr>
        <p:spPr bwMode="auto">
          <a:xfrm>
            <a:off x="3298825" y="5032375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solidFill>
                <a:srgbClr val="CC0000"/>
              </a:solidFill>
              <a:ea typeface="MS PGothic" pitchFamily="34" charset="-128"/>
            </a:endParaRPr>
          </a:p>
        </p:txBody>
      </p:sp>
      <p:sp>
        <p:nvSpPr>
          <p:cNvPr id="71705" name="Rectangle 61"/>
          <p:cNvSpPr>
            <a:spLocks noChangeArrowheads="1"/>
          </p:cNvSpPr>
          <p:nvPr/>
        </p:nvSpPr>
        <p:spPr bwMode="auto">
          <a:xfrm>
            <a:off x="3133725" y="50339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solidFill>
                <a:srgbClr val="CC0000"/>
              </a:solidFill>
              <a:ea typeface="MS PGothic" pitchFamily="34" charset="-128"/>
            </a:endParaRPr>
          </a:p>
        </p:txBody>
      </p:sp>
      <p:sp>
        <p:nvSpPr>
          <p:cNvPr id="71706" name="Rectangle 62"/>
          <p:cNvSpPr>
            <a:spLocks noChangeArrowheads="1"/>
          </p:cNvSpPr>
          <p:nvPr/>
        </p:nvSpPr>
        <p:spPr bwMode="auto">
          <a:xfrm>
            <a:off x="3105150" y="5010150"/>
            <a:ext cx="1171575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 altLang="he-IL">
              <a:solidFill>
                <a:srgbClr val="CC0000"/>
              </a:solidFill>
              <a:ea typeface="MS PGothic" pitchFamily="34" charset="-128"/>
            </a:endParaRPr>
          </a:p>
        </p:txBody>
      </p:sp>
      <p:sp>
        <p:nvSpPr>
          <p:cNvPr id="71707" name="Line 63"/>
          <p:cNvSpPr>
            <a:spLocks noChangeShapeType="1"/>
          </p:cNvSpPr>
          <p:nvPr/>
        </p:nvSpPr>
        <p:spPr bwMode="auto">
          <a:xfrm rot="10800000">
            <a:off x="3092450" y="5502275"/>
            <a:ext cx="687388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1708" name="Text Box 64"/>
          <p:cNvSpPr txBox="1">
            <a:spLocks noChangeArrowheads="1"/>
          </p:cNvSpPr>
          <p:nvPr/>
        </p:nvSpPr>
        <p:spPr bwMode="auto">
          <a:xfrm>
            <a:off x="3584231" y="5661025"/>
            <a:ext cx="217239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he-IL" sz="1800" dirty="0">
                <a:solidFill>
                  <a:srgbClr val="CC0000"/>
                </a:solidFill>
                <a:ea typeface="MS PGothic" pitchFamily="34" charset="-128"/>
              </a:rPr>
              <a:t>packet arriving to</a:t>
            </a:r>
          </a:p>
          <a:p>
            <a:r>
              <a:rPr lang="en-US" altLang="he-IL" sz="1800" dirty="0">
                <a:solidFill>
                  <a:srgbClr val="CC0000"/>
                </a:solidFill>
                <a:ea typeface="MS PGothic" pitchFamily="34" charset="-128"/>
              </a:rPr>
              <a:t>a full buffer is </a:t>
            </a:r>
            <a:r>
              <a:rPr lang="en-US" altLang="he-IL" sz="1800" i="1" dirty="0">
                <a:solidFill>
                  <a:srgbClr val="CC0000"/>
                </a:solidFill>
                <a:ea typeface="MS PGothic" pitchFamily="34" charset="-128"/>
              </a:rPr>
              <a:t>lost</a:t>
            </a:r>
          </a:p>
        </p:txBody>
      </p:sp>
      <p:sp>
        <p:nvSpPr>
          <p:cNvPr id="71709" name="Text Box 65"/>
          <p:cNvSpPr txBox="1">
            <a:spLocks noChangeArrowheads="1"/>
          </p:cNvSpPr>
          <p:nvPr/>
        </p:nvSpPr>
        <p:spPr bwMode="auto">
          <a:xfrm>
            <a:off x="2981325" y="4022725"/>
            <a:ext cx="1568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he-IL" sz="1800" dirty="0">
                <a:solidFill>
                  <a:srgbClr val="CC0000"/>
                </a:solidFill>
                <a:ea typeface="MS PGothic" pitchFamily="34" charset="-128"/>
              </a:rPr>
              <a:t>buffer </a:t>
            </a:r>
          </a:p>
          <a:p>
            <a:pPr algn="ctr"/>
            <a:r>
              <a:rPr lang="en-US" altLang="he-IL" sz="1800" dirty="0">
                <a:solidFill>
                  <a:srgbClr val="CC0000"/>
                </a:solidFill>
                <a:ea typeface="MS PGothic" pitchFamily="34" charset="-128"/>
              </a:rPr>
              <a:t>(waiting area)</a:t>
            </a:r>
          </a:p>
        </p:txBody>
      </p:sp>
      <p:sp>
        <p:nvSpPr>
          <p:cNvPr id="71710" name="Line 66"/>
          <p:cNvSpPr>
            <a:spLocks noChangeShapeType="1"/>
          </p:cNvSpPr>
          <p:nvPr/>
        </p:nvSpPr>
        <p:spPr bwMode="auto">
          <a:xfrm>
            <a:off x="3238500" y="4630738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1593850" y="4314825"/>
            <a:ext cx="820738" cy="688975"/>
            <a:chOff x="-44" y="1473"/>
            <a:chExt cx="981" cy="1105"/>
          </a:xfrm>
        </p:grpSpPr>
        <p:pic>
          <p:nvPicPr>
            <p:cNvPr id="71717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18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6272981 w 356"/>
                <a:gd name="T3" fmla="*/ 712129 h 368"/>
                <a:gd name="T4" fmla="*/ 7441543 w 356"/>
                <a:gd name="T5" fmla="*/ 14835890 h 368"/>
                <a:gd name="T6" fmla="*/ 1640009 w 356"/>
                <a:gd name="T7" fmla="*/ 1855427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1922463" y="5305425"/>
            <a:ext cx="820737" cy="688975"/>
            <a:chOff x="-44" y="1473"/>
            <a:chExt cx="981" cy="1105"/>
          </a:xfrm>
        </p:grpSpPr>
        <p:pic>
          <p:nvPicPr>
            <p:cNvPr id="71715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716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6272981 w 356"/>
                <a:gd name="T3" fmla="*/ 712129 h 368"/>
                <a:gd name="T4" fmla="*/ 7441543 w 356"/>
                <a:gd name="T5" fmla="*/ 14835890 h 368"/>
                <a:gd name="T6" fmla="*/ 1640009 w 356"/>
                <a:gd name="T7" fmla="*/ 1855427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endParaRPr lang="he-IL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Agenda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0" dirty="0"/>
              <a:t> A</a:t>
            </a:r>
            <a:r>
              <a:rPr lang="en-US" altLang="he-IL" sz="3200" b="0" dirty="0">
                <a:latin typeface="Arial" charset="0"/>
              </a:rPr>
              <a:t>cquaintance &amp; administration</a:t>
            </a:r>
          </a:p>
          <a:p>
            <a:r>
              <a:rPr lang="en-US" altLang="he-IL" sz="3200" b="0" dirty="0">
                <a:latin typeface="Arial" charset="0"/>
              </a:rPr>
              <a:t>What’s the internet</a:t>
            </a:r>
          </a:p>
          <a:p>
            <a:r>
              <a:rPr lang="en-US" altLang="he-IL" sz="3200" b="0" dirty="0">
                <a:latin typeface="Arial" charset="0"/>
              </a:rPr>
              <a:t>Network edge</a:t>
            </a:r>
          </a:p>
          <a:p>
            <a:r>
              <a:rPr lang="en-US" altLang="he-IL" sz="3200" b="0" dirty="0">
                <a:latin typeface="Arial" charset="0"/>
              </a:rPr>
              <a:t>Network core</a:t>
            </a:r>
            <a:endParaRPr lang="en-US" altLang="he-IL" b="0" dirty="0">
              <a:latin typeface="Arial" charset="0"/>
            </a:endParaRPr>
          </a:p>
          <a:p>
            <a:r>
              <a:rPr lang="en-US" altLang="he-IL" sz="3200" b="0" dirty="0">
                <a:latin typeface="Arial" charset="0"/>
              </a:rPr>
              <a:t>Optimization criteria</a:t>
            </a:r>
          </a:p>
          <a:p>
            <a:pPr lvl="1"/>
            <a:r>
              <a:rPr lang="en-US" altLang="he-IL" b="0" dirty="0">
                <a:latin typeface="Arial" charset="0"/>
              </a:rPr>
              <a:t>Power</a:t>
            </a:r>
          </a:p>
          <a:p>
            <a:pPr lvl="1"/>
            <a:r>
              <a:rPr lang="en-US" altLang="he-IL" b="0" dirty="0">
                <a:latin typeface="Arial" charset="0"/>
              </a:rPr>
              <a:t>Delay </a:t>
            </a:r>
          </a:p>
          <a:p>
            <a:pPr lvl="1"/>
            <a:r>
              <a:rPr lang="en-US" altLang="he-IL" b="0" dirty="0">
                <a:latin typeface="Arial" charset="0"/>
              </a:rPr>
              <a:t>Throughput </a:t>
            </a:r>
          </a:p>
          <a:p>
            <a:pPr lvl="1"/>
            <a:r>
              <a:rPr lang="en-US" altLang="he-IL" b="0" dirty="0">
                <a:latin typeface="Arial" charset="0"/>
              </a:rPr>
              <a:t>Packet loss</a:t>
            </a:r>
          </a:p>
          <a:p>
            <a:r>
              <a:rPr lang="en-US" altLang="he-IL" sz="3200" dirty="0">
                <a:solidFill>
                  <a:srgbClr val="FF6600"/>
                </a:solidFill>
                <a:latin typeface="Arial" charset="0"/>
              </a:rPr>
              <a:t>Protocol layers</a:t>
            </a:r>
            <a:endParaRPr lang="he-IL" sz="3200" dirty="0">
              <a:solidFill>
                <a:srgbClr val="FF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Personal word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3600" b="0" dirty="0"/>
              <a:t>My motivation</a:t>
            </a:r>
          </a:p>
          <a:p>
            <a:pPr>
              <a:lnSpc>
                <a:spcPct val="80000"/>
              </a:lnSpc>
            </a:pPr>
            <a:r>
              <a:rPr lang="en-US" sz="3600" b="0" dirty="0"/>
              <a:t>Your feedback &amp; interest</a:t>
            </a:r>
          </a:p>
          <a:p>
            <a:pPr>
              <a:lnSpc>
                <a:spcPct val="80000"/>
              </a:lnSpc>
            </a:pPr>
            <a:r>
              <a:rPr lang="en-US" sz="3600" b="0" dirty="0"/>
              <a:t>I don’t know everything…</a:t>
            </a:r>
          </a:p>
          <a:p>
            <a:pPr>
              <a:lnSpc>
                <a:spcPct val="80000"/>
              </a:lnSpc>
            </a:pPr>
            <a:r>
              <a:rPr lang="en-US" sz="3600" b="0" dirty="0"/>
              <a:t>My aim is to help you to</a:t>
            </a:r>
          </a:p>
          <a:p>
            <a:pPr lvl="1">
              <a:lnSpc>
                <a:spcPct val="80000"/>
              </a:lnSpc>
            </a:pPr>
            <a:r>
              <a:rPr lang="en-US" sz="3200" b="0" dirty="0"/>
              <a:t>succeed in job interviews</a:t>
            </a:r>
          </a:p>
          <a:p>
            <a:pPr lvl="1">
              <a:lnSpc>
                <a:spcPct val="80000"/>
              </a:lnSpc>
            </a:pPr>
            <a:r>
              <a:rPr lang="en-US" sz="3200" b="0" dirty="0"/>
              <a:t>become good engineers</a:t>
            </a:r>
          </a:p>
          <a:p>
            <a:pPr>
              <a:lnSpc>
                <a:spcPct val="80000"/>
              </a:lnSpc>
            </a:pPr>
            <a:r>
              <a:rPr lang="en-US" sz="3600" b="0" dirty="0"/>
              <a:t>Breaks times</a:t>
            </a:r>
          </a:p>
          <a:p>
            <a:pPr>
              <a:lnSpc>
                <a:spcPct val="80000"/>
              </a:lnSpc>
              <a:buNone/>
            </a:pPr>
            <a:endParaRPr lang="en-US" sz="36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“Layers”</a:t>
            </a:r>
          </a:p>
        </p:txBody>
      </p:sp>
      <p:sp>
        <p:nvSpPr>
          <p:cNvPr id="7987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b="0" u="sng" dirty="0">
                <a:solidFill>
                  <a:srgbClr val="FF0000"/>
                </a:solidFill>
              </a:rPr>
              <a:t>Networks are complex! </a:t>
            </a:r>
          </a:p>
          <a:p>
            <a:r>
              <a:rPr lang="en-US" sz="2400" b="0" dirty="0"/>
              <a:t>many “pieces”:</a:t>
            </a:r>
          </a:p>
          <a:p>
            <a:pPr lvl="1"/>
            <a:r>
              <a:rPr lang="en-US" b="0" dirty="0"/>
              <a:t>hosts</a:t>
            </a:r>
          </a:p>
          <a:p>
            <a:pPr lvl="1"/>
            <a:r>
              <a:rPr lang="en-US" b="0" dirty="0"/>
              <a:t>routers</a:t>
            </a:r>
          </a:p>
          <a:p>
            <a:pPr lvl="1"/>
            <a:r>
              <a:rPr lang="en-US" b="0" dirty="0"/>
              <a:t>links of various media</a:t>
            </a:r>
          </a:p>
          <a:p>
            <a:pPr lvl="1"/>
            <a:r>
              <a:rPr lang="en-US" b="0" dirty="0"/>
              <a:t>applications</a:t>
            </a:r>
          </a:p>
          <a:p>
            <a:pPr lvl="1"/>
            <a:r>
              <a:rPr lang="en-US" b="0" dirty="0"/>
              <a:t>protocols</a:t>
            </a:r>
          </a:p>
          <a:p>
            <a:pPr lvl="1"/>
            <a:r>
              <a:rPr lang="en-US" b="0" dirty="0"/>
              <a:t>hardware, software</a:t>
            </a:r>
            <a:endParaRPr lang="en-US" sz="2000" b="0" dirty="0"/>
          </a:p>
        </p:txBody>
      </p:sp>
      <p:sp>
        <p:nvSpPr>
          <p:cNvPr id="7987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52950" y="2266950"/>
            <a:ext cx="3943350" cy="2619375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b="0" u="sng" dirty="0">
                <a:solidFill>
                  <a:srgbClr val="FF0000"/>
                </a:solidFill>
              </a:rPr>
              <a:t>Question:</a:t>
            </a:r>
            <a:r>
              <a:rPr lang="en-US" sz="2400" b="0" u="sng" dirty="0">
                <a:solidFill>
                  <a:srgbClr val="FF0000"/>
                </a:solidFill>
              </a:rPr>
              <a:t> </a:t>
            </a:r>
          </a:p>
          <a:p>
            <a:pPr algn="ctr">
              <a:buFont typeface="Wingdings" pitchFamily="2" charset="2"/>
              <a:buNone/>
            </a:pPr>
            <a:r>
              <a:rPr lang="en-US" sz="2400" b="0" dirty="0"/>
              <a:t>Is there any hope of </a:t>
            </a:r>
            <a:r>
              <a:rPr lang="en-US" sz="2400" b="0" i="1" dirty="0"/>
              <a:t>organizing</a:t>
            </a:r>
            <a:r>
              <a:rPr lang="en-US" sz="2400" b="0" dirty="0"/>
              <a:t> structure of network?</a:t>
            </a:r>
          </a:p>
          <a:p>
            <a:pPr algn="ctr">
              <a:buFont typeface="Wingdings" pitchFamily="2" charset="2"/>
              <a:buNone/>
            </a:pPr>
            <a:endParaRPr lang="en-US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8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2"/>
          <p:cNvSpPr>
            <a:spLocks noChangeArrowheads="1"/>
          </p:cNvSpPr>
          <p:nvPr/>
        </p:nvSpPr>
        <p:spPr bwMode="auto">
          <a:xfrm>
            <a:off x="6578600" y="1714500"/>
            <a:ext cx="1892300" cy="35306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Internet Layers: </a:t>
            </a:r>
            <a:br>
              <a:rPr lang="en-US" sz="3200" dirty="0"/>
            </a:br>
            <a:r>
              <a:rPr lang="en-US" sz="2400" dirty="0"/>
              <a:t>a postal service analogy</a:t>
            </a:r>
            <a:endParaRPr lang="en-US" sz="3200" dirty="0"/>
          </a:p>
        </p:txBody>
      </p:sp>
      <p:sp>
        <p:nvSpPr>
          <p:cNvPr id="83974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295400"/>
            <a:ext cx="5715000" cy="4648200"/>
          </a:xfrm>
        </p:spPr>
        <p:txBody>
          <a:bodyPr/>
          <a:lstStyle/>
          <a:p>
            <a:r>
              <a:rPr lang="en-US" b="0" dirty="0">
                <a:solidFill>
                  <a:srgbClr val="FF0000"/>
                </a:solidFill>
              </a:rPr>
              <a:t>Application:</a:t>
            </a:r>
            <a:r>
              <a:rPr lang="en-US" b="0" dirty="0"/>
              <a:t> online purchase</a:t>
            </a:r>
          </a:p>
          <a:p>
            <a:r>
              <a:rPr lang="en-US" b="0" dirty="0">
                <a:solidFill>
                  <a:srgbClr val="FF0000"/>
                </a:solidFill>
              </a:rPr>
              <a:t>Transport:</a:t>
            </a:r>
            <a:r>
              <a:rPr lang="en-US" b="0" dirty="0"/>
              <a:t> express / registered / regular</a:t>
            </a:r>
          </a:p>
          <a:p>
            <a:r>
              <a:rPr lang="en-US" b="0" dirty="0">
                <a:solidFill>
                  <a:srgbClr val="FF0000"/>
                </a:solidFill>
              </a:rPr>
              <a:t>Network: </a:t>
            </a:r>
            <a:r>
              <a:rPr lang="en-US" b="0" dirty="0"/>
              <a:t>Use  WAZE to find best route</a:t>
            </a:r>
          </a:p>
          <a:p>
            <a:r>
              <a:rPr lang="en-US" b="0" dirty="0">
                <a:solidFill>
                  <a:srgbClr val="FF0000"/>
                </a:solidFill>
              </a:rPr>
              <a:t>link:</a:t>
            </a:r>
            <a:r>
              <a:rPr lang="en-US" b="0" dirty="0"/>
              <a:t> Terminal’s gate, interchange exit</a:t>
            </a:r>
          </a:p>
          <a:p>
            <a:r>
              <a:rPr lang="en-US" b="0" dirty="0">
                <a:solidFill>
                  <a:srgbClr val="FF0000"/>
                </a:solidFill>
              </a:rPr>
              <a:t>physical:</a:t>
            </a:r>
            <a:r>
              <a:rPr lang="en-US" b="0" dirty="0"/>
              <a:t> Conveyor belt / crane / porters </a:t>
            </a:r>
          </a:p>
          <a:p>
            <a:endParaRPr lang="en-US" b="0" dirty="0"/>
          </a:p>
        </p:txBody>
      </p:sp>
      <p:grpSp>
        <p:nvGrpSpPr>
          <p:cNvPr id="2" name="Group 15"/>
          <p:cNvGrpSpPr/>
          <p:nvPr/>
        </p:nvGrpSpPr>
        <p:grpSpPr>
          <a:xfrm>
            <a:off x="6508750" y="1828800"/>
            <a:ext cx="1898650" cy="3530600"/>
            <a:chOff x="6508750" y="1828800"/>
            <a:chExt cx="1898650" cy="3530600"/>
          </a:xfrm>
        </p:grpSpPr>
        <p:sp>
          <p:nvSpPr>
            <p:cNvPr id="83976" name="Rectangle 6"/>
            <p:cNvSpPr>
              <a:spLocks noChangeArrowheads="1"/>
            </p:cNvSpPr>
            <p:nvPr/>
          </p:nvSpPr>
          <p:spPr bwMode="auto">
            <a:xfrm>
              <a:off x="6515100" y="1828800"/>
              <a:ext cx="1892300" cy="3530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3977" name="Text Box 7"/>
            <p:cNvSpPr txBox="1">
              <a:spLocks noChangeArrowheads="1"/>
            </p:cNvSpPr>
            <p:nvPr/>
          </p:nvSpPr>
          <p:spPr bwMode="auto">
            <a:xfrm>
              <a:off x="6626225" y="1925638"/>
              <a:ext cx="1698625" cy="337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latin typeface="Comic Sans MS" pitchFamily="66" charset="0"/>
                  <a:ea typeface="+mn-ea"/>
                  <a:cs typeface="+mn-cs"/>
                </a:rPr>
                <a:t>application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latin typeface="Comic Sans MS" pitchFamily="66" charset="0"/>
                  <a:ea typeface="+mn-ea"/>
                  <a:cs typeface="+mn-cs"/>
                </a:rPr>
                <a:t>transport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latin typeface="Comic Sans MS" pitchFamily="66" charset="0"/>
                  <a:ea typeface="+mn-ea"/>
                  <a:cs typeface="+mn-cs"/>
                </a:rPr>
                <a:t>network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latin typeface="Comic Sans MS" pitchFamily="66" charset="0"/>
                  <a:ea typeface="+mn-ea"/>
                  <a:cs typeface="+mn-cs"/>
                </a:rPr>
                <a:t>link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latin typeface="Comic Sans MS" pitchFamily="66" charset="0"/>
                  <a:ea typeface="+mn-ea"/>
                  <a:cs typeface="+mn-cs"/>
                </a:rPr>
                <a:t>physical</a:t>
              </a:r>
            </a:p>
          </p:txBody>
        </p:sp>
        <p:sp>
          <p:nvSpPr>
            <p:cNvPr id="83978" name="Line 8"/>
            <p:cNvSpPr>
              <a:spLocks noChangeShapeType="1"/>
            </p:cNvSpPr>
            <p:nvPr/>
          </p:nvSpPr>
          <p:spPr bwMode="auto">
            <a:xfrm>
              <a:off x="6508750" y="2520950"/>
              <a:ext cx="188595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3979" name="Line 9"/>
            <p:cNvSpPr>
              <a:spLocks noChangeShapeType="1"/>
            </p:cNvSpPr>
            <p:nvPr/>
          </p:nvSpPr>
          <p:spPr bwMode="auto">
            <a:xfrm>
              <a:off x="6508750" y="3225800"/>
              <a:ext cx="188595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3980" name="Line 10"/>
            <p:cNvSpPr>
              <a:spLocks noChangeShapeType="1"/>
            </p:cNvSpPr>
            <p:nvPr/>
          </p:nvSpPr>
          <p:spPr bwMode="auto">
            <a:xfrm>
              <a:off x="6508750" y="3937000"/>
              <a:ext cx="188595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3981" name="Line 11"/>
            <p:cNvSpPr>
              <a:spLocks noChangeShapeType="1"/>
            </p:cNvSpPr>
            <p:nvPr/>
          </p:nvSpPr>
          <p:spPr bwMode="auto">
            <a:xfrm>
              <a:off x="6508750" y="4648200"/>
              <a:ext cx="188595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layering?</a:t>
            </a:r>
          </a:p>
        </p:txBody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6100" y="1346200"/>
            <a:ext cx="7772400" cy="4648200"/>
          </a:xfrm>
        </p:spPr>
        <p:txBody>
          <a:bodyPr/>
          <a:lstStyle/>
          <a:p>
            <a:r>
              <a:rPr lang="en-US" sz="3200" b="0" dirty="0"/>
              <a:t>Hierarchical, top-down planning</a:t>
            </a:r>
          </a:p>
          <a:p>
            <a:pPr lvl="1"/>
            <a:r>
              <a:rPr lang="en-US" sz="2800" b="0" dirty="0"/>
              <a:t>Divide a complex task to smaller, easier tasks.</a:t>
            </a:r>
          </a:p>
          <a:p>
            <a:pPr lvl="1"/>
            <a:endParaRPr lang="en-US" sz="2800" b="0" dirty="0"/>
          </a:p>
          <a:p>
            <a:r>
              <a:rPr lang="en-US" sz="3200" b="0" dirty="0"/>
              <a:t>Easier maintenance</a:t>
            </a:r>
          </a:p>
          <a:p>
            <a:pPr lvl="1"/>
            <a:r>
              <a:rPr lang="en-US" b="0" dirty="0"/>
              <a:t>A change of implementation of layer’s service is transparent to rest of system</a:t>
            </a:r>
          </a:p>
          <a:p>
            <a:pPr lvl="2">
              <a:buNone/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Breaking data in segments</a:t>
            </a:r>
          </a:p>
        </p:txBody>
      </p:sp>
      <p:pic>
        <p:nvPicPr>
          <p:cNvPr id="83971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3575" y="2514600"/>
            <a:ext cx="7945438" cy="2093913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</p:spPr>
      </p:pic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2570163" y="2181225"/>
            <a:ext cx="688975" cy="376238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altLang="he-IL">
                <a:ea typeface="MS PGothic" pitchFamily="34" charset="-128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881239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The complete packet</a:t>
            </a:r>
          </a:p>
        </p:txBody>
      </p:sp>
      <p:pic>
        <p:nvPicPr>
          <p:cNvPr id="84995" name="Picture 3"/>
          <p:cNvPicPr>
            <a:picLocks noChangeArrowheads="1"/>
          </p:cNvPicPr>
          <p:nvPr/>
        </p:nvPicPr>
        <p:blipFill>
          <a:blip r:embed="rId2" cstate="print"/>
          <a:srcRect t="1042" b="-1042"/>
          <a:stretch>
            <a:fillRect/>
          </a:stretch>
        </p:blipFill>
        <p:spPr bwMode="auto">
          <a:xfrm>
            <a:off x="1143000" y="1304924"/>
            <a:ext cx="6608763" cy="4867275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</p:spPr>
      </p:pic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533400" y="1168400"/>
            <a:ext cx="3835400" cy="4089400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he-IL" sz="2400" dirty="0">
                <a:ea typeface="MS PGothic" pitchFamily="34" charset="-128"/>
              </a:rPr>
              <a:t>Application Header</a:t>
            </a:r>
          </a:p>
          <a:p>
            <a:pPr>
              <a:lnSpc>
                <a:spcPct val="150000"/>
              </a:lnSpc>
            </a:pPr>
            <a:r>
              <a:rPr lang="en-US" altLang="he-IL" sz="2400" dirty="0">
                <a:ea typeface="MS PGothic" pitchFamily="34" charset="-128"/>
              </a:rPr>
              <a:t>Presentation Header</a:t>
            </a:r>
          </a:p>
          <a:p>
            <a:pPr>
              <a:lnSpc>
                <a:spcPct val="150000"/>
              </a:lnSpc>
            </a:pPr>
            <a:r>
              <a:rPr lang="en-US" altLang="he-IL" sz="2400" dirty="0">
                <a:solidFill>
                  <a:schemeClr val="bg1"/>
                </a:solidFill>
                <a:ea typeface="MS PGothic" pitchFamily="34" charset="-128"/>
              </a:rPr>
              <a:t>Session Header</a:t>
            </a:r>
          </a:p>
          <a:p>
            <a:pPr>
              <a:lnSpc>
                <a:spcPct val="150000"/>
              </a:lnSpc>
            </a:pPr>
            <a:r>
              <a:rPr lang="en-US" altLang="he-IL" sz="2400" dirty="0">
                <a:ea typeface="MS PGothic" pitchFamily="34" charset="-128"/>
              </a:rPr>
              <a:t>Transport Header</a:t>
            </a:r>
          </a:p>
          <a:p>
            <a:pPr>
              <a:lnSpc>
                <a:spcPct val="150000"/>
              </a:lnSpc>
            </a:pPr>
            <a:r>
              <a:rPr lang="en-US" altLang="he-IL" sz="2400" dirty="0">
                <a:ea typeface="MS PGothic" pitchFamily="34" charset="-128"/>
              </a:rPr>
              <a:t>Network Header</a:t>
            </a:r>
          </a:p>
          <a:p>
            <a:pPr>
              <a:lnSpc>
                <a:spcPct val="150000"/>
              </a:lnSpc>
            </a:pPr>
            <a:r>
              <a:rPr lang="en-US" altLang="he-IL" sz="2400" dirty="0">
                <a:solidFill>
                  <a:schemeClr val="bg1"/>
                </a:solidFill>
                <a:ea typeface="MS PGothic" pitchFamily="34" charset="-128"/>
              </a:rPr>
              <a:t>Link Header</a:t>
            </a:r>
            <a:endParaRPr lang="en-US" altLang="he-IL" sz="2400" dirty="0">
              <a:ea typeface="MS PGothic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he-IL" sz="2400" dirty="0">
                <a:ea typeface="MS PGothic" pitchFamily="34" charset="-128"/>
              </a:rPr>
              <a:t>Frame Preamble</a:t>
            </a: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5487503" y="3956050"/>
            <a:ext cx="2361097" cy="582211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endParaRPr lang="en-US" altLang="he-IL" sz="1600" dirty="0">
              <a:solidFill>
                <a:schemeClr val="bg1"/>
              </a:solidFill>
              <a:ea typeface="MS PGothic" pitchFamily="34" charset="-128"/>
            </a:endParaRPr>
          </a:p>
          <a:p>
            <a:r>
              <a:rPr lang="en-US" altLang="he-IL" sz="1600" dirty="0">
                <a:solidFill>
                  <a:schemeClr val="bg1"/>
                </a:solidFill>
                <a:ea typeface="MS PGothic" pitchFamily="34" charset="-128"/>
              </a:rPr>
              <a:t>Data Link Trailer(CRC)</a:t>
            </a:r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5375924" y="1203324"/>
            <a:ext cx="688975" cy="376238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altLang="he-IL" dirty="0">
                <a:ea typeface="MS PGothic" pitchFamily="34" charset="-128"/>
              </a:rPr>
              <a:t>Data</a:t>
            </a:r>
          </a:p>
        </p:txBody>
      </p:sp>
      <p:sp>
        <p:nvSpPr>
          <p:cNvPr id="84999" name="Rectangle 7"/>
          <p:cNvSpPr>
            <a:spLocks noChangeArrowheads="1"/>
          </p:cNvSpPr>
          <p:nvPr/>
        </p:nvSpPr>
        <p:spPr bwMode="auto">
          <a:xfrm>
            <a:off x="5313363" y="5829300"/>
            <a:ext cx="1468437" cy="520655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r>
              <a:rPr lang="en-US" altLang="he-IL" dirty="0">
                <a:ea typeface="MS PGothic" pitchFamily="34" charset="-128"/>
              </a:rPr>
              <a:t>Packet</a:t>
            </a:r>
          </a:p>
        </p:txBody>
      </p:sp>
    </p:spTree>
    <p:extLst>
      <p:ext uri="{BB962C8B-B14F-4D97-AF65-F5344CB8AC3E}">
        <p14:creationId xmlns:p14="http://schemas.microsoft.com/office/powerpoint/2010/main" val="9747275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26500" cy="984250"/>
          </a:xfrm>
        </p:spPr>
        <p:txBody>
          <a:bodyPr/>
          <a:lstStyle/>
          <a:p>
            <a:r>
              <a:rPr lang="en-US" altLang="he-IL"/>
              <a:t>Packet creation process</a:t>
            </a:r>
          </a:p>
        </p:txBody>
      </p:sp>
      <p:sp>
        <p:nvSpPr>
          <p:cNvPr id="87043" name="Freeform 3"/>
          <p:cNvSpPr>
            <a:spLocks/>
          </p:cNvSpPr>
          <p:nvPr/>
        </p:nvSpPr>
        <p:spPr bwMode="auto">
          <a:xfrm>
            <a:off x="4638675" y="4819650"/>
            <a:ext cx="17463" cy="11113"/>
          </a:xfrm>
          <a:custGeom>
            <a:avLst/>
            <a:gdLst>
              <a:gd name="T0" fmla="*/ 2147483647 w 21"/>
              <a:gd name="T1" fmla="*/ 0 h 14"/>
              <a:gd name="T2" fmla="*/ 0 w 21"/>
              <a:gd name="T3" fmla="*/ 2147483647 h 14"/>
              <a:gd name="T4" fmla="*/ 0 w 21"/>
              <a:gd name="T5" fmla="*/ 2147483647 h 14"/>
              <a:gd name="T6" fmla="*/ 2147483647 w 21"/>
              <a:gd name="T7" fmla="*/ 0 h 14"/>
              <a:gd name="T8" fmla="*/ 0 60000 65536"/>
              <a:gd name="T9" fmla="*/ 0 60000 65536"/>
              <a:gd name="T10" fmla="*/ 0 60000 65536"/>
              <a:gd name="T11" fmla="*/ 0 60000 65536"/>
              <a:gd name="T12" fmla="*/ 0 w 21"/>
              <a:gd name="T13" fmla="*/ 0 h 14"/>
              <a:gd name="T14" fmla="*/ 21 w 21"/>
              <a:gd name="T15" fmla="*/ 14 h 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" h="14">
                <a:moveTo>
                  <a:pt x="21" y="0"/>
                </a:moveTo>
                <a:lnTo>
                  <a:pt x="0" y="14"/>
                </a:lnTo>
                <a:lnTo>
                  <a:pt x="0" y="2"/>
                </a:lnTo>
                <a:lnTo>
                  <a:pt x="21" y="0"/>
                </a:lnTo>
                <a:close/>
              </a:path>
            </a:pathLst>
          </a:custGeom>
          <a:solidFill>
            <a:srgbClr val="7F7F7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196975" y="1216025"/>
            <a:ext cx="6346825" cy="4727575"/>
            <a:chOff x="754" y="726"/>
            <a:chExt cx="4238" cy="3288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040" y="1008"/>
              <a:ext cx="1368" cy="700"/>
              <a:chOff x="1040" y="1008"/>
              <a:chExt cx="1368" cy="700"/>
            </a:xfrm>
          </p:grpSpPr>
          <p:sp>
            <p:nvSpPr>
              <p:cNvPr id="88647" name="Rectangle 8"/>
              <p:cNvSpPr>
                <a:spLocks noChangeArrowheads="1"/>
              </p:cNvSpPr>
              <p:nvPr/>
            </p:nvSpPr>
            <p:spPr bwMode="auto">
              <a:xfrm>
                <a:off x="1041" y="1011"/>
                <a:ext cx="69" cy="255"/>
              </a:xfrm>
              <a:prstGeom prst="rect">
                <a:avLst/>
              </a:prstGeom>
              <a:solidFill>
                <a:srgbClr val="FF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48" name="Rectangle 9"/>
              <p:cNvSpPr>
                <a:spLocks noChangeArrowheads="1"/>
              </p:cNvSpPr>
              <p:nvPr/>
            </p:nvSpPr>
            <p:spPr bwMode="auto">
              <a:xfrm>
                <a:off x="1110" y="1011"/>
                <a:ext cx="68" cy="255"/>
              </a:xfrm>
              <a:prstGeom prst="rect">
                <a:avLst/>
              </a:prstGeom>
              <a:solidFill>
                <a:srgbClr val="FFC1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49" name="Rectangle 10"/>
              <p:cNvSpPr>
                <a:spLocks noChangeArrowheads="1"/>
              </p:cNvSpPr>
              <p:nvPr/>
            </p:nvSpPr>
            <p:spPr bwMode="auto">
              <a:xfrm>
                <a:off x="1178" y="1011"/>
                <a:ext cx="68" cy="255"/>
              </a:xfrm>
              <a:prstGeom prst="rect">
                <a:avLst/>
              </a:prstGeom>
              <a:solidFill>
                <a:srgbClr val="FFB6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50" name="Rectangle 11"/>
              <p:cNvSpPr>
                <a:spLocks noChangeArrowheads="1"/>
              </p:cNvSpPr>
              <p:nvPr/>
            </p:nvSpPr>
            <p:spPr bwMode="auto">
              <a:xfrm>
                <a:off x="1246" y="1011"/>
                <a:ext cx="68" cy="255"/>
              </a:xfrm>
              <a:prstGeom prst="rect">
                <a:avLst/>
              </a:prstGeom>
              <a:solidFill>
                <a:srgbClr val="FFAB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51" name="Rectangle 12"/>
              <p:cNvSpPr>
                <a:spLocks noChangeArrowheads="1"/>
              </p:cNvSpPr>
              <p:nvPr/>
            </p:nvSpPr>
            <p:spPr bwMode="auto">
              <a:xfrm>
                <a:off x="1314" y="1011"/>
                <a:ext cx="68" cy="255"/>
              </a:xfrm>
              <a:prstGeom prst="rect">
                <a:avLst/>
              </a:prstGeom>
              <a:solidFill>
                <a:srgbClr val="FFA1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52" name="Rectangle 13"/>
              <p:cNvSpPr>
                <a:spLocks noChangeArrowheads="1"/>
              </p:cNvSpPr>
              <p:nvPr/>
            </p:nvSpPr>
            <p:spPr bwMode="auto">
              <a:xfrm>
                <a:off x="1382" y="1011"/>
                <a:ext cx="69" cy="255"/>
              </a:xfrm>
              <a:prstGeom prst="rect">
                <a:avLst/>
              </a:prstGeom>
              <a:solidFill>
                <a:srgbClr val="FF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53" name="Rectangle 14"/>
              <p:cNvSpPr>
                <a:spLocks noChangeArrowheads="1"/>
              </p:cNvSpPr>
              <p:nvPr/>
            </p:nvSpPr>
            <p:spPr bwMode="auto">
              <a:xfrm>
                <a:off x="1451" y="1011"/>
                <a:ext cx="68" cy="255"/>
              </a:xfrm>
              <a:prstGeom prst="rect">
                <a:avLst/>
              </a:prstGeom>
              <a:solidFill>
                <a:srgbClr val="FF8B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54" name="Rectangle 15"/>
              <p:cNvSpPr>
                <a:spLocks noChangeArrowheads="1"/>
              </p:cNvSpPr>
              <p:nvPr/>
            </p:nvSpPr>
            <p:spPr bwMode="auto">
              <a:xfrm>
                <a:off x="1519" y="1011"/>
                <a:ext cx="68" cy="255"/>
              </a:xfrm>
              <a:prstGeom prst="rect">
                <a:avLst/>
              </a:prstGeom>
              <a:solidFill>
                <a:srgbClr val="FF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55" name="Rectangle 16"/>
              <p:cNvSpPr>
                <a:spLocks noChangeArrowheads="1"/>
              </p:cNvSpPr>
              <p:nvPr/>
            </p:nvSpPr>
            <p:spPr bwMode="auto">
              <a:xfrm>
                <a:off x="1587" y="1011"/>
                <a:ext cx="68" cy="255"/>
              </a:xfrm>
              <a:prstGeom prst="rect">
                <a:avLst/>
              </a:prstGeom>
              <a:solidFill>
                <a:srgbClr val="FF76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56" name="Rectangle 17"/>
              <p:cNvSpPr>
                <a:spLocks noChangeArrowheads="1"/>
              </p:cNvSpPr>
              <p:nvPr/>
            </p:nvSpPr>
            <p:spPr bwMode="auto">
              <a:xfrm>
                <a:off x="1655" y="1011"/>
                <a:ext cx="69" cy="255"/>
              </a:xfrm>
              <a:prstGeom prst="rect">
                <a:avLst/>
              </a:prstGeom>
              <a:solidFill>
                <a:srgbClr val="FF6B6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57" name="Rectangle 18"/>
              <p:cNvSpPr>
                <a:spLocks noChangeArrowheads="1"/>
              </p:cNvSpPr>
              <p:nvPr/>
            </p:nvSpPr>
            <p:spPr bwMode="auto">
              <a:xfrm>
                <a:off x="1724" y="1011"/>
                <a:ext cx="68" cy="255"/>
              </a:xfrm>
              <a:prstGeom prst="rect">
                <a:avLst/>
              </a:prstGeom>
              <a:solidFill>
                <a:srgbClr val="FF606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58" name="Rectangle 19"/>
              <p:cNvSpPr>
                <a:spLocks noChangeArrowheads="1"/>
              </p:cNvSpPr>
              <p:nvPr/>
            </p:nvSpPr>
            <p:spPr bwMode="auto">
              <a:xfrm>
                <a:off x="1792" y="1011"/>
                <a:ext cx="69" cy="255"/>
              </a:xfrm>
              <a:prstGeom prst="rect">
                <a:avLst/>
              </a:prstGeom>
              <a:solidFill>
                <a:srgbClr val="FF555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59" name="Rectangle 20"/>
              <p:cNvSpPr>
                <a:spLocks noChangeArrowheads="1"/>
              </p:cNvSpPr>
              <p:nvPr/>
            </p:nvSpPr>
            <p:spPr bwMode="auto">
              <a:xfrm>
                <a:off x="1861" y="1011"/>
                <a:ext cx="68" cy="255"/>
              </a:xfrm>
              <a:prstGeom prst="rect">
                <a:avLst/>
              </a:prstGeom>
              <a:solidFill>
                <a:srgbClr val="FF4B4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60" name="Rectangle 21"/>
              <p:cNvSpPr>
                <a:spLocks noChangeArrowheads="1"/>
              </p:cNvSpPr>
              <p:nvPr/>
            </p:nvSpPr>
            <p:spPr bwMode="auto">
              <a:xfrm>
                <a:off x="1929" y="1011"/>
                <a:ext cx="68" cy="255"/>
              </a:xfrm>
              <a:prstGeom prst="rect">
                <a:avLst/>
              </a:prstGeom>
              <a:solidFill>
                <a:srgbClr val="FF404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61" name="Rectangle 22"/>
              <p:cNvSpPr>
                <a:spLocks noChangeArrowheads="1"/>
              </p:cNvSpPr>
              <p:nvPr/>
            </p:nvSpPr>
            <p:spPr bwMode="auto">
              <a:xfrm>
                <a:off x="1997" y="1011"/>
                <a:ext cx="68" cy="255"/>
              </a:xfrm>
              <a:prstGeom prst="rect">
                <a:avLst/>
              </a:prstGeom>
              <a:solidFill>
                <a:srgbClr val="FF353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62" name="Rectangle 23"/>
              <p:cNvSpPr>
                <a:spLocks noChangeArrowheads="1"/>
              </p:cNvSpPr>
              <p:nvPr/>
            </p:nvSpPr>
            <p:spPr bwMode="auto">
              <a:xfrm>
                <a:off x="2065" y="1011"/>
                <a:ext cx="68" cy="255"/>
              </a:xfrm>
              <a:prstGeom prst="rect">
                <a:avLst/>
              </a:prstGeom>
              <a:solidFill>
                <a:srgbClr val="FF2A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63" name="Rectangle 24"/>
              <p:cNvSpPr>
                <a:spLocks noChangeArrowheads="1"/>
              </p:cNvSpPr>
              <p:nvPr/>
            </p:nvSpPr>
            <p:spPr bwMode="auto">
              <a:xfrm>
                <a:off x="2133" y="1011"/>
                <a:ext cx="68" cy="255"/>
              </a:xfrm>
              <a:prstGeom prst="rect">
                <a:avLst/>
              </a:prstGeom>
              <a:solidFill>
                <a:srgbClr val="FF20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64" name="Rectangle 25"/>
              <p:cNvSpPr>
                <a:spLocks noChangeArrowheads="1"/>
              </p:cNvSpPr>
              <p:nvPr/>
            </p:nvSpPr>
            <p:spPr bwMode="auto">
              <a:xfrm>
                <a:off x="2201" y="1011"/>
                <a:ext cx="69" cy="255"/>
              </a:xfrm>
              <a:prstGeom prst="rect">
                <a:avLst/>
              </a:prstGeom>
              <a:solidFill>
                <a:srgbClr val="FF151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65" name="Rectangle 26"/>
              <p:cNvSpPr>
                <a:spLocks noChangeArrowheads="1"/>
              </p:cNvSpPr>
              <p:nvPr/>
            </p:nvSpPr>
            <p:spPr bwMode="auto">
              <a:xfrm>
                <a:off x="2270" y="1011"/>
                <a:ext cx="69" cy="255"/>
              </a:xfrm>
              <a:prstGeom prst="rect">
                <a:avLst/>
              </a:prstGeom>
              <a:solidFill>
                <a:srgbClr val="FF0A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66" name="Rectangle 27"/>
              <p:cNvSpPr>
                <a:spLocks noChangeArrowheads="1"/>
              </p:cNvSpPr>
              <p:nvPr/>
            </p:nvSpPr>
            <p:spPr bwMode="auto">
              <a:xfrm>
                <a:off x="2339" y="1011"/>
                <a:ext cx="68" cy="255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67" name="Rectangle 28"/>
              <p:cNvSpPr>
                <a:spLocks noChangeArrowheads="1"/>
              </p:cNvSpPr>
              <p:nvPr/>
            </p:nvSpPr>
            <p:spPr bwMode="auto">
              <a:xfrm>
                <a:off x="1041" y="1011"/>
                <a:ext cx="1366" cy="255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68" name="Rectangle 29"/>
              <p:cNvSpPr>
                <a:spLocks noChangeArrowheads="1"/>
              </p:cNvSpPr>
              <p:nvPr/>
            </p:nvSpPr>
            <p:spPr bwMode="auto">
              <a:xfrm>
                <a:off x="1041" y="1009"/>
                <a:ext cx="69" cy="25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69" name="Rectangle 30"/>
              <p:cNvSpPr>
                <a:spLocks noChangeArrowheads="1"/>
              </p:cNvSpPr>
              <p:nvPr/>
            </p:nvSpPr>
            <p:spPr bwMode="auto">
              <a:xfrm>
                <a:off x="1110" y="1009"/>
                <a:ext cx="68" cy="254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70" name="Rectangle 31"/>
              <p:cNvSpPr>
                <a:spLocks noChangeArrowheads="1"/>
              </p:cNvSpPr>
              <p:nvPr/>
            </p:nvSpPr>
            <p:spPr bwMode="auto">
              <a:xfrm>
                <a:off x="1178" y="1009"/>
                <a:ext cx="68" cy="254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71" name="Rectangle 32"/>
              <p:cNvSpPr>
                <a:spLocks noChangeArrowheads="1"/>
              </p:cNvSpPr>
              <p:nvPr/>
            </p:nvSpPr>
            <p:spPr bwMode="auto">
              <a:xfrm>
                <a:off x="1246" y="1009"/>
                <a:ext cx="68" cy="254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72" name="Rectangle 33"/>
              <p:cNvSpPr>
                <a:spLocks noChangeArrowheads="1"/>
              </p:cNvSpPr>
              <p:nvPr/>
            </p:nvSpPr>
            <p:spPr bwMode="auto">
              <a:xfrm>
                <a:off x="1314" y="1009"/>
                <a:ext cx="68" cy="254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73" name="Rectangle 34"/>
              <p:cNvSpPr>
                <a:spLocks noChangeArrowheads="1"/>
              </p:cNvSpPr>
              <p:nvPr/>
            </p:nvSpPr>
            <p:spPr bwMode="auto">
              <a:xfrm>
                <a:off x="1382" y="1009"/>
                <a:ext cx="69" cy="254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74" name="Rectangle 35"/>
              <p:cNvSpPr>
                <a:spLocks noChangeArrowheads="1"/>
              </p:cNvSpPr>
              <p:nvPr/>
            </p:nvSpPr>
            <p:spPr bwMode="auto">
              <a:xfrm>
                <a:off x="1451" y="1009"/>
                <a:ext cx="68" cy="254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75" name="Rectangle 36"/>
              <p:cNvSpPr>
                <a:spLocks noChangeArrowheads="1"/>
              </p:cNvSpPr>
              <p:nvPr/>
            </p:nvSpPr>
            <p:spPr bwMode="auto">
              <a:xfrm>
                <a:off x="1519" y="1009"/>
                <a:ext cx="68" cy="254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76" name="Rectangle 37"/>
              <p:cNvSpPr>
                <a:spLocks noChangeArrowheads="1"/>
              </p:cNvSpPr>
              <p:nvPr/>
            </p:nvSpPr>
            <p:spPr bwMode="auto">
              <a:xfrm>
                <a:off x="1587" y="1009"/>
                <a:ext cx="68" cy="254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77" name="Rectangle 38"/>
              <p:cNvSpPr>
                <a:spLocks noChangeArrowheads="1"/>
              </p:cNvSpPr>
              <p:nvPr/>
            </p:nvSpPr>
            <p:spPr bwMode="auto">
              <a:xfrm>
                <a:off x="1655" y="1009"/>
                <a:ext cx="69" cy="254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78" name="Rectangle 39"/>
              <p:cNvSpPr>
                <a:spLocks noChangeArrowheads="1"/>
              </p:cNvSpPr>
              <p:nvPr/>
            </p:nvSpPr>
            <p:spPr bwMode="auto">
              <a:xfrm>
                <a:off x="1724" y="1009"/>
                <a:ext cx="68" cy="254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79" name="Rectangle 40"/>
              <p:cNvSpPr>
                <a:spLocks noChangeArrowheads="1"/>
              </p:cNvSpPr>
              <p:nvPr/>
            </p:nvSpPr>
            <p:spPr bwMode="auto">
              <a:xfrm>
                <a:off x="1792" y="1009"/>
                <a:ext cx="69" cy="254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80" name="Rectangle 41"/>
              <p:cNvSpPr>
                <a:spLocks noChangeArrowheads="1"/>
              </p:cNvSpPr>
              <p:nvPr/>
            </p:nvSpPr>
            <p:spPr bwMode="auto">
              <a:xfrm>
                <a:off x="1861" y="1009"/>
                <a:ext cx="68" cy="254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81" name="Rectangle 42"/>
              <p:cNvSpPr>
                <a:spLocks noChangeArrowheads="1"/>
              </p:cNvSpPr>
              <p:nvPr/>
            </p:nvSpPr>
            <p:spPr bwMode="auto">
              <a:xfrm>
                <a:off x="1929" y="1009"/>
                <a:ext cx="68" cy="254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82" name="Rectangle 43"/>
              <p:cNvSpPr>
                <a:spLocks noChangeArrowheads="1"/>
              </p:cNvSpPr>
              <p:nvPr/>
            </p:nvSpPr>
            <p:spPr bwMode="auto">
              <a:xfrm>
                <a:off x="1997" y="1009"/>
                <a:ext cx="68" cy="254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83" name="Rectangle 44"/>
              <p:cNvSpPr>
                <a:spLocks noChangeArrowheads="1"/>
              </p:cNvSpPr>
              <p:nvPr/>
            </p:nvSpPr>
            <p:spPr bwMode="auto">
              <a:xfrm>
                <a:off x="2065" y="1009"/>
                <a:ext cx="68" cy="254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84" name="Rectangle 45"/>
              <p:cNvSpPr>
                <a:spLocks noChangeArrowheads="1"/>
              </p:cNvSpPr>
              <p:nvPr/>
            </p:nvSpPr>
            <p:spPr bwMode="auto">
              <a:xfrm>
                <a:off x="2133" y="1009"/>
                <a:ext cx="68" cy="254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85" name="Rectangle 46"/>
              <p:cNvSpPr>
                <a:spLocks noChangeArrowheads="1"/>
              </p:cNvSpPr>
              <p:nvPr/>
            </p:nvSpPr>
            <p:spPr bwMode="auto">
              <a:xfrm>
                <a:off x="2201" y="1009"/>
                <a:ext cx="69" cy="254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86" name="Rectangle 47"/>
              <p:cNvSpPr>
                <a:spLocks noChangeArrowheads="1"/>
              </p:cNvSpPr>
              <p:nvPr/>
            </p:nvSpPr>
            <p:spPr bwMode="auto">
              <a:xfrm>
                <a:off x="2270" y="1009"/>
                <a:ext cx="69" cy="254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87" name="Rectangle 48"/>
              <p:cNvSpPr>
                <a:spLocks noChangeArrowheads="1"/>
              </p:cNvSpPr>
              <p:nvPr/>
            </p:nvSpPr>
            <p:spPr bwMode="auto">
              <a:xfrm>
                <a:off x="2339" y="1009"/>
                <a:ext cx="68" cy="254"/>
              </a:xfrm>
              <a:prstGeom prst="rect">
                <a:avLst/>
              </a:prstGeom>
              <a:solidFill>
                <a:srgbClr val="7F7F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88" name="Rectangle 49"/>
              <p:cNvSpPr>
                <a:spLocks noChangeArrowheads="1"/>
              </p:cNvSpPr>
              <p:nvPr/>
            </p:nvSpPr>
            <p:spPr bwMode="auto">
              <a:xfrm>
                <a:off x="1041" y="1009"/>
                <a:ext cx="1366" cy="254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89" name="Freeform 50"/>
              <p:cNvSpPr>
                <a:spLocks/>
              </p:cNvSpPr>
              <p:nvPr/>
            </p:nvSpPr>
            <p:spPr bwMode="auto">
              <a:xfrm>
                <a:off x="2392" y="1010"/>
                <a:ext cx="10" cy="7"/>
              </a:xfrm>
              <a:custGeom>
                <a:avLst/>
                <a:gdLst>
                  <a:gd name="T0" fmla="*/ 1 w 19"/>
                  <a:gd name="T1" fmla="*/ 1 h 14"/>
                  <a:gd name="T2" fmla="*/ 1 w 19"/>
                  <a:gd name="T3" fmla="*/ 0 h 14"/>
                  <a:gd name="T4" fmla="*/ 0 w 19"/>
                  <a:gd name="T5" fmla="*/ 1 h 14"/>
                  <a:gd name="T6" fmla="*/ 1 w 19"/>
                  <a:gd name="T7" fmla="*/ 1 h 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"/>
                  <a:gd name="T13" fmla="*/ 0 h 14"/>
                  <a:gd name="T14" fmla="*/ 19 w 19"/>
                  <a:gd name="T15" fmla="*/ 14 h 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" h="14">
                    <a:moveTo>
                      <a:pt x="19" y="12"/>
                    </a:moveTo>
                    <a:lnTo>
                      <a:pt x="19" y="0"/>
                    </a:lnTo>
                    <a:lnTo>
                      <a:pt x="0" y="1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90" name="Freeform 51"/>
              <p:cNvSpPr>
                <a:spLocks/>
              </p:cNvSpPr>
              <p:nvPr/>
            </p:nvSpPr>
            <p:spPr bwMode="auto">
              <a:xfrm>
                <a:off x="2374" y="1016"/>
                <a:ext cx="28" cy="16"/>
              </a:xfrm>
              <a:custGeom>
                <a:avLst/>
                <a:gdLst>
                  <a:gd name="T0" fmla="*/ 1 w 55"/>
                  <a:gd name="T1" fmla="*/ 0 h 31"/>
                  <a:gd name="T2" fmla="*/ 1 w 55"/>
                  <a:gd name="T3" fmla="*/ 1 h 31"/>
                  <a:gd name="T4" fmla="*/ 0 w 55"/>
                  <a:gd name="T5" fmla="*/ 1 h 31"/>
                  <a:gd name="T6" fmla="*/ 1 w 55"/>
                  <a:gd name="T7" fmla="*/ 1 h 31"/>
                  <a:gd name="T8" fmla="*/ 1 w 55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"/>
                  <a:gd name="T16" fmla="*/ 0 h 31"/>
                  <a:gd name="T17" fmla="*/ 55 w 55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" h="31">
                    <a:moveTo>
                      <a:pt x="55" y="0"/>
                    </a:moveTo>
                    <a:lnTo>
                      <a:pt x="55" y="24"/>
                    </a:lnTo>
                    <a:lnTo>
                      <a:pt x="0" y="31"/>
                    </a:lnTo>
                    <a:lnTo>
                      <a:pt x="36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91" name="Freeform 52"/>
              <p:cNvSpPr>
                <a:spLocks/>
              </p:cNvSpPr>
              <p:nvPr/>
            </p:nvSpPr>
            <p:spPr bwMode="auto">
              <a:xfrm>
                <a:off x="2355" y="1029"/>
                <a:ext cx="47" cy="19"/>
              </a:xfrm>
              <a:custGeom>
                <a:avLst/>
                <a:gdLst>
                  <a:gd name="T0" fmla="*/ 1 w 93"/>
                  <a:gd name="T1" fmla="*/ 0 h 38"/>
                  <a:gd name="T2" fmla="*/ 1 w 93"/>
                  <a:gd name="T3" fmla="*/ 1 h 38"/>
                  <a:gd name="T4" fmla="*/ 0 w 93"/>
                  <a:gd name="T5" fmla="*/ 1 h 38"/>
                  <a:gd name="T6" fmla="*/ 1 w 93"/>
                  <a:gd name="T7" fmla="*/ 1 h 38"/>
                  <a:gd name="T8" fmla="*/ 1 w 9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3"/>
                  <a:gd name="T16" fmla="*/ 0 h 38"/>
                  <a:gd name="T17" fmla="*/ 93 w 9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3" h="38">
                    <a:moveTo>
                      <a:pt x="93" y="0"/>
                    </a:moveTo>
                    <a:lnTo>
                      <a:pt x="93" y="26"/>
                    </a:lnTo>
                    <a:lnTo>
                      <a:pt x="0" y="38"/>
                    </a:lnTo>
                    <a:lnTo>
                      <a:pt x="38" y="7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92" name="Freeform 53"/>
              <p:cNvSpPr>
                <a:spLocks/>
              </p:cNvSpPr>
              <p:nvPr/>
            </p:nvSpPr>
            <p:spPr bwMode="auto">
              <a:xfrm>
                <a:off x="2346" y="1042"/>
                <a:ext cx="56" cy="19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0 h 40"/>
                  <a:gd name="T4" fmla="*/ 0 w 112"/>
                  <a:gd name="T5" fmla="*/ 0 h 40"/>
                  <a:gd name="T6" fmla="*/ 0 w 112"/>
                  <a:gd name="T7" fmla="*/ 0 h 40"/>
                  <a:gd name="T8" fmla="*/ 1 w 112"/>
                  <a:gd name="T9" fmla="*/ 0 h 40"/>
                  <a:gd name="T10" fmla="*/ 1 w 112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40"/>
                  <a:gd name="T20" fmla="*/ 112 w 112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26"/>
                    </a:lnTo>
                    <a:lnTo>
                      <a:pt x="19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93" name="Freeform 54"/>
              <p:cNvSpPr>
                <a:spLocks/>
              </p:cNvSpPr>
              <p:nvPr/>
            </p:nvSpPr>
            <p:spPr bwMode="auto">
              <a:xfrm>
                <a:off x="2346" y="1054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94" name="Freeform 55"/>
              <p:cNvSpPr>
                <a:spLocks/>
              </p:cNvSpPr>
              <p:nvPr/>
            </p:nvSpPr>
            <p:spPr bwMode="auto">
              <a:xfrm>
                <a:off x="2346" y="1067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7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95" name="Freeform 56"/>
              <p:cNvSpPr>
                <a:spLocks/>
              </p:cNvSpPr>
              <p:nvPr/>
            </p:nvSpPr>
            <p:spPr bwMode="auto">
              <a:xfrm>
                <a:off x="2346" y="1081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96" name="Freeform 57"/>
              <p:cNvSpPr>
                <a:spLocks/>
              </p:cNvSpPr>
              <p:nvPr/>
            </p:nvSpPr>
            <p:spPr bwMode="auto">
              <a:xfrm>
                <a:off x="2346" y="1094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97" name="Freeform 58"/>
              <p:cNvSpPr>
                <a:spLocks/>
              </p:cNvSpPr>
              <p:nvPr/>
            </p:nvSpPr>
            <p:spPr bwMode="auto">
              <a:xfrm>
                <a:off x="2346" y="1107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98" name="Freeform 59"/>
              <p:cNvSpPr>
                <a:spLocks/>
              </p:cNvSpPr>
              <p:nvPr/>
            </p:nvSpPr>
            <p:spPr bwMode="auto">
              <a:xfrm>
                <a:off x="2346" y="1120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99" name="Freeform 60"/>
              <p:cNvSpPr>
                <a:spLocks/>
              </p:cNvSpPr>
              <p:nvPr/>
            </p:nvSpPr>
            <p:spPr bwMode="auto">
              <a:xfrm>
                <a:off x="2346" y="1133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00" name="Freeform 61"/>
              <p:cNvSpPr>
                <a:spLocks/>
              </p:cNvSpPr>
              <p:nvPr/>
            </p:nvSpPr>
            <p:spPr bwMode="auto">
              <a:xfrm>
                <a:off x="2346" y="1146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01" name="Freeform 62"/>
              <p:cNvSpPr>
                <a:spLocks/>
              </p:cNvSpPr>
              <p:nvPr/>
            </p:nvSpPr>
            <p:spPr bwMode="auto">
              <a:xfrm>
                <a:off x="2346" y="1159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02" name="Freeform 63"/>
              <p:cNvSpPr>
                <a:spLocks/>
              </p:cNvSpPr>
              <p:nvPr/>
            </p:nvSpPr>
            <p:spPr bwMode="auto">
              <a:xfrm>
                <a:off x="2346" y="1172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5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03" name="Freeform 64"/>
              <p:cNvSpPr>
                <a:spLocks/>
              </p:cNvSpPr>
              <p:nvPr/>
            </p:nvSpPr>
            <p:spPr bwMode="auto">
              <a:xfrm>
                <a:off x="2346" y="1185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04" name="Freeform 65"/>
              <p:cNvSpPr>
                <a:spLocks/>
              </p:cNvSpPr>
              <p:nvPr/>
            </p:nvSpPr>
            <p:spPr bwMode="auto">
              <a:xfrm>
                <a:off x="2346" y="1198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8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05" name="Freeform 66"/>
              <p:cNvSpPr>
                <a:spLocks/>
              </p:cNvSpPr>
              <p:nvPr/>
            </p:nvSpPr>
            <p:spPr bwMode="auto">
              <a:xfrm>
                <a:off x="2346" y="1211"/>
                <a:ext cx="56" cy="18"/>
              </a:xfrm>
              <a:custGeom>
                <a:avLst/>
                <a:gdLst>
                  <a:gd name="T0" fmla="*/ 1 w 112"/>
                  <a:gd name="T1" fmla="*/ 0 h 34"/>
                  <a:gd name="T2" fmla="*/ 1 w 112"/>
                  <a:gd name="T3" fmla="*/ 1 h 34"/>
                  <a:gd name="T4" fmla="*/ 1 w 112"/>
                  <a:gd name="T5" fmla="*/ 1 h 34"/>
                  <a:gd name="T6" fmla="*/ 0 w 112"/>
                  <a:gd name="T7" fmla="*/ 1 h 34"/>
                  <a:gd name="T8" fmla="*/ 0 w 112"/>
                  <a:gd name="T9" fmla="*/ 1 h 34"/>
                  <a:gd name="T10" fmla="*/ 1 w 112"/>
                  <a:gd name="T11" fmla="*/ 0 h 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34"/>
                  <a:gd name="T20" fmla="*/ 112 w 112"/>
                  <a:gd name="T21" fmla="*/ 34 h 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34">
                    <a:moveTo>
                      <a:pt x="112" y="0"/>
                    </a:moveTo>
                    <a:lnTo>
                      <a:pt x="112" y="26"/>
                    </a:lnTo>
                    <a:lnTo>
                      <a:pt x="26" y="34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06" name="Freeform 67"/>
              <p:cNvSpPr>
                <a:spLocks/>
              </p:cNvSpPr>
              <p:nvPr/>
            </p:nvSpPr>
            <p:spPr bwMode="auto">
              <a:xfrm>
                <a:off x="2359" y="1224"/>
                <a:ext cx="43" cy="17"/>
              </a:xfrm>
              <a:custGeom>
                <a:avLst/>
                <a:gdLst>
                  <a:gd name="T0" fmla="*/ 1 w 86"/>
                  <a:gd name="T1" fmla="*/ 0 h 33"/>
                  <a:gd name="T2" fmla="*/ 1 w 86"/>
                  <a:gd name="T3" fmla="*/ 1 h 33"/>
                  <a:gd name="T4" fmla="*/ 1 w 86"/>
                  <a:gd name="T5" fmla="*/ 1 h 33"/>
                  <a:gd name="T6" fmla="*/ 0 w 86"/>
                  <a:gd name="T7" fmla="*/ 1 h 33"/>
                  <a:gd name="T8" fmla="*/ 1 w 86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33"/>
                  <a:gd name="T17" fmla="*/ 86 w 86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33">
                    <a:moveTo>
                      <a:pt x="86" y="0"/>
                    </a:moveTo>
                    <a:lnTo>
                      <a:pt x="86" y="26"/>
                    </a:lnTo>
                    <a:lnTo>
                      <a:pt x="29" y="33"/>
                    </a:lnTo>
                    <a:lnTo>
                      <a:pt x="0" y="8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07" name="Freeform 68"/>
              <p:cNvSpPr>
                <a:spLocks/>
              </p:cNvSpPr>
              <p:nvPr/>
            </p:nvSpPr>
            <p:spPr bwMode="auto">
              <a:xfrm>
                <a:off x="2373" y="1237"/>
                <a:ext cx="29" cy="15"/>
              </a:xfrm>
              <a:custGeom>
                <a:avLst/>
                <a:gdLst>
                  <a:gd name="T0" fmla="*/ 1 w 57"/>
                  <a:gd name="T1" fmla="*/ 0 h 29"/>
                  <a:gd name="T2" fmla="*/ 1 w 57"/>
                  <a:gd name="T3" fmla="*/ 1 h 29"/>
                  <a:gd name="T4" fmla="*/ 1 w 57"/>
                  <a:gd name="T5" fmla="*/ 1 h 29"/>
                  <a:gd name="T6" fmla="*/ 0 w 57"/>
                  <a:gd name="T7" fmla="*/ 1 h 29"/>
                  <a:gd name="T8" fmla="*/ 1 w 57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29"/>
                  <a:gd name="T17" fmla="*/ 57 w 57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29">
                    <a:moveTo>
                      <a:pt x="57" y="0"/>
                    </a:moveTo>
                    <a:lnTo>
                      <a:pt x="57" y="26"/>
                    </a:lnTo>
                    <a:lnTo>
                      <a:pt x="30" y="29"/>
                    </a:lnTo>
                    <a:lnTo>
                      <a:pt x="0" y="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08" name="Freeform 69"/>
              <p:cNvSpPr>
                <a:spLocks/>
              </p:cNvSpPr>
              <p:nvPr/>
            </p:nvSpPr>
            <p:spPr bwMode="auto">
              <a:xfrm>
                <a:off x="2388" y="1250"/>
                <a:ext cx="14" cy="12"/>
              </a:xfrm>
              <a:custGeom>
                <a:avLst/>
                <a:gdLst>
                  <a:gd name="T0" fmla="*/ 1 w 27"/>
                  <a:gd name="T1" fmla="*/ 0 h 24"/>
                  <a:gd name="T2" fmla="*/ 1 w 27"/>
                  <a:gd name="T3" fmla="*/ 1 h 24"/>
                  <a:gd name="T4" fmla="*/ 0 w 27"/>
                  <a:gd name="T5" fmla="*/ 1 h 24"/>
                  <a:gd name="T6" fmla="*/ 1 w 27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"/>
                  <a:gd name="T13" fmla="*/ 0 h 24"/>
                  <a:gd name="T14" fmla="*/ 27 w 27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" h="24">
                    <a:moveTo>
                      <a:pt x="27" y="0"/>
                    </a:moveTo>
                    <a:lnTo>
                      <a:pt x="27" y="24"/>
                    </a:lnTo>
                    <a:lnTo>
                      <a:pt x="0" y="3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09" name="Freeform 70"/>
              <p:cNvSpPr>
                <a:spLocks/>
              </p:cNvSpPr>
              <p:nvPr/>
            </p:nvSpPr>
            <p:spPr bwMode="auto">
              <a:xfrm>
                <a:off x="2346" y="1010"/>
                <a:ext cx="56" cy="252"/>
              </a:xfrm>
              <a:custGeom>
                <a:avLst/>
                <a:gdLst>
                  <a:gd name="T0" fmla="*/ 0 w 112"/>
                  <a:gd name="T1" fmla="*/ 1 h 504"/>
                  <a:gd name="T2" fmla="*/ 1 w 112"/>
                  <a:gd name="T3" fmla="*/ 0 h 504"/>
                  <a:gd name="T4" fmla="*/ 1 w 112"/>
                  <a:gd name="T5" fmla="*/ 1 h 504"/>
                  <a:gd name="T6" fmla="*/ 0 w 112"/>
                  <a:gd name="T7" fmla="*/ 1 h 504"/>
                  <a:gd name="T8" fmla="*/ 0 w 112"/>
                  <a:gd name="T9" fmla="*/ 1 h 5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504"/>
                  <a:gd name="T17" fmla="*/ 112 w 112"/>
                  <a:gd name="T18" fmla="*/ 504 h 5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504">
                    <a:moveTo>
                      <a:pt x="0" y="88"/>
                    </a:moveTo>
                    <a:lnTo>
                      <a:pt x="112" y="0"/>
                    </a:lnTo>
                    <a:lnTo>
                      <a:pt x="112" y="504"/>
                    </a:lnTo>
                    <a:lnTo>
                      <a:pt x="0" y="417"/>
                    </a:lnTo>
                    <a:lnTo>
                      <a:pt x="0" y="88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10" name="Freeform 71"/>
              <p:cNvSpPr>
                <a:spLocks/>
              </p:cNvSpPr>
              <p:nvPr/>
            </p:nvSpPr>
            <p:spPr bwMode="auto">
              <a:xfrm>
                <a:off x="2340" y="1218"/>
                <a:ext cx="68" cy="44"/>
              </a:xfrm>
              <a:custGeom>
                <a:avLst/>
                <a:gdLst>
                  <a:gd name="T0" fmla="*/ 0 w 137"/>
                  <a:gd name="T1" fmla="*/ 1 h 86"/>
                  <a:gd name="T2" fmla="*/ 0 w 137"/>
                  <a:gd name="T3" fmla="*/ 1 h 86"/>
                  <a:gd name="T4" fmla="*/ 0 w 137"/>
                  <a:gd name="T5" fmla="*/ 0 h 86"/>
                  <a:gd name="T6" fmla="*/ 0 w 137"/>
                  <a:gd name="T7" fmla="*/ 0 h 86"/>
                  <a:gd name="T8" fmla="*/ 0 w 13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7"/>
                  <a:gd name="T16" fmla="*/ 0 h 86"/>
                  <a:gd name="T17" fmla="*/ 137 w 13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7" h="86">
                    <a:moveTo>
                      <a:pt x="0" y="86"/>
                    </a:moveTo>
                    <a:lnTo>
                      <a:pt x="137" y="86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11" name="Freeform 72"/>
              <p:cNvSpPr>
                <a:spLocks/>
              </p:cNvSpPr>
              <p:nvPr/>
            </p:nvSpPr>
            <p:spPr bwMode="auto">
              <a:xfrm>
                <a:off x="2271" y="1218"/>
                <a:ext cx="73" cy="44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12" name="Freeform 73"/>
              <p:cNvSpPr>
                <a:spLocks/>
              </p:cNvSpPr>
              <p:nvPr/>
            </p:nvSpPr>
            <p:spPr bwMode="auto">
              <a:xfrm>
                <a:off x="2202" y="1218"/>
                <a:ext cx="73" cy="44"/>
              </a:xfrm>
              <a:custGeom>
                <a:avLst/>
                <a:gdLst>
                  <a:gd name="T0" fmla="*/ 1 w 145"/>
                  <a:gd name="T1" fmla="*/ 1 h 86"/>
                  <a:gd name="T2" fmla="*/ 0 w 145"/>
                  <a:gd name="T3" fmla="*/ 1 h 86"/>
                  <a:gd name="T4" fmla="*/ 1 w 145"/>
                  <a:gd name="T5" fmla="*/ 0 h 86"/>
                  <a:gd name="T6" fmla="*/ 1 w 145"/>
                  <a:gd name="T7" fmla="*/ 0 h 86"/>
                  <a:gd name="T8" fmla="*/ 1 w 145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6"/>
                  <a:gd name="T17" fmla="*/ 145 w 145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8" y="0"/>
                    </a:lnTo>
                    <a:lnTo>
                      <a:pt x="145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13" name="Freeform 74"/>
              <p:cNvSpPr>
                <a:spLocks/>
              </p:cNvSpPr>
              <p:nvPr/>
            </p:nvSpPr>
            <p:spPr bwMode="auto">
              <a:xfrm>
                <a:off x="2133" y="1218"/>
                <a:ext cx="74" cy="44"/>
              </a:xfrm>
              <a:custGeom>
                <a:avLst/>
                <a:gdLst>
                  <a:gd name="T0" fmla="*/ 1 w 146"/>
                  <a:gd name="T1" fmla="*/ 1 h 86"/>
                  <a:gd name="T2" fmla="*/ 0 w 146"/>
                  <a:gd name="T3" fmla="*/ 1 h 86"/>
                  <a:gd name="T4" fmla="*/ 1 w 146"/>
                  <a:gd name="T5" fmla="*/ 0 h 86"/>
                  <a:gd name="T6" fmla="*/ 1 w 146"/>
                  <a:gd name="T7" fmla="*/ 0 h 86"/>
                  <a:gd name="T8" fmla="*/ 1 w 146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6"/>
                  <a:gd name="T17" fmla="*/ 146 w 14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14" name="Freeform 75"/>
              <p:cNvSpPr>
                <a:spLocks/>
              </p:cNvSpPr>
              <p:nvPr/>
            </p:nvSpPr>
            <p:spPr bwMode="auto">
              <a:xfrm>
                <a:off x="2065" y="1218"/>
                <a:ext cx="73" cy="44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7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6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15" name="Freeform 76"/>
              <p:cNvSpPr>
                <a:spLocks/>
              </p:cNvSpPr>
              <p:nvPr/>
            </p:nvSpPr>
            <p:spPr bwMode="auto">
              <a:xfrm>
                <a:off x="1996" y="1218"/>
                <a:ext cx="73" cy="44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16" name="Freeform 77"/>
              <p:cNvSpPr>
                <a:spLocks/>
              </p:cNvSpPr>
              <p:nvPr/>
            </p:nvSpPr>
            <p:spPr bwMode="auto">
              <a:xfrm>
                <a:off x="1928" y="1218"/>
                <a:ext cx="73" cy="44"/>
              </a:xfrm>
              <a:custGeom>
                <a:avLst/>
                <a:gdLst>
                  <a:gd name="T0" fmla="*/ 1 w 146"/>
                  <a:gd name="T1" fmla="*/ 1 h 86"/>
                  <a:gd name="T2" fmla="*/ 0 w 146"/>
                  <a:gd name="T3" fmla="*/ 1 h 86"/>
                  <a:gd name="T4" fmla="*/ 1 w 146"/>
                  <a:gd name="T5" fmla="*/ 0 h 86"/>
                  <a:gd name="T6" fmla="*/ 1 w 146"/>
                  <a:gd name="T7" fmla="*/ 0 h 86"/>
                  <a:gd name="T8" fmla="*/ 1 w 146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6"/>
                  <a:gd name="T17" fmla="*/ 146 w 14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8" y="0"/>
                    </a:lnTo>
                    <a:lnTo>
                      <a:pt x="146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17" name="Freeform 78"/>
              <p:cNvSpPr>
                <a:spLocks/>
              </p:cNvSpPr>
              <p:nvPr/>
            </p:nvSpPr>
            <p:spPr bwMode="auto">
              <a:xfrm>
                <a:off x="1859" y="1218"/>
                <a:ext cx="73" cy="44"/>
              </a:xfrm>
              <a:custGeom>
                <a:avLst/>
                <a:gdLst>
                  <a:gd name="T0" fmla="*/ 1 w 146"/>
                  <a:gd name="T1" fmla="*/ 1 h 86"/>
                  <a:gd name="T2" fmla="*/ 0 w 146"/>
                  <a:gd name="T3" fmla="*/ 1 h 86"/>
                  <a:gd name="T4" fmla="*/ 1 w 146"/>
                  <a:gd name="T5" fmla="*/ 0 h 86"/>
                  <a:gd name="T6" fmla="*/ 1 w 146"/>
                  <a:gd name="T7" fmla="*/ 0 h 86"/>
                  <a:gd name="T8" fmla="*/ 1 w 146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6"/>
                  <a:gd name="T17" fmla="*/ 146 w 14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18" name="Freeform 79"/>
              <p:cNvSpPr>
                <a:spLocks/>
              </p:cNvSpPr>
              <p:nvPr/>
            </p:nvSpPr>
            <p:spPr bwMode="auto">
              <a:xfrm>
                <a:off x="1791" y="1218"/>
                <a:ext cx="73" cy="44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7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6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19" name="Freeform 80"/>
              <p:cNvSpPr>
                <a:spLocks/>
              </p:cNvSpPr>
              <p:nvPr/>
            </p:nvSpPr>
            <p:spPr bwMode="auto">
              <a:xfrm>
                <a:off x="1722" y="1218"/>
                <a:ext cx="73" cy="44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20" name="Freeform 81"/>
              <p:cNvSpPr>
                <a:spLocks/>
              </p:cNvSpPr>
              <p:nvPr/>
            </p:nvSpPr>
            <p:spPr bwMode="auto">
              <a:xfrm>
                <a:off x="1653" y="1218"/>
                <a:ext cx="74" cy="44"/>
              </a:xfrm>
              <a:custGeom>
                <a:avLst/>
                <a:gdLst>
                  <a:gd name="T0" fmla="*/ 1 w 147"/>
                  <a:gd name="T1" fmla="*/ 1 h 86"/>
                  <a:gd name="T2" fmla="*/ 0 w 147"/>
                  <a:gd name="T3" fmla="*/ 1 h 86"/>
                  <a:gd name="T4" fmla="*/ 1 w 147"/>
                  <a:gd name="T5" fmla="*/ 0 h 86"/>
                  <a:gd name="T6" fmla="*/ 1 w 147"/>
                  <a:gd name="T7" fmla="*/ 0 h 86"/>
                  <a:gd name="T8" fmla="*/ 1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8" y="0"/>
                    </a:lnTo>
                    <a:lnTo>
                      <a:pt x="147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21" name="Freeform 82"/>
              <p:cNvSpPr>
                <a:spLocks/>
              </p:cNvSpPr>
              <p:nvPr/>
            </p:nvSpPr>
            <p:spPr bwMode="auto">
              <a:xfrm>
                <a:off x="1585" y="1218"/>
                <a:ext cx="73" cy="44"/>
              </a:xfrm>
              <a:custGeom>
                <a:avLst/>
                <a:gdLst>
                  <a:gd name="T0" fmla="*/ 1 w 145"/>
                  <a:gd name="T1" fmla="*/ 1 h 86"/>
                  <a:gd name="T2" fmla="*/ 0 w 145"/>
                  <a:gd name="T3" fmla="*/ 1 h 86"/>
                  <a:gd name="T4" fmla="*/ 1 w 145"/>
                  <a:gd name="T5" fmla="*/ 0 h 86"/>
                  <a:gd name="T6" fmla="*/ 1 w 145"/>
                  <a:gd name="T7" fmla="*/ 0 h 86"/>
                  <a:gd name="T8" fmla="*/ 1 w 145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6"/>
                  <a:gd name="T17" fmla="*/ 145 w 145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6">
                    <a:moveTo>
                      <a:pt x="137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5" y="0"/>
                    </a:lnTo>
                    <a:lnTo>
                      <a:pt x="137" y="86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22" name="Freeform 83"/>
              <p:cNvSpPr>
                <a:spLocks/>
              </p:cNvSpPr>
              <p:nvPr/>
            </p:nvSpPr>
            <p:spPr bwMode="auto">
              <a:xfrm>
                <a:off x="1516" y="1218"/>
                <a:ext cx="74" cy="44"/>
              </a:xfrm>
              <a:custGeom>
                <a:avLst/>
                <a:gdLst>
                  <a:gd name="T0" fmla="*/ 1 w 147"/>
                  <a:gd name="T1" fmla="*/ 1 h 86"/>
                  <a:gd name="T2" fmla="*/ 0 w 147"/>
                  <a:gd name="T3" fmla="*/ 1 h 86"/>
                  <a:gd name="T4" fmla="*/ 1 w 147"/>
                  <a:gd name="T5" fmla="*/ 0 h 86"/>
                  <a:gd name="T6" fmla="*/ 1 w 147"/>
                  <a:gd name="T7" fmla="*/ 0 h 86"/>
                  <a:gd name="T8" fmla="*/ 1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23" name="Freeform 84"/>
              <p:cNvSpPr>
                <a:spLocks/>
              </p:cNvSpPr>
              <p:nvPr/>
            </p:nvSpPr>
            <p:spPr bwMode="auto">
              <a:xfrm>
                <a:off x="1448" y="1218"/>
                <a:ext cx="72" cy="44"/>
              </a:xfrm>
              <a:custGeom>
                <a:avLst/>
                <a:gdLst>
                  <a:gd name="T0" fmla="*/ 0 w 145"/>
                  <a:gd name="T1" fmla="*/ 1 h 86"/>
                  <a:gd name="T2" fmla="*/ 0 w 145"/>
                  <a:gd name="T3" fmla="*/ 1 h 86"/>
                  <a:gd name="T4" fmla="*/ 0 w 145"/>
                  <a:gd name="T5" fmla="*/ 0 h 86"/>
                  <a:gd name="T6" fmla="*/ 0 w 145"/>
                  <a:gd name="T7" fmla="*/ 0 h 86"/>
                  <a:gd name="T8" fmla="*/ 0 w 145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6"/>
                  <a:gd name="T17" fmla="*/ 145 w 145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5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24" name="Freeform 85"/>
              <p:cNvSpPr>
                <a:spLocks/>
              </p:cNvSpPr>
              <p:nvPr/>
            </p:nvSpPr>
            <p:spPr bwMode="auto">
              <a:xfrm>
                <a:off x="1379" y="1218"/>
                <a:ext cx="73" cy="44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8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25" name="Freeform 86"/>
              <p:cNvSpPr>
                <a:spLocks/>
              </p:cNvSpPr>
              <p:nvPr/>
            </p:nvSpPr>
            <p:spPr bwMode="auto">
              <a:xfrm>
                <a:off x="1311" y="1218"/>
                <a:ext cx="72" cy="44"/>
              </a:xfrm>
              <a:custGeom>
                <a:avLst/>
                <a:gdLst>
                  <a:gd name="T0" fmla="*/ 0 w 145"/>
                  <a:gd name="T1" fmla="*/ 1 h 86"/>
                  <a:gd name="T2" fmla="*/ 0 w 145"/>
                  <a:gd name="T3" fmla="*/ 1 h 86"/>
                  <a:gd name="T4" fmla="*/ 0 w 145"/>
                  <a:gd name="T5" fmla="*/ 0 h 86"/>
                  <a:gd name="T6" fmla="*/ 0 w 145"/>
                  <a:gd name="T7" fmla="*/ 0 h 86"/>
                  <a:gd name="T8" fmla="*/ 0 w 145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6"/>
                  <a:gd name="T17" fmla="*/ 145 w 145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6">
                    <a:moveTo>
                      <a:pt x="137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5" y="0"/>
                    </a:lnTo>
                    <a:lnTo>
                      <a:pt x="137" y="8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26" name="Freeform 87"/>
              <p:cNvSpPr>
                <a:spLocks/>
              </p:cNvSpPr>
              <p:nvPr/>
            </p:nvSpPr>
            <p:spPr bwMode="auto">
              <a:xfrm>
                <a:off x="1242" y="1218"/>
                <a:ext cx="73" cy="44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27" name="Freeform 88"/>
              <p:cNvSpPr>
                <a:spLocks/>
              </p:cNvSpPr>
              <p:nvPr/>
            </p:nvSpPr>
            <p:spPr bwMode="auto">
              <a:xfrm>
                <a:off x="1173" y="1218"/>
                <a:ext cx="73" cy="44"/>
              </a:xfrm>
              <a:custGeom>
                <a:avLst/>
                <a:gdLst>
                  <a:gd name="T0" fmla="*/ 1 w 145"/>
                  <a:gd name="T1" fmla="*/ 1 h 86"/>
                  <a:gd name="T2" fmla="*/ 0 w 145"/>
                  <a:gd name="T3" fmla="*/ 1 h 86"/>
                  <a:gd name="T4" fmla="*/ 1 w 145"/>
                  <a:gd name="T5" fmla="*/ 0 h 86"/>
                  <a:gd name="T6" fmla="*/ 1 w 145"/>
                  <a:gd name="T7" fmla="*/ 0 h 86"/>
                  <a:gd name="T8" fmla="*/ 1 w 145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6"/>
                  <a:gd name="T17" fmla="*/ 145 w 145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5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28" name="Freeform 89"/>
              <p:cNvSpPr>
                <a:spLocks/>
              </p:cNvSpPr>
              <p:nvPr/>
            </p:nvSpPr>
            <p:spPr bwMode="auto">
              <a:xfrm>
                <a:off x="1104" y="1218"/>
                <a:ext cx="74" cy="44"/>
              </a:xfrm>
              <a:custGeom>
                <a:avLst/>
                <a:gdLst>
                  <a:gd name="T0" fmla="*/ 1 w 147"/>
                  <a:gd name="T1" fmla="*/ 1 h 86"/>
                  <a:gd name="T2" fmla="*/ 0 w 147"/>
                  <a:gd name="T3" fmla="*/ 1 h 86"/>
                  <a:gd name="T4" fmla="*/ 1 w 147"/>
                  <a:gd name="T5" fmla="*/ 0 h 86"/>
                  <a:gd name="T6" fmla="*/ 1 w 147"/>
                  <a:gd name="T7" fmla="*/ 0 h 86"/>
                  <a:gd name="T8" fmla="*/ 1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8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29" name="Freeform 90"/>
              <p:cNvSpPr>
                <a:spLocks/>
              </p:cNvSpPr>
              <p:nvPr/>
            </p:nvSpPr>
            <p:spPr bwMode="auto">
              <a:xfrm>
                <a:off x="1041" y="1218"/>
                <a:ext cx="68" cy="44"/>
              </a:xfrm>
              <a:custGeom>
                <a:avLst/>
                <a:gdLst>
                  <a:gd name="T0" fmla="*/ 1 w 136"/>
                  <a:gd name="T1" fmla="*/ 1 h 86"/>
                  <a:gd name="T2" fmla="*/ 0 w 136"/>
                  <a:gd name="T3" fmla="*/ 1 h 86"/>
                  <a:gd name="T4" fmla="*/ 1 w 136"/>
                  <a:gd name="T5" fmla="*/ 0 h 86"/>
                  <a:gd name="T6" fmla="*/ 1 w 136"/>
                  <a:gd name="T7" fmla="*/ 0 h 86"/>
                  <a:gd name="T8" fmla="*/ 1 w 136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6"/>
                  <a:gd name="T17" fmla="*/ 136 w 13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6">
                    <a:moveTo>
                      <a:pt x="128" y="86"/>
                    </a:moveTo>
                    <a:lnTo>
                      <a:pt x="0" y="86"/>
                    </a:lnTo>
                    <a:lnTo>
                      <a:pt x="112" y="0"/>
                    </a:lnTo>
                    <a:lnTo>
                      <a:pt x="136" y="0"/>
                    </a:lnTo>
                    <a:lnTo>
                      <a:pt x="128" y="86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30" name="Freeform 91"/>
              <p:cNvSpPr>
                <a:spLocks/>
              </p:cNvSpPr>
              <p:nvPr/>
            </p:nvSpPr>
            <p:spPr bwMode="auto">
              <a:xfrm>
                <a:off x="1041" y="1218"/>
                <a:ext cx="1367" cy="44"/>
              </a:xfrm>
              <a:custGeom>
                <a:avLst/>
                <a:gdLst>
                  <a:gd name="T0" fmla="*/ 0 w 2735"/>
                  <a:gd name="T1" fmla="*/ 0 h 86"/>
                  <a:gd name="T2" fmla="*/ 0 w 2735"/>
                  <a:gd name="T3" fmla="*/ 1 h 86"/>
                  <a:gd name="T4" fmla="*/ 0 w 2735"/>
                  <a:gd name="T5" fmla="*/ 1 h 86"/>
                  <a:gd name="T6" fmla="*/ 0 w 2735"/>
                  <a:gd name="T7" fmla="*/ 0 h 86"/>
                  <a:gd name="T8" fmla="*/ 0 w 2735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35"/>
                  <a:gd name="T16" fmla="*/ 0 h 86"/>
                  <a:gd name="T17" fmla="*/ 2735 w 2735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35" h="86">
                    <a:moveTo>
                      <a:pt x="112" y="0"/>
                    </a:moveTo>
                    <a:lnTo>
                      <a:pt x="0" y="86"/>
                    </a:lnTo>
                    <a:lnTo>
                      <a:pt x="2735" y="86"/>
                    </a:lnTo>
                    <a:lnTo>
                      <a:pt x="2610" y="0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31" name="Freeform 92"/>
              <p:cNvSpPr>
                <a:spLocks/>
              </p:cNvSpPr>
              <p:nvPr/>
            </p:nvSpPr>
            <p:spPr bwMode="auto">
              <a:xfrm>
                <a:off x="1041" y="1010"/>
                <a:ext cx="68" cy="44"/>
              </a:xfrm>
              <a:custGeom>
                <a:avLst/>
                <a:gdLst>
                  <a:gd name="T0" fmla="*/ 1 w 136"/>
                  <a:gd name="T1" fmla="*/ 0 h 86"/>
                  <a:gd name="T2" fmla="*/ 0 w 136"/>
                  <a:gd name="T3" fmla="*/ 0 h 86"/>
                  <a:gd name="T4" fmla="*/ 1 w 136"/>
                  <a:gd name="T5" fmla="*/ 1 h 86"/>
                  <a:gd name="T6" fmla="*/ 1 w 136"/>
                  <a:gd name="T7" fmla="*/ 1 h 86"/>
                  <a:gd name="T8" fmla="*/ 1 w 136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6"/>
                  <a:gd name="T17" fmla="*/ 136 w 13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6">
                    <a:moveTo>
                      <a:pt x="136" y="0"/>
                    </a:moveTo>
                    <a:lnTo>
                      <a:pt x="0" y="0"/>
                    </a:lnTo>
                    <a:lnTo>
                      <a:pt x="118" y="86"/>
                    </a:lnTo>
                    <a:lnTo>
                      <a:pt x="136" y="86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32" name="Rectangle 93"/>
              <p:cNvSpPr>
                <a:spLocks noChangeArrowheads="1"/>
              </p:cNvSpPr>
              <p:nvPr/>
            </p:nvSpPr>
            <p:spPr bwMode="auto">
              <a:xfrm>
                <a:off x="1109" y="1010"/>
                <a:ext cx="68" cy="44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33" name="Rectangle 94"/>
              <p:cNvSpPr>
                <a:spLocks noChangeArrowheads="1"/>
              </p:cNvSpPr>
              <p:nvPr/>
            </p:nvSpPr>
            <p:spPr bwMode="auto">
              <a:xfrm>
                <a:off x="1177" y="1010"/>
                <a:ext cx="68" cy="44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34" name="Rectangle 95"/>
              <p:cNvSpPr>
                <a:spLocks noChangeArrowheads="1"/>
              </p:cNvSpPr>
              <p:nvPr/>
            </p:nvSpPr>
            <p:spPr bwMode="auto">
              <a:xfrm>
                <a:off x="1245" y="1010"/>
                <a:ext cx="68" cy="44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35" name="Rectangle 96"/>
              <p:cNvSpPr>
                <a:spLocks noChangeArrowheads="1"/>
              </p:cNvSpPr>
              <p:nvPr/>
            </p:nvSpPr>
            <p:spPr bwMode="auto">
              <a:xfrm>
                <a:off x="1313" y="1010"/>
                <a:ext cx="69" cy="44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36" name="Rectangle 97"/>
              <p:cNvSpPr>
                <a:spLocks noChangeArrowheads="1"/>
              </p:cNvSpPr>
              <p:nvPr/>
            </p:nvSpPr>
            <p:spPr bwMode="auto">
              <a:xfrm>
                <a:off x="1382" y="1010"/>
                <a:ext cx="68" cy="44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37" name="Rectangle 98"/>
              <p:cNvSpPr>
                <a:spLocks noChangeArrowheads="1"/>
              </p:cNvSpPr>
              <p:nvPr/>
            </p:nvSpPr>
            <p:spPr bwMode="auto">
              <a:xfrm>
                <a:off x="1450" y="1010"/>
                <a:ext cx="68" cy="44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38" name="Rectangle 99"/>
              <p:cNvSpPr>
                <a:spLocks noChangeArrowheads="1"/>
              </p:cNvSpPr>
              <p:nvPr/>
            </p:nvSpPr>
            <p:spPr bwMode="auto">
              <a:xfrm>
                <a:off x="1518" y="1010"/>
                <a:ext cx="68" cy="44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39" name="Rectangle 100"/>
              <p:cNvSpPr>
                <a:spLocks noChangeArrowheads="1"/>
              </p:cNvSpPr>
              <p:nvPr/>
            </p:nvSpPr>
            <p:spPr bwMode="auto">
              <a:xfrm>
                <a:off x="1586" y="1010"/>
                <a:ext cx="68" cy="44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40" name="Rectangle 101"/>
              <p:cNvSpPr>
                <a:spLocks noChangeArrowheads="1"/>
              </p:cNvSpPr>
              <p:nvPr/>
            </p:nvSpPr>
            <p:spPr bwMode="auto">
              <a:xfrm>
                <a:off x="1654" y="1010"/>
                <a:ext cx="68" cy="44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41" name="Rectangle 102"/>
              <p:cNvSpPr>
                <a:spLocks noChangeArrowheads="1"/>
              </p:cNvSpPr>
              <p:nvPr/>
            </p:nvSpPr>
            <p:spPr bwMode="auto">
              <a:xfrm>
                <a:off x="1722" y="1010"/>
                <a:ext cx="69" cy="44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42" name="Rectangle 103"/>
              <p:cNvSpPr>
                <a:spLocks noChangeArrowheads="1"/>
              </p:cNvSpPr>
              <p:nvPr/>
            </p:nvSpPr>
            <p:spPr bwMode="auto">
              <a:xfrm>
                <a:off x="1791" y="1010"/>
                <a:ext cx="68" cy="44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43" name="Rectangle 104"/>
              <p:cNvSpPr>
                <a:spLocks noChangeArrowheads="1"/>
              </p:cNvSpPr>
              <p:nvPr/>
            </p:nvSpPr>
            <p:spPr bwMode="auto">
              <a:xfrm>
                <a:off x="1859" y="1010"/>
                <a:ext cx="68" cy="44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44" name="Rectangle 105"/>
              <p:cNvSpPr>
                <a:spLocks noChangeArrowheads="1"/>
              </p:cNvSpPr>
              <p:nvPr/>
            </p:nvSpPr>
            <p:spPr bwMode="auto">
              <a:xfrm>
                <a:off x="1927" y="1010"/>
                <a:ext cx="68" cy="44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45" name="Rectangle 106"/>
              <p:cNvSpPr>
                <a:spLocks noChangeArrowheads="1"/>
              </p:cNvSpPr>
              <p:nvPr/>
            </p:nvSpPr>
            <p:spPr bwMode="auto">
              <a:xfrm>
                <a:off x="1995" y="1010"/>
                <a:ext cx="68" cy="44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46" name="Rectangle 107"/>
              <p:cNvSpPr>
                <a:spLocks noChangeArrowheads="1"/>
              </p:cNvSpPr>
              <p:nvPr/>
            </p:nvSpPr>
            <p:spPr bwMode="auto">
              <a:xfrm>
                <a:off x="2063" y="1010"/>
                <a:ext cx="69" cy="44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47" name="Rectangle 108"/>
              <p:cNvSpPr>
                <a:spLocks noChangeArrowheads="1"/>
              </p:cNvSpPr>
              <p:nvPr/>
            </p:nvSpPr>
            <p:spPr bwMode="auto">
              <a:xfrm>
                <a:off x="2132" y="1010"/>
                <a:ext cx="68" cy="44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48" name="Rectangle 109"/>
              <p:cNvSpPr>
                <a:spLocks noChangeArrowheads="1"/>
              </p:cNvSpPr>
              <p:nvPr/>
            </p:nvSpPr>
            <p:spPr bwMode="auto">
              <a:xfrm>
                <a:off x="2200" y="1010"/>
                <a:ext cx="68" cy="44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49" name="Rectangle 110"/>
              <p:cNvSpPr>
                <a:spLocks noChangeArrowheads="1"/>
              </p:cNvSpPr>
              <p:nvPr/>
            </p:nvSpPr>
            <p:spPr bwMode="auto">
              <a:xfrm>
                <a:off x="2268" y="1010"/>
                <a:ext cx="69" cy="44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50" name="Freeform 111"/>
              <p:cNvSpPr>
                <a:spLocks/>
              </p:cNvSpPr>
              <p:nvPr/>
            </p:nvSpPr>
            <p:spPr bwMode="auto">
              <a:xfrm>
                <a:off x="2337" y="1010"/>
                <a:ext cx="68" cy="44"/>
              </a:xfrm>
              <a:custGeom>
                <a:avLst/>
                <a:gdLst>
                  <a:gd name="T0" fmla="*/ 0 w 136"/>
                  <a:gd name="T1" fmla="*/ 0 h 86"/>
                  <a:gd name="T2" fmla="*/ 1 w 136"/>
                  <a:gd name="T3" fmla="*/ 0 h 86"/>
                  <a:gd name="T4" fmla="*/ 1 w 136"/>
                  <a:gd name="T5" fmla="*/ 1 h 86"/>
                  <a:gd name="T6" fmla="*/ 0 w 136"/>
                  <a:gd name="T7" fmla="*/ 1 h 86"/>
                  <a:gd name="T8" fmla="*/ 0 w 136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6"/>
                  <a:gd name="T17" fmla="*/ 136 w 13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6">
                    <a:moveTo>
                      <a:pt x="0" y="0"/>
                    </a:moveTo>
                    <a:lnTo>
                      <a:pt x="136" y="0"/>
                    </a:lnTo>
                    <a:lnTo>
                      <a:pt x="24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51" name="Freeform 112"/>
              <p:cNvSpPr>
                <a:spLocks/>
              </p:cNvSpPr>
              <p:nvPr/>
            </p:nvSpPr>
            <p:spPr bwMode="auto">
              <a:xfrm>
                <a:off x="1041" y="1010"/>
                <a:ext cx="1364" cy="44"/>
              </a:xfrm>
              <a:custGeom>
                <a:avLst/>
                <a:gdLst>
                  <a:gd name="T0" fmla="*/ 0 w 2729"/>
                  <a:gd name="T1" fmla="*/ 1 h 86"/>
                  <a:gd name="T2" fmla="*/ 0 w 2729"/>
                  <a:gd name="T3" fmla="*/ 0 h 86"/>
                  <a:gd name="T4" fmla="*/ 0 w 2729"/>
                  <a:gd name="T5" fmla="*/ 0 h 86"/>
                  <a:gd name="T6" fmla="*/ 0 w 2729"/>
                  <a:gd name="T7" fmla="*/ 1 h 86"/>
                  <a:gd name="T8" fmla="*/ 0 w 2729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29"/>
                  <a:gd name="T16" fmla="*/ 0 h 86"/>
                  <a:gd name="T17" fmla="*/ 2729 w 2729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29" h="86">
                    <a:moveTo>
                      <a:pt x="118" y="86"/>
                    </a:moveTo>
                    <a:lnTo>
                      <a:pt x="0" y="0"/>
                    </a:lnTo>
                    <a:lnTo>
                      <a:pt x="2729" y="0"/>
                    </a:lnTo>
                    <a:lnTo>
                      <a:pt x="2617" y="86"/>
                    </a:lnTo>
                    <a:lnTo>
                      <a:pt x="118" y="86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52" name="Freeform 113"/>
              <p:cNvSpPr>
                <a:spLocks/>
              </p:cNvSpPr>
              <p:nvPr/>
            </p:nvSpPr>
            <p:spPr bwMode="auto">
              <a:xfrm>
                <a:off x="1040" y="1008"/>
                <a:ext cx="16" cy="13"/>
              </a:xfrm>
              <a:custGeom>
                <a:avLst/>
                <a:gdLst>
                  <a:gd name="T0" fmla="*/ 0 w 33"/>
                  <a:gd name="T1" fmla="*/ 1 h 26"/>
                  <a:gd name="T2" fmla="*/ 0 w 33"/>
                  <a:gd name="T3" fmla="*/ 0 h 26"/>
                  <a:gd name="T4" fmla="*/ 0 w 33"/>
                  <a:gd name="T5" fmla="*/ 1 h 26"/>
                  <a:gd name="T6" fmla="*/ 0 w 33"/>
                  <a:gd name="T7" fmla="*/ 1 h 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3"/>
                  <a:gd name="T13" fmla="*/ 0 h 26"/>
                  <a:gd name="T14" fmla="*/ 33 w 33"/>
                  <a:gd name="T15" fmla="*/ 26 h 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3" h="26">
                    <a:moveTo>
                      <a:pt x="33" y="22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3" y="2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53" name="Freeform 114"/>
              <p:cNvSpPr>
                <a:spLocks/>
              </p:cNvSpPr>
              <p:nvPr/>
            </p:nvSpPr>
            <p:spPr bwMode="auto">
              <a:xfrm>
                <a:off x="1040" y="1019"/>
                <a:ext cx="32" cy="15"/>
              </a:xfrm>
              <a:custGeom>
                <a:avLst/>
                <a:gdLst>
                  <a:gd name="T0" fmla="*/ 0 w 66"/>
                  <a:gd name="T1" fmla="*/ 0 h 29"/>
                  <a:gd name="T2" fmla="*/ 0 w 66"/>
                  <a:gd name="T3" fmla="*/ 1 h 29"/>
                  <a:gd name="T4" fmla="*/ 0 w 66"/>
                  <a:gd name="T5" fmla="*/ 1 h 29"/>
                  <a:gd name="T6" fmla="*/ 0 w 66"/>
                  <a:gd name="T7" fmla="*/ 1 h 29"/>
                  <a:gd name="T8" fmla="*/ 0 w 66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29"/>
                  <a:gd name="T17" fmla="*/ 66 w 66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29">
                    <a:moveTo>
                      <a:pt x="33" y="0"/>
                    </a:moveTo>
                    <a:lnTo>
                      <a:pt x="66" y="24"/>
                    </a:lnTo>
                    <a:lnTo>
                      <a:pt x="0" y="29"/>
                    </a:lnTo>
                    <a:lnTo>
                      <a:pt x="0" y="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54" name="Freeform 115"/>
              <p:cNvSpPr>
                <a:spLocks/>
              </p:cNvSpPr>
              <p:nvPr/>
            </p:nvSpPr>
            <p:spPr bwMode="auto">
              <a:xfrm>
                <a:off x="1040" y="1031"/>
                <a:ext cx="49" cy="16"/>
              </a:xfrm>
              <a:custGeom>
                <a:avLst/>
                <a:gdLst>
                  <a:gd name="T0" fmla="*/ 0 w 99"/>
                  <a:gd name="T1" fmla="*/ 0 h 31"/>
                  <a:gd name="T2" fmla="*/ 0 w 99"/>
                  <a:gd name="T3" fmla="*/ 1 h 31"/>
                  <a:gd name="T4" fmla="*/ 0 w 99"/>
                  <a:gd name="T5" fmla="*/ 1 h 31"/>
                  <a:gd name="T6" fmla="*/ 0 w 99"/>
                  <a:gd name="T7" fmla="*/ 1 h 31"/>
                  <a:gd name="T8" fmla="*/ 0 w 99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"/>
                  <a:gd name="T16" fmla="*/ 0 h 31"/>
                  <a:gd name="T17" fmla="*/ 99 w 99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" h="31">
                    <a:moveTo>
                      <a:pt x="66" y="0"/>
                    </a:moveTo>
                    <a:lnTo>
                      <a:pt x="99" y="23"/>
                    </a:lnTo>
                    <a:lnTo>
                      <a:pt x="0" y="31"/>
                    </a:lnTo>
                    <a:lnTo>
                      <a:pt x="0" y="5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55" name="Freeform 116"/>
              <p:cNvSpPr>
                <a:spLocks/>
              </p:cNvSpPr>
              <p:nvPr/>
            </p:nvSpPr>
            <p:spPr bwMode="auto">
              <a:xfrm>
                <a:off x="1040" y="1042"/>
                <a:ext cx="61" cy="18"/>
              </a:xfrm>
              <a:custGeom>
                <a:avLst/>
                <a:gdLst>
                  <a:gd name="T0" fmla="*/ 0 w 123"/>
                  <a:gd name="T1" fmla="*/ 0 h 34"/>
                  <a:gd name="T2" fmla="*/ 0 w 123"/>
                  <a:gd name="T3" fmla="*/ 1 h 34"/>
                  <a:gd name="T4" fmla="*/ 0 w 123"/>
                  <a:gd name="T5" fmla="*/ 1 h 34"/>
                  <a:gd name="T6" fmla="*/ 0 w 123"/>
                  <a:gd name="T7" fmla="*/ 1 h 34"/>
                  <a:gd name="T8" fmla="*/ 0 w 123"/>
                  <a:gd name="T9" fmla="*/ 1 h 34"/>
                  <a:gd name="T10" fmla="*/ 0 w 123"/>
                  <a:gd name="T11" fmla="*/ 0 h 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34"/>
                  <a:gd name="T20" fmla="*/ 123 w 123"/>
                  <a:gd name="T21" fmla="*/ 34 h 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34">
                    <a:moveTo>
                      <a:pt x="99" y="0"/>
                    </a:moveTo>
                    <a:lnTo>
                      <a:pt x="123" y="17"/>
                    </a:lnTo>
                    <a:lnTo>
                      <a:pt x="123" y="24"/>
                    </a:lnTo>
                    <a:lnTo>
                      <a:pt x="0" y="34"/>
                    </a:lnTo>
                    <a:lnTo>
                      <a:pt x="0" y="8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56" name="Freeform 117"/>
              <p:cNvSpPr>
                <a:spLocks/>
              </p:cNvSpPr>
              <p:nvPr/>
            </p:nvSpPr>
            <p:spPr bwMode="auto">
              <a:xfrm>
                <a:off x="1040" y="1054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57" name="Freeform 118"/>
              <p:cNvSpPr>
                <a:spLocks/>
              </p:cNvSpPr>
              <p:nvPr/>
            </p:nvSpPr>
            <p:spPr bwMode="auto">
              <a:xfrm>
                <a:off x="1040" y="1067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58" name="Freeform 119"/>
              <p:cNvSpPr>
                <a:spLocks/>
              </p:cNvSpPr>
              <p:nvPr/>
            </p:nvSpPr>
            <p:spPr bwMode="auto">
              <a:xfrm>
                <a:off x="1040" y="1080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59" name="Freeform 120"/>
              <p:cNvSpPr>
                <a:spLocks/>
              </p:cNvSpPr>
              <p:nvPr/>
            </p:nvSpPr>
            <p:spPr bwMode="auto">
              <a:xfrm>
                <a:off x="1040" y="1093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5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60" name="Freeform 121"/>
              <p:cNvSpPr>
                <a:spLocks/>
              </p:cNvSpPr>
              <p:nvPr/>
            </p:nvSpPr>
            <p:spPr bwMode="auto">
              <a:xfrm>
                <a:off x="1040" y="1106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61" name="Freeform 122"/>
              <p:cNvSpPr>
                <a:spLocks/>
              </p:cNvSpPr>
              <p:nvPr/>
            </p:nvSpPr>
            <p:spPr bwMode="auto">
              <a:xfrm>
                <a:off x="1040" y="1119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62" name="Freeform 123"/>
              <p:cNvSpPr>
                <a:spLocks/>
              </p:cNvSpPr>
              <p:nvPr/>
            </p:nvSpPr>
            <p:spPr bwMode="auto">
              <a:xfrm>
                <a:off x="1040" y="1132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8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63" name="Freeform 124"/>
              <p:cNvSpPr>
                <a:spLocks/>
              </p:cNvSpPr>
              <p:nvPr/>
            </p:nvSpPr>
            <p:spPr bwMode="auto">
              <a:xfrm>
                <a:off x="1040" y="1146"/>
                <a:ext cx="61" cy="18"/>
              </a:xfrm>
              <a:custGeom>
                <a:avLst/>
                <a:gdLst>
                  <a:gd name="T0" fmla="*/ 0 w 123"/>
                  <a:gd name="T1" fmla="*/ 0 h 36"/>
                  <a:gd name="T2" fmla="*/ 0 w 123"/>
                  <a:gd name="T3" fmla="*/ 1 h 36"/>
                  <a:gd name="T4" fmla="*/ 0 w 123"/>
                  <a:gd name="T5" fmla="*/ 1 h 36"/>
                  <a:gd name="T6" fmla="*/ 0 w 123"/>
                  <a:gd name="T7" fmla="*/ 1 h 36"/>
                  <a:gd name="T8" fmla="*/ 0 w 123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6"/>
                  <a:gd name="T17" fmla="*/ 123 w 123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6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64" name="Freeform 125"/>
              <p:cNvSpPr>
                <a:spLocks/>
              </p:cNvSpPr>
              <p:nvPr/>
            </p:nvSpPr>
            <p:spPr bwMode="auto">
              <a:xfrm>
                <a:off x="1040" y="1159"/>
                <a:ext cx="61" cy="18"/>
              </a:xfrm>
              <a:custGeom>
                <a:avLst/>
                <a:gdLst>
                  <a:gd name="T0" fmla="*/ 0 w 123"/>
                  <a:gd name="T1" fmla="*/ 0 h 36"/>
                  <a:gd name="T2" fmla="*/ 0 w 123"/>
                  <a:gd name="T3" fmla="*/ 1 h 36"/>
                  <a:gd name="T4" fmla="*/ 0 w 123"/>
                  <a:gd name="T5" fmla="*/ 1 h 36"/>
                  <a:gd name="T6" fmla="*/ 0 w 123"/>
                  <a:gd name="T7" fmla="*/ 1 h 36"/>
                  <a:gd name="T8" fmla="*/ 0 w 123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6"/>
                  <a:gd name="T17" fmla="*/ 123 w 123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6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65" name="Freeform 126"/>
              <p:cNvSpPr>
                <a:spLocks/>
              </p:cNvSpPr>
              <p:nvPr/>
            </p:nvSpPr>
            <p:spPr bwMode="auto">
              <a:xfrm>
                <a:off x="1040" y="1172"/>
                <a:ext cx="61" cy="18"/>
              </a:xfrm>
              <a:custGeom>
                <a:avLst/>
                <a:gdLst>
                  <a:gd name="T0" fmla="*/ 0 w 123"/>
                  <a:gd name="T1" fmla="*/ 0 h 36"/>
                  <a:gd name="T2" fmla="*/ 0 w 123"/>
                  <a:gd name="T3" fmla="*/ 1 h 36"/>
                  <a:gd name="T4" fmla="*/ 0 w 123"/>
                  <a:gd name="T5" fmla="*/ 1 h 36"/>
                  <a:gd name="T6" fmla="*/ 0 w 123"/>
                  <a:gd name="T7" fmla="*/ 1 h 36"/>
                  <a:gd name="T8" fmla="*/ 0 w 123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6"/>
                  <a:gd name="T17" fmla="*/ 123 w 123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6">
                    <a:moveTo>
                      <a:pt x="123" y="0"/>
                    </a:moveTo>
                    <a:lnTo>
                      <a:pt x="123" y="25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66" name="Freeform 127"/>
              <p:cNvSpPr>
                <a:spLocks/>
              </p:cNvSpPr>
              <p:nvPr/>
            </p:nvSpPr>
            <p:spPr bwMode="auto">
              <a:xfrm>
                <a:off x="1040" y="1185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1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67" name="Freeform 128"/>
              <p:cNvSpPr>
                <a:spLocks/>
              </p:cNvSpPr>
              <p:nvPr/>
            </p:nvSpPr>
            <p:spPr bwMode="auto">
              <a:xfrm>
                <a:off x="1040" y="1198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68" name="Freeform 129"/>
              <p:cNvSpPr>
                <a:spLocks/>
              </p:cNvSpPr>
              <p:nvPr/>
            </p:nvSpPr>
            <p:spPr bwMode="auto">
              <a:xfrm>
                <a:off x="1040" y="1211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1 h 38"/>
                  <a:gd name="T10" fmla="*/ 0 w 123"/>
                  <a:gd name="T11" fmla="*/ 0 h 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38"/>
                  <a:gd name="T20" fmla="*/ 123 w 123"/>
                  <a:gd name="T21" fmla="*/ 38 h 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38">
                    <a:moveTo>
                      <a:pt x="123" y="0"/>
                    </a:moveTo>
                    <a:lnTo>
                      <a:pt x="123" y="17"/>
                    </a:lnTo>
                    <a:lnTo>
                      <a:pt x="109" y="28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69" name="Freeform 130"/>
              <p:cNvSpPr>
                <a:spLocks/>
              </p:cNvSpPr>
              <p:nvPr/>
            </p:nvSpPr>
            <p:spPr bwMode="auto">
              <a:xfrm>
                <a:off x="1040" y="1224"/>
                <a:ext cx="54" cy="19"/>
              </a:xfrm>
              <a:custGeom>
                <a:avLst/>
                <a:gdLst>
                  <a:gd name="T0" fmla="*/ 0 w 109"/>
                  <a:gd name="T1" fmla="*/ 0 h 36"/>
                  <a:gd name="T2" fmla="*/ 0 w 109"/>
                  <a:gd name="T3" fmla="*/ 1 h 36"/>
                  <a:gd name="T4" fmla="*/ 0 w 109"/>
                  <a:gd name="T5" fmla="*/ 1 h 36"/>
                  <a:gd name="T6" fmla="*/ 0 w 109"/>
                  <a:gd name="T7" fmla="*/ 1 h 36"/>
                  <a:gd name="T8" fmla="*/ 0 w 109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9"/>
                  <a:gd name="T16" fmla="*/ 0 h 36"/>
                  <a:gd name="T17" fmla="*/ 109 w 109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9" h="36">
                    <a:moveTo>
                      <a:pt x="109" y="0"/>
                    </a:moveTo>
                    <a:lnTo>
                      <a:pt x="66" y="29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70" name="Freeform 131"/>
              <p:cNvSpPr>
                <a:spLocks/>
              </p:cNvSpPr>
              <p:nvPr/>
            </p:nvSpPr>
            <p:spPr bwMode="auto">
              <a:xfrm>
                <a:off x="1040" y="1239"/>
                <a:ext cx="32" cy="16"/>
              </a:xfrm>
              <a:custGeom>
                <a:avLst/>
                <a:gdLst>
                  <a:gd name="T0" fmla="*/ 0 w 66"/>
                  <a:gd name="T1" fmla="*/ 0 h 33"/>
                  <a:gd name="T2" fmla="*/ 0 w 66"/>
                  <a:gd name="T3" fmla="*/ 0 h 33"/>
                  <a:gd name="T4" fmla="*/ 0 w 66"/>
                  <a:gd name="T5" fmla="*/ 0 h 33"/>
                  <a:gd name="T6" fmla="*/ 0 w 66"/>
                  <a:gd name="T7" fmla="*/ 0 h 33"/>
                  <a:gd name="T8" fmla="*/ 0 w 66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33"/>
                  <a:gd name="T17" fmla="*/ 66 w 66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33">
                    <a:moveTo>
                      <a:pt x="66" y="0"/>
                    </a:moveTo>
                    <a:lnTo>
                      <a:pt x="23" y="31"/>
                    </a:lnTo>
                    <a:lnTo>
                      <a:pt x="0" y="33"/>
                    </a:lnTo>
                    <a:lnTo>
                      <a:pt x="0" y="7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71" name="Freeform 132"/>
              <p:cNvSpPr>
                <a:spLocks/>
              </p:cNvSpPr>
              <p:nvPr/>
            </p:nvSpPr>
            <p:spPr bwMode="auto">
              <a:xfrm>
                <a:off x="1040" y="1255"/>
                <a:ext cx="11" cy="7"/>
              </a:xfrm>
              <a:custGeom>
                <a:avLst/>
                <a:gdLst>
                  <a:gd name="T0" fmla="*/ 0 w 23"/>
                  <a:gd name="T1" fmla="*/ 0 h 16"/>
                  <a:gd name="T2" fmla="*/ 0 w 23"/>
                  <a:gd name="T3" fmla="*/ 0 h 16"/>
                  <a:gd name="T4" fmla="*/ 0 w 23"/>
                  <a:gd name="T5" fmla="*/ 0 h 16"/>
                  <a:gd name="T6" fmla="*/ 0 w 23"/>
                  <a:gd name="T7" fmla="*/ 0 h 1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"/>
                  <a:gd name="T13" fmla="*/ 0 h 16"/>
                  <a:gd name="T14" fmla="*/ 23 w 23"/>
                  <a:gd name="T15" fmla="*/ 16 h 1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" h="16">
                    <a:moveTo>
                      <a:pt x="23" y="0"/>
                    </a:moveTo>
                    <a:lnTo>
                      <a:pt x="0" y="16"/>
                    </a:lnTo>
                    <a:lnTo>
                      <a:pt x="0" y="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72" name="Freeform 133"/>
              <p:cNvSpPr>
                <a:spLocks/>
              </p:cNvSpPr>
              <p:nvPr/>
            </p:nvSpPr>
            <p:spPr bwMode="auto">
              <a:xfrm>
                <a:off x="1040" y="1008"/>
                <a:ext cx="61" cy="254"/>
              </a:xfrm>
              <a:custGeom>
                <a:avLst/>
                <a:gdLst>
                  <a:gd name="T0" fmla="*/ 0 w 123"/>
                  <a:gd name="T1" fmla="*/ 0 h 509"/>
                  <a:gd name="T2" fmla="*/ 0 w 123"/>
                  <a:gd name="T3" fmla="*/ 0 h 509"/>
                  <a:gd name="T4" fmla="*/ 0 w 123"/>
                  <a:gd name="T5" fmla="*/ 0 h 509"/>
                  <a:gd name="T6" fmla="*/ 0 w 123"/>
                  <a:gd name="T7" fmla="*/ 0 h 509"/>
                  <a:gd name="T8" fmla="*/ 0 w 123"/>
                  <a:gd name="T9" fmla="*/ 0 h 5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509"/>
                  <a:gd name="T17" fmla="*/ 123 w 123"/>
                  <a:gd name="T18" fmla="*/ 509 h 5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509">
                    <a:moveTo>
                      <a:pt x="123" y="422"/>
                    </a:moveTo>
                    <a:lnTo>
                      <a:pt x="0" y="509"/>
                    </a:lnTo>
                    <a:lnTo>
                      <a:pt x="0" y="0"/>
                    </a:lnTo>
                    <a:lnTo>
                      <a:pt x="123" y="86"/>
                    </a:lnTo>
                    <a:lnTo>
                      <a:pt x="123" y="422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773" name="Rectangle 134"/>
              <p:cNvSpPr>
                <a:spLocks noChangeArrowheads="1"/>
              </p:cNvSpPr>
              <p:nvPr/>
            </p:nvSpPr>
            <p:spPr bwMode="auto">
              <a:xfrm>
                <a:off x="1041" y="1454"/>
                <a:ext cx="69" cy="254"/>
              </a:xfrm>
              <a:prstGeom prst="rect">
                <a:avLst/>
              </a:prstGeom>
              <a:solidFill>
                <a:srgbClr val="FF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74" name="Rectangle 135"/>
              <p:cNvSpPr>
                <a:spLocks noChangeArrowheads="1"/>
              </p:cNvSpPr>
              <p:nvPr/>
            </p:nvSpPr>
            <p:spPr bwMode="auto">
              <a:xfrm>
                <a:off x="1110" y="1454"/>
                <a:ext cx="68" cy="254"/>
              </a:xfrm>
              <a:prstGeom prst="rect">
                <a:avLst/>
              </a:prstGeom>
              <a:solidFill>
                <a:srgbClr val="FFC1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75" name="Rectangle 136"/>
              <p:cNvSpPr>
                <a:spLocks noChangeArrowheads="1"/>
              </p:cNvSpPr>
              <p:nvPr/>
            </p:nvSpPr>
            <p:spPr bwMode="auto">
              <a:xfrm>
                <a:off x="1178" y="1454"/>
                <a:ext cx="68" cy="254"/>
              </a:xfrm>
              <a:prstGeom prst="rect">
                <a:avLst/>
              </a:prstGeom>
              <a:solidFill>
                <a:srgbClr val="FFB6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76" name="Rectangle 137"/>
              <p:cNvSpPr>
                <a:spLocks noChangeArrowheads="1"/>
              </p:cNvSpPr>
              <p:nvPr/>
            </p:nvSpPr>
            <p:spPr bwMode="auto">
              <a:xfrm>
                <a:off x="1246" y="1454"/>
                <a:ext cx="68" cy="254"/>
              </a:xfrm>
              <a:prstGeom prst="rect">
                <a:avLst/>
              </a:prstGeom>
              <a:solidFill>
                <a:srgbClr val="FFAB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77" name="Rectangle 138"/>
              <p:cNvSpPr>
                <a:spLocks noChangeArrowheads="1"/>
              </p:cNvSpPr>
              <p:nvPr/>
            </p:nvSpPr>
            <p:spPr bwMode="auto">
              <a:xfrm>
                <a:off x="1314" y="1454"/>
                <a:ext cx="68" cy="254"/>
              </a:xfrm>
              <a:prstGeom prst="rect">
                <a:avLst/>
              </a:prstGeom>
              <a:solidFill>
                <a:srgbClr val="FFA1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78" name="Rectangle 139"/>
              <p:cNvSpPr>
                <a:spLocks noChangeArrowheads="1"/>
              </p:cNvSpPr>
              <p:nvPr/>
            </p:nvSpPr>
            <p:spPr bwMode="auto">
              <a:xfrm>
                <a:off x="1382" y="1454"/>
                <a:ext cx="69" cy="254"/>
              </a:xfrm>
              <a:prstGeom prst="rect">
                <a:avLst/>
              </a:prstGeom>
              <a:solidFill>
                <a:srgbClr val="FF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79" name="Rectangle 140"/>
              <p:cNvSpPr>
                <a:spLocks noChangeArrowheads="1"/>
              </p:cNvSpPr>
              <p:nvPr/>
            </p:nvSpPr>
            <p:spPr bwMode="auto">
              <a:xfrm>
                <a:off x="1451" y="1454"/>
                <a:ext cx="68" cy="254"/>
              </a:xfrm>
              <a:prstGeom prst="rect">
                <a:avLst/>
              </a:prstGeom>
              <a:solidFill>
                <a:srgbClr val="FF8B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80" name="Rectangle 141"/>
              <p:cNvSpPr>
                <a:spLocks noChangeArrowheads="1"/>
              </p:cNvSpPr>
              <p:nvPr/>
            </p:nvSpPr>
            <p:spPr bwMode="auto">
              <a:xfrm>
                <a:off x="1519" y="1454"/>
                <a:ext cx="68" cy="254"/>
              </a:xfrm>
              <a:prstGeom prst="rect">
                <a:avLst/>
              </a:prstGeom>
              <a:solidFill>
                <a:srgbClr val="FF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81" name="Rectangle 142"/>
              <p:cNvSpPr>
                <a:spLocks noChangeArrowheads="1"/>
              </p:cNvSpPr>
              <p:nvPr/>
            </p:nvSpPr>
            <p:spPr bwMode="auto">
              <a:xfrm>
                <a:off x="1587" y="1454"/>
                <a:ext cx="68" cy="254"/>
              </a:xfrm>
              <a:prstGeom prst="rect">
                <a:avLst/>
              </a:prstGeom>
              <a:solidFill>
                <a:srgbClr val="FF76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82" name="Rectangle 143"/>
              <p:cNvSpPr>
                <a:spLocks noChangeArrowheads="1"/>
              </p:cNvSpPr>
              <p:nvPr/>
            </p:nvSpPr>
            <p:spPr bwMode="auto">
              <a:xfrm>
                <a:off x="1655" y="1454"/>
                <a:ext cx="69" cy="254"/>
              </a:xfrm>
              <a:prstGeom prst="rect">
                <a:avLst/>
              </a:prstGeom>
              <a:solidFill>
                <a:srgbClr val="FF6B6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83" name="Rectangle 144"/>
              <p:cNvSpPr>
                <a:spLocks noChangeArrowheads="1"/>
              </p:cNvSpPr>
              <p:nvPr/>
            </p:nvSpPr>
            <p:spPr bwMode="auto">
              <a:xfrm>
                <a:off x="1724" y="1454"/>
                <a:ext cx="68" cy="254"/>
              </a:xfrm>
              <a:prstGeom prst="rect">
                <a:avLst/>
              </a:prstGeom>
              <a:solidFill>
                <a:srgbClr val="FF606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84" name="Rectangle 145"/>
              <p:cNvSpPr>
                <a:spLocks noChangeArrowheads="1"/>
              </p:cNvSpPr>
              <p:nvPr/>
            </p:nvSpPr>
            <p:spPr bwMode="auto">
              <a:xfrm>
                <a:off x="1792" y="1454"/>
                <a:ext cx="69" cy="254"/>
              </a:xfrm>
              <a:prstGeom prst="rect">
                <a:avLst/>
              </a:prstGeom>
              <a:solidFill>
                <a:srgbClr val="FF555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85" name="Rectangle 146"/>
              <p:cNvSpPr>
                <a:spLocks noChangeArrowheads="1"/>
              </p:cNvSpPr>
              <p:nvPr/>
            </p:nvSpPr>
            <p:spPr bwMode="auto">
              <a:xfrm>
                <a:off x="1861" y="1454"/>
                <a:ext cx="68" cy="254"/>
              </a:xfrm>
              <a:prstGeom prst="rect">
                <a:avLst/>
              </a:prstGeom>
              <a:solidFill>
                <a:srgbClr val="FF4B4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86" name="Rectangle 147"/>
              <p:cNvSpPr>
                <a:spLocks noChangeArrowheads="1"/>
              </p:cNvSpPr>
              <p:nvPr/>
            </p:nvSpPr>
            <p:spPr bwMode="auto">
              <a:xfrm>
                <a:off x="1929" y="1454"/>
                <a:ext cx="68" cy="254"/>
              </a:xfrm>
              <a:prstGeom prst="rect">
                <a:avLst/>
              </a:prstGeom>
              <a:solidFill>
                <a:srgbClr val="FF404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87" name="Rectangle 148"/>
              <p:cNvSpPr>
                <a:spLocks noChangeArrowheads="1"/>
              </p:cNvSpPr>
              <p:nvPr/>
            </p:nvSpPr>
            <p:spPr bwMode="auto">
              <a:xfrm>
                <a:off x="1997" y="1454"/>
                <a:ext cx="68" cy="254"/>
              </a:xfrm>
              <a:prstGeom prst="rect">
                <a:avLst/>
              </a:prstGeom>
              <a:solidFill>
                <a:srgbClr val="FF353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88" name="Rectangle 149"/>
              <p:cNvSpPr>
                <a:spLocks noChangeArrowheads="1"/>
              </p:cNvSpPr>
              <p:nvPr/>
            </p:nvSpPr>
            <p:spPr bwMode="auto">
              <a:xfrm>
                <a:off x="2065" y="1454"/>
                <a:ext cx="68" cy="254"/>
              </a:xfrm>
              <a:prstGeom prst="rect">
                <a:avLst/>
              </a:prstGeom>
              <a:solidFill>
                <a:srgbClr val="FF2A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89" name="Rectangle 150"/>
              <p:cNvSpPr>
                <a:spLocks noChangeArrowheads="1"/>
              </p:cNvSpPr>
              <p:nvPr/>
            </p:nvSpPr>
            <p:spPr bwMode="auto">
              <a:xfrm>
                <a:off x="2133" y="1454"/>
                <a:ext cx="68" cy="254"/>
              </a:xfrm>
              <a:prstGeom prst="rect">
                <a:avLst/>
              </a:prstGeom>
              <a:solidFill>
                <a:srgbClr val="FF20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90" name="Rectangle 151"/>
              <p:cNvSpPr>
                <a:spLocks noChangeArrowheads="1"/>
              </p:cNvSpPr>
              <p:nvPr/>
            </p:nvSpPr>
            <p:spPr bwMode="auto">
              <a:xfrm>
                <a:off x="2201" y="1454"/>
                <a:ext cx="69" cy="254"/>
              </a:xfrm>
              <a:prstGeom prst="rect">
                <a:avLst/>
              </a:prstGeom>
              <a:solidFill>
                <a:srgbClr val="FF151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91" name="Rectangle 152"/>
              <p:cNvSpPr>
                <a:spLocks noChangeArrowheads="1"/>
              </p:cNvSpPr>
              <p:nvPr/>
            </p:nvSpPr>
            <p:spPr bwMode="auto">
              <a:xfrm>
                <a:off x="2270" y="1454"/>
                <a:ext cx="69" cy="254"/>
              </a:xfrm>
              <a:prstGeom prst="rect">
                <a:avLst/>
              </a:prstGeom>
              <a:solidFill>
                <a:srgbClr val="FF0A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92" name="Rectangle 153"/>
              <p:cNvSpPr>
                <a:spLocks noChangeArrowheads="1"/>
              </p:cNvSpPr>
              <p:nvPr/>
            </p:nvSpPr>
            <p:spPr bwMode="auto">
              <a:xfrm>
                <a:off x="2339" y="1454"/>
                <a:ext cx="68" cy="25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93" name="Rectangle 154"/>
              <p:cNvSpPr>
                <a:spLocks noChangeArrowheads="1"/>
              </p:cNvSpPr>
              <p:nvPr/>
            </p:nvSpPr>
            <p:spPr bwMode="auto">
              <a:xfrm>
                <a:off x="1041" y="1454"/>
                <a:ext cx="1366" cy="254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94" name="Rectangle 155"/>
              <p:cNvSpPr>
                <a:spLocks noChangeArrowheads="1"/>
              </p:cNvSpPr>
              <p:nvPr/>
            </p:nvSpPr>
            <p:spPr bwMode="auto">
              <a:xfrm>
                <a:off x="1041" y="1451"/>
                <a:ext cx="69" cy="25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95" name="Rectangle 156"/>
              <p:cNvSpPr>
                <a:spLocks noChangeArrowheads="1"/>
              </p:cNvSpPr>
              <p:nvPr/>
            </p:nvSpPr>
            <p:spPr bwMode="auto">
              <a:xfrm>
                <a:off x="1110" y="1451"/>
                <a:ext cx="68" cy="255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96" name="Rectangle 157"/>
              <p:cNvSpPr>
                <a:spLocks noChangeArrowheads="1"/>
              </p:cNvSpPr>
              <p:nvPr/>
            </p:nvSpPr>
            <p:spPr bwMode="auto">
              <a:xfrm>
                <a:off x="1178" y="1451"/>
                <a:ext cx="68" cy="255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97" name="Rectangle 158"/>
              <p:cNvSpPr>
                <a:spLocks noChangeArrowheads="1"/>
              </p:cNvSpPr>
              <p:nvPr/>
            </p:nvSpPr>
            <p:spPr bwMode="auto">
              <a:xfrm>
                <a:off x="1246" y="1451"/>
                <a:ext cx="68" cy="255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98" name="Rectangle 159"/>
              <p:cNvSpPr>
                <a:spLocks noChangeArrowheads="1"/>
              </p:cNvSpPr>
              <p:nvPr/>
            </p:nvSpPr>
            <p:spPr bwMode="auto">
              <a:xfrm>
                <a:off x="1314" y="1451"/>
                <a:ext cx="68" cy="255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799" name="Rectangle 160"/>
              <p:cNvSpPr>
                <a:spLocks noChangeArrowheads="1"/>
              </p:cNvSpPr>
              <p:nvPr/>
            </p:nvSpPr>
            <p:spPr bwMode="auto">
              <a:xfrm>
                <a:off x="1382" y="1451"/>
                <a:ext cx="69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800" name="Rectangle 161"/>
              <p:cNvSpPr>
                <a:spLocks noChangeArrowheads="1"/>
              </p:cNvSpPr>
              <p:nvPr/>
            </p:nvSpPr>
            <p:spPr bwMode="auto">
              <a:xfrm>
                <a:off x="1451" y="1451"/>
                <a:ext cx="68" cy="255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801" name="Rectangle 162"/>
              <p:cNvSpPr>
                <a:spLocks noChangeArrowheads="1"/>
              </p:cNvSpPr>
              <p:nvPr/>
            </p:nvSpPr>
            <p:spPr bwMode="auto">
              <a:xfrm>
                <a:off x="1519" y="1451"/>
                <a:ext cx="68" cy="255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802" name="Rectangle 163"/>
              <p:cNvSpPr>
                <a:spLocks noChangeArrowheads="1"/>
              </p:cNvSpPr>
              <p:nvPr/>
            </p:nvSpPr>
            <p:spPr bwMode="auto">
              <a:xfrm>
                <a:off x="1587" y="1451"/>
                <a:ext cx="68" cy="255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803" name="Rectangle 164"/>
              <p:cNvSpPr>
                <a:spLocks noChangeArrowheads="1"/>
              </p:cNvSpPr>
              <p:nvPr/>
            </p:nvSpPr>
            <p:spPr bwMode="auto">
              <a:xfrm>
                <a:off x="1655" y="1451"/>
                <a:ext cx="69" cy="255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804" name="Rectangle 165"/>
              <p:cNvSpPr>
                <a:spLocks noChangeArrowheads="1"/>
              </p:cNvSpPr>
              <p:nvPr/>
            </p:nvSpPr>
            <p:spPr bwMode="auto">
              <a:xfrm>
                <a:off x="1724" y="1451"/>
                <a:ext cx="68" cy="255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805" name="Rectangle 166"/>
              <p:cNvSpPr>
                <a:spLocks noChangeArrowheads="1"/>
              </p:cNvSpPr>
              <p:nvPr/>
            </p:nvSpPr>
            <p:spPr bwMode="auto">
              <a:xfrm>
                <a:off x="1792" y="1451"/>
                <a:ext cx="69" cy="255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806" name="Rectangle 167"/>
              <p:cNvSpPr>
                <a:spLocks noChangeArrowheads="1"/>
              </p:cNvSpPr>
              <p:nvPr/>
            </p:nvSpPr>
            <p:spPr bwMode="auto">
              <a:xfrm>
                <a:off x="1861" y="1451"/>
                <a:ext cx="68" cy="255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807" name="Rectangle 168"/>
              <p:cNvSpPr>
                <a:spLocks noChangeArrowheads="1"/>
              </p:cNvSpPr>
              <p:nvPr/>
            </p:nvSpPr>
            <p:spPr bwMode="auto">
              <a:xfrm>
                <a:off x="1929" y="1451"/>
                <a:ext cx="68" cy="255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808" name="Rectangle 169"/>
              <p:cNvSpPr>
                <a:spLocks noChangeArrowheads="1"/>
              </p:cNvSpPr>
              <p:nvPr/>
            </p:nvSpPr>
            <p:spPr bwMode="auto">
              <a:xfrm>
                <a:off x="1997" y="1451"/>
                <a:ext cx="68" cy="255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809" name="Rectangle 170"/>
              <p:cNvSpPr>
                <a:spLocks noChangeArrowheads="1"/>
              </p:cNvSpPr>
              <p:nvPr/>
            </p:nvSpPr>
            <p:spPr bwMode="auto">
              <a:xfrm>
                <a:off x="2065" y="1451"/>
                <a:ext cx="68" cy="255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810" name="Rectangle 171"/>
              <p:cNvSpPr>
                <a:spLocks noChangeArrowheads="1"/>
              </p:cNvSpPr>
              <p:nvPr/>
            </p:nvSpPr>
            <p:spPr bwMode="auto">
              <a:xfrm>
                <a:off x="2133" y="1451"/>
                <a:ext cx="68" cy="255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811" name="Rectangle 172"/>
              <p:cNvSpPr>
                <a:spLocks noChangeArrowheads="1"/>
              </p:cNvSpPr>
              <p:nvPr/>
            </p:nvSpPr>
            <p:spPr bwMode="auto">
              <a:xfrm>
                <a:off x="2201" y="1451"/>
                <a:ext cx="69" cy="255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812" name="Rectangle 173"/>
              <p:cNvSpPr>
                <a:spLocks noChangeArrowheads="1"/>
              </p:cNvSpPr>
              <p:nvPr/>
            </p:nvSpPr>
            <p:spPr bwMode="auto">
              <a:xfrm>
                <a:off x="2270" y="1451"/>
                <a:ext cx="69" cy="255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813" name="Rectangle 174"/>
              <p:cNvSpPr>
                <a:spLocks noChangeArrowheads="1"/>
              </p:cNvSpPr>
              <p:nvPr/>
            </p:nvSpPr>
            <p:spPr bwMode="auto">
              <a:xfrm>
                <a:off x="2339" y="1451"/>
                <a:ext cx="68" cy="255"/>
              </a:xfrm>
              <a:prstGeom prst="rect">
                <a:avLst/>
              </a:prstGeom>
              <a:solidFill>
                <a:srgbClr val="7F7F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814" name="Rectangle 175"/>
              <p:cNvSpPr>
                <a:spLocks noChangeArrowheads="1"/>
              </p:cNvSpPr>
              <p:nvPr/>
            </p:nvSpPr>
            <p:spPr bwMode="auto">
              <a:xfrm>
                <a:off x="1041" y="1451"/>
                <a:ext cx="1366" cy="255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815" name="Freeform 176"/>
              <p:cNvSpPr>
                <a:spLocks/>
              </p:cNvSpPr>
              <p:nvPr/>
            </p:nvSpPr>
            <p:spPr bwMode="auto">
              <a:xfrm>
                <a:off x="2392" y="1453"/>
                <a:ext cx="10" cy="7"/>
              </a:xfrm>
              <a:custGeom>
                <a:avLst/>
                <a:gdLst>
                  <a:gd name="T0" fmla="*/ 1 w 19"/>
                  <a:gd name="T1" fmla="*/ 1 h 14"/>
                  <a:gd name="T2" fmla="*/ 1 w 19"/>
                  <a:gd name="T3" fmla="*/ 0 h 14"/>
                  <a:gd name="T4" fmla="*/ 0 w 19"/>
                  <a:gd name="T5" fmla="*/ 1 h 14"/>
                  <a:gd name="T6" fmla="*/ 1 w 19"/>
                  <a:gd name="T7" fmla="*/ 1 h 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"/>
                  <a:gd name="T13" fmla="*/ 0 h 14"/>
                  <a:gd name="T14" fmla="*/ 19 w 19"/>
                  <a:gd name="T15" fmla="*/ 14 h 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" h="14">
                    <a:moveTo>
                      <a:pt x="19" y="12"/>
                    </a:moveTo>
                    <a:lnTo>
                      <a:pt x="19" y="0"/>
                    </a:lnTo>
                    <a:lnTo>
                      <a:pt x="0" y="1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16" name="Freeform 177"/>
              <p:cNvSpPr>
                <a:spLocks/>
              </p:cNvSpPr>
              <p:nvPr/>
            </p:nvSpPr>
            <p:spPr bwMode="auto">
              <a:xfrm>
                <a:off x="2374" y="1459"/>
                <a:ext cx="28" cy="16"/>
              </a:xfrm>
              <a:custGeom>
                <a:avLst/>
                <a:gdLst>
                  <a:gd name="T0" fmla="*/ 1 w 55"/>
                  <a:gd name="T1" fmla="*/ 0 h 31"/>
                  <a:gd name="T2" fmla="*/ 1 w 55"/>
                  <a:gd name="T3" fmla="*/ 1 h 31"/>
                  <a:gd name="T4" fmla="*/ 0 w 55"/>
                  <a:gd name="T5" fmla="*/ 1 h 31"/>
                  <a:gd name="T6" fmla="*/ 1 w 55"/>
                  <a:gd name="T7" fmla="*/ 1 h 31"/>
                  <a:gd name="T8" fmla="*/ 1 w 55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"/>
                  <a:gd name="T16" fmla="*/ 0 h 31"/>
                  <a:gd name="T17" fmla="*/ 55 w 55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" h="31">
                    <a:moveTo>
                      <a:pt x="55" y="0"/>
                    </a:moveTo>
                    <a:lnTo>
                      <a:pt x="55" y="24"/>
                    </a:lnTo>
                    <a:lnTo>
                      <a:pt x="0" y="31"/>
                    </a:lnTo>
                    <a:lnTo>
                      <a:pt x="36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17" name="Freeform 178"/>
              <p:cNvSpPr>
                <a:spLocks/>
              </p:cNvSpPr>
              <p:nvPr/>
            </p:nvSpPr>
            <p:spPr bwMode="auto">
              <a:xfrm>
                <a:off x="2353" y="1471"/>
                <a:ext cx="49" cy="19"/>
              </a:xfrm>
              <a:custGeom>
                <a:avLst/>
                <a:gdLst>
                  <a:gd name="T0" fmla="*/ 1 w 96"/>
                  <a:gd name="T1" fmla="*/ 0 h 38"/>
                  <a:gd name="T2" fmla="*/ 1 w 96"/>
                  <a:gd name="T3" fmla="*/ 1 h 38"/>
                  <a:gd name="T4" fmla="*/ 0 w 96"/>
                  <a:gd name="T5" fmla="*/ 1 h 38"/>
                  <a:gd name="T6" fmla="*/ 1 w 96"/>
                  <a:gd name="T7" fmla="*/ 1 h 38"/>
                  <a:gd name="T8" fmla="*/ 1 w 96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38"/>
                  <a:gd name="T17" fmla="*/ 96 w 96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38">
                    <a:moveTo>
                      <a:pt x="96" y="0"/>
                    </a:moveTo>
                    <a:lnTo>
                      <a:pt x="96" y="26"/>
                    </a:lnTo>
                    <a:lnTo>
                      <a:pt x="0" y="38"/>
                    </a:lnTo>
                    <a:lnTo>
                      <a:pt x="41" y="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18" name="Freeform 179"/>
              <p:cNvSpPr>
                <a:spLocks/>
              </p:cNvSpPr>
              <p:nvPr/>
            </p:nvSpPr>
            <p:spPr bwMode="auto">
              <a:xfrm>
                <a:off x="2346" y="1484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1 h 40"/>
                  <a:gd name="T10" fmla="*/ 1 w 112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40"/>
                  <a:gd name="T20" fmla="*/ 112 w 112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24"/>
                    </a:lnTo>
                    <a:lnTo>
                      <a:pt x="16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19" name="Freeform 180"/>
              <p:cNvSpPr>
                <a:spLocks/>
              </p:cNvSpPr>
              <p:nvPr/>
            </p:nvSpPr>
            <p:spPr bwMode="auto">
              <a:xfrm>
                <a:off x="2346" y="1497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20" name="Freeform 181"/>
              <p:cNvSpPr>
                <a:spLocks/>
              </p:cNvSpPr>
              <p:nvPr/>
            </p:nvSpPr>
            <p:spPr bwMode="auto">
              <a:xfrm>
                <a:off x="2346" y="1510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8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21" name="Freeform 182"/>
              <p:cNvSpPr>
                <a:spLocks/>
              </p:cNvSpPr>
              <p:nvPr/>
            </p:nvSpPr>
            <p:spPr bwMode="auto">
              <a:xfrm>
                <a:off x="2346" y="1524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5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22" name="Freeform 183"/>
              <p:cNvSpPr>
                <a:spLocks/>
              </p:cNvSpPr>
              <p:nvPr/>
            </p:nvSpPr>
            <p:spPr bwMode="auto">
              <a:xfrm>
                <a:off x="2346" y="1537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23" name="Freeform 184"/>
              <p:cNvSpPr>
                <a:spLocks/>
              </p:cNvSpPr>
              <p:nvPr/>
            </p:nvSpPr>
            <p:spPr bwMode="auto">
              <a:xfrm>
                <a:off x="2346" y="1550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24" name="Freeform 185"/>
              <p:cNvSpPr>
                <a:spLocks/>
              </p:cNvSpPr>
              <p:nvPr/>
            </p:nvSpPr>
            <p:spPr bwMode="auto">
              <a:xfrm>
                <a:off x="2346" y="1563"/>
                <a:ext cx="56" cy="19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0 h 40"/>
                  <a:gd name="T4" fmla="*/ 0 w 112"/>
                  <a:gd name="T5" fmla="*/ 0 h 40"/>
                  <a:gd name="T6" fmla="*/ 0 w 112"/>
                  <a:gd name="T7" fmla="*/ 0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25" name="Freeform 186"/>
              <p:cNvSpPr>
                <a:spLocks/>
              </p:cNvSpPr>
              <p:nvPr/>
            </p:nvSpPr>
            <p:spPr bwMode="auto">
              <a:xfrm>
                <a:off x="2346" y="1576"/>
                <a:ext cx="56" cy="19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0 h 40"/>
                  <a:gd name="T4" fmla="*/ 0 w 112"/>
                  <a:gd name="T5" fmla="*/ 0 h 40"/>
                  <a:gd name="T6" fmla="*/ 0 w 112"/>
                  <a:gd name="T7" fmla="*/ 0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26" name="Freeform 187"/>
              <p:cNvSpPr>
                <a:spLocks/>
              </p:cNvSpPr>
              <p:nvPr/>
            </p:nvSpPr>
            <p:spPr bwMode="auto">
              <a:xfrm>
                <a:off x="2346" y="1588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27" name="Freeform 188"/>
              <p:cNvSpPr>
                <a:spLocks/>
              </p:cNvSpPr>
              <p:nvPr/>
            </p:nvSpPr>
            <p:spPr bwMode="auto">
              <a:xfrm>
                <a:off x="2346" y="1601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28" name="Freeform 189"/>
              <p:cNvSpPr>
                <a:spLocks/>
              </p:cNvSpPr>
              <p:nvPr/>
            </p:nvSpPr>
            <p:spPr bwMode="auto">
              <a:xfrm>
                <a:off x="2346" y="1614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29" name="Freeform 190"/>
              <p:cNvSpPr>
                <a:spLocks/>
              </p:cNvSpPr>
              <p:nvPr/>
            </p:nvSpPr>
            <p:spPr bwMode="auto">
              <a:xfrm>
                <a:off x="2346" y="1627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5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30" name="Freeform 191"/>
              <p:cNvSpPr>
                <a:spLocks/>
              </p:cNvSpPr>
              <p:nvPr/>
            </p:nvSpPr>
            <p:spPr bwMode="auto">
              <a:xfrm>
                <a:off x="2346" y="1640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8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31" name="Freeform 192"/>
              <p:cNvSpPr>
                <a:spLocks/>
              </p:cNvSpPr>
              <p:nvPr/>
            </p:nvSpPr>
            <p:spPr bwMode="auto">
              <a:xfrm>
                <a:off x="2346" y="1654"/>
                <a:ext cx="56" cy="17"/>
              </a:xfrm>
              <a:custGeom>
                <a:avLst/>
                <a:gdLst>
                  <a:gd name="T0" fmla="*/ 1 w 112"/>
                  <a:gd name="T1" fmla="*/ 0 h 35"/>
                  <a:gd name="T2" fmla="*/ 1 w 112"/>
                  <a:gd name="T3" fmla="*/ 0 h 35"/>
                  <a:gd name="T4" fmla="*/ 1 w 112"/>
                  <a:gd name="T5" fmla="*/ 0 h 35"/>
                  <a:gd name="T6" fmla="*/ 0 w 112"/>
                  <a:gd name="T7" fmla="*/ 0 h 35"/>
                  <a:gd name="T8" fmla="*/ 0 w 112"/>
                  <a:gd name="T9" fmla="*/ 0 h 35"/>
                  <a:gd name="T10" fmla="*/ 1 w 112"/>
                  <a:gd name="T11" fmla="*/ 0 h 3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35"/>
                  <a:gd name="T20" fmla="*/ 112 w 112"/>
                  <a:gd name="T21" fmla="*/ 35 h 3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35">
                    <a:moveTo>
                      <a:pt x="112" y="0"/>
                    </a:moveTo>
                    <a:lnTo>
                      <a:pt x="112" y="26"/>
                    </a:lnTo>
                    <a:lnTo>
                      <a:pt x="26" y="35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32" name="Freeform 193"/>
              <p:cNvSpPr>
                <a:spLocks/>
              </p:cNvSpPr>
              <p:nvPr/>
            </p:nvSpPr>
            <p:spPr bwMode="auto">
              <a:xfrm>
                <a:off x="2359" y="1667"/>
                <a:ext cx="43" cy="16"/>
              </a:xfrm>
              <a:custGeom>
                <a:avLst/>
                <a:gdLst>
                  <a:gd name="T0" fmla="*/ 1 w 86"/>
                  <a:gd name="T1" fmla="*/ 0 h 33"/>
                  <a:gd name="T2" fmla="*/ 1 w 86"/>
                  <a:gd name="T3" fmla="*/ 0 h 33"/>
                  <a:gd name="T4" fmla="*/ 1 w 86"/>
                  <a:gd name="T5" fmla="*/ 0 h 33"/>
                  <a:gd name="T6" fmla="*/ 0 w 86"/>
                  <a:gd name="T7" fmla="*/ 0 h 33"/>
                  <a:gd name="T8" fmla="*/ 1 w 86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33"/>
                  <a:gd name="T17" fmla="*/ 86 w 86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33">
                    <a:moveTo>
                      <a:pt x="86" y="0"/>
                    </a:moveTo>
                    <a:lnTo>
                      <a:pt x="86" y="26"/>
                    </a:lnTo>
                    <a:lnTo>
                      <a:pt x="29" y="33"/>
                    </a:lnTo>
                    <a:lnTo>
                      <a:pt x="0" y="9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33" name="Freeform 194"/>
              <p:cNvSpPr>
                <a:spLocks/>
              </p:cNvSpPr>
              <p:nvPr/>
            </p:nvSpPr>
            <p:spPr bwMode="auto">
              <a:xfrm>
                <a:off x="2373" y="1680"/>
                <a:ext cx="29" cy="15"/>
              </a:xfrm>
              <a:custGeom>
                <a:avLst/>
                <a:gdLst>
                  <a:gd name="T0" fmla="*/ 1 w 57"/>
                  <a:gd name="T1" fmla="*/ 0 h 29"/>
                  <a:gd name="T2" fmla="*/ 1 w 57"/>
                  <a:gd name="T3" fmla="*/ 1 h 29"/>
                  <a:gd name="T4" fmla="*/ 1 w 57"/>
                  <a:gd name="T5" fmla="*/ 1 h 29"/>
                  <a:gd name="T6" fmla="*/ 0 w 57"/>
                  <a:gd name="T7" fmla="*/ 1 h 29"/>
                  <a:gd name="T8" fmla="*/ 1 w 57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29"/>
                  <a:gd name="T17" fmla="*/ 57 w 57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29">
                    <a:moveTo>
                      <a:pt x="57" y="0"/>
                    </a:moveTo>
                    <a:lnTo>
                      <a:pt x="57" y="26"/>
                    </a:lnTo>
                    <a:lnTo>
                      <a:pt x="30" y="29"/>
                    </a:lnTo>
                    <a:lnTo>
                      <a:pt x="0" y="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34" name="Freeform 195"/>
              <p:cNvSpPr>
                <a:spLocks/>
              </p:cNvSpPr>
              <p:nvPr/>
            </p:nvSpPr>
            <p:spPr bwMode="auto">
              <a:xfrm>
                <a:off x="2388" y="1693"/>
                <a:ext cx="14" cy="12"/>
              </a:xfrm>
              <a:custGeom>
                <a:avLst/>
                <a:gdLst>
                  <a:gd name="T0" fmla="*/ 1 w 27"/>
                  <a:gd name="T1" fmla="*/ 0 h 24"/>
                  <a:gd name="T2" fmla="*/ 1 w 27"/>
                  <a:gd name="T3" fmla="*/ 1 h 24"/>
                  <a:gd name="T4" fmla="*/ 0 w 27"/>
                  <a:gd name="T5" fmla="*/ 1 h 24"/>
                  <a:gd name="T6" fmla="*/ 1 w 27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"/>
                  <a:gd name="T13" fmla="*/ 0 h 24"/>
                  <a:gd name="T14" fmla="*/ 27 w 27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" h="24">
                    <a:moveTo>
                      <a:pt x="27" y="0"/>
                    </a:moveTo>
                    <a:lnTo>
                      <a:pt x="27" y="24"/>
                    </a:lnTo>
                    <a:lnTo>
                      <a:pt x="0" y="3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35" name="Freeform 196"/>
              <p:cNvSpPr>
                <a:spLocks/>
              </p:cNvSpPr>
              <p:nvPr/>
            </p:nvSpPr>
            <p:spPr bwMode="auto">
              <a:xfrm>
                <a:off x="2346" y="1453"/>
                <a:ext cx="56" cy="252"/>
              </a:xfrm>
              <a:custGeom>
                <a:avLst/>
                <a:gdLst>
                  <a:gd name="T0" fmla="*/ 0 w 112"/>
                  <a:gd name="T1" fmla="*/ 1 h 504"/>
                  <a:gd name="T2" fmla="*/ 1 w 112"/>
                  <a:gd name="T3" fmla="*/ 0 h 504"/>
                  <a:gd name="T4" fmla="*/ 1 w 112"/>
                  <a:gd name="T5" fmla="*/ 1 h 504"/>
                  <a:gd name="T6" fmla="*/ 0 w 112"/>
                  <a:gd name="T7" fmla="*/ 1 h 504"/>
                  <a:gd name="T8" fmla="*/ 0 w 112"/>
                  <a:gd name="T9" fmla="*/ 1 h 5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504"/>
                  <a:gd name="T17" fmla="*/ 112 w 112"/>
                  <a:gd name="T18" fmla="*/ 504 h 5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504">
                    <a:moveTo>
                      <a:pt x="0" y="86"/>
                    </a:moveTo>
                    <a:lnTo>
                      <a:pt x="112" y="0"/>
                    </a:lnTo>
                    <a:lnTo>
                      <a:pt x="112" y="504"/>
                    </a:lnTo>
                    <a:lnTo>
                      <a:pt x="0" y="418"/>
                    </a:lnTo>
                    <a:lnTo>
                      <a:pt x="0" y="86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36" name="Freeform 197"/>
              <p:cNvSpPr>
                <a:spLocks/>
              </p:cNvSpPr>
              <p:nvPr/>
            </p:nvSpPr>
            <p:spPr bwMode="auto">
              <a:xfrm>
                <a:off x="2340" y="1661"/>
                <a:ext cx="68" cy="43"/>
              </a:xfrm>
              <a:custGeom>
                <a:avLst/>
                <a:gdLst>
                  <a:gd name="T0" fmla="*/ 0 w 137"/>
                  <a:gd name="T1" fmla="*/ 1 h 86"/>
                  <a:gd name="T2" fmla="*/ 0 w 137"/>
                  <a:gd name="T3" fmla="*/ 1 h 86"/>
                  <a:gd name="T4" fmla="*/ 0 w 137"/>
                  <a:gd name="T5" fmla="*/ 0 h 86"/>
                  <a:gd name="T6" fmla="*/ 0 w 137"/>
                  <a:gd name="T7" fmla="*/ 0 h 86"/>
                  <a:gd name="T8" fmla="*/ 0 w 13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7"/>
                  <a:gd name="T16" fmla="*/ 0 h 86"/>
                  <a:gd name="T17" fmla="*/ 137 w 13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7" h="86">
                    <a:moveTo>
                      <a:pt x="0" y="86"/>
                    </a:moveTo>
                    <a:lnTo>
                      <a:pt x="137" y="86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37" name="Freeform 198"/>
              <p:cNvSpPr>
                <a:spLocks/>
              </p:cNvSpPr>
              <p:nvPr/>
            </p:nvSpPr>
            <p:spPr bwMode="auto">
              <a:xfrm>
                <a:off x="2271" y="1661"/>
                <a:ext cx="74" cy="43"/>
              </a:xfrm>
              <a:custGeom>
                <a:avLst/>
                <a:gdLst>
                  <a:gd name="T0" fmla="*/ 0 w 149"/>
                  <a:gd name="T1" fmla="*/ 1 h 86"/>
                  <a:gd name="T2" fmla="*/ 0 w 149"/>
                  <a:gd name="T3" fmla="*/ 1 h 86"/>
                  <a:gd name="T4" fmla="*/ 0 w 149"/>
                  <a:gd name="T5" fmla="*/ 0 h 86"/>
                  <a:gd name="T6" fmla="*/ 0 w 149"/>
                  <a:gd name="T7" fmla="*/ 0 h 86"/>
                  <a:gd name="T8" fmla="*/ 0 w 149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9"/>
                  <a:gd name="T16" fmla="*/ 0 h 86"/>
                  <a:gd name="T17" fmla="*/ 149 w 149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9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9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38" name="Freeform 199"/>
              <p:cNvSpPr>
                <a:spLocks/>
              </p:cNvSpPr>
              <p:nvPr/>
            </p:nvSpPr>
            <p:spPr bwMode="auto">
              <a:xfrm>
                <a:off x="2202" y="1661"/>
                <a:ext cx="74" cy="43"/>
              </a:xfrm>
              <a:custGeom>
                <a:avLst/>
                <a:gdLst>
                  <a:gd name="T0" fmla="*/ 1 w 146"/>
                  <a:gd name="T1" fmla="*/ 1 h 86"/>
                  <a:gd name="T2" fmla="*/ 0 w 146"/>
                  <a:gd name="T3" fmla="*/ 1 h 86"/>
                  <a:gd name="T4" fmla="*/ 1 w 146"/>
                  <a:gd name="T5" fmla="*/ 0 h 86"/>
                  <a:gd name="T6" fmla="*/ 1 w 146"/>
                  <a:gd name="T7" fmla="*/ 0 h 86"/>
                  <a:gd name="T8" fmla="*/ 1 w 146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6"/>
                  <a:gd name="T17" fmla="*/ 146 w 14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39" name="Freeform 200"/>
              <p:cNvSpPr>
                <a:spLocks/>
              </p:cNvSpPr>
              <p:nvPr/>
            </p:nvSpPr>
            <p:spPr bwMode="auto">
              <a:xfrm>
                <a:off x="2133" y="1661"/>
                <a:ext cx="75" cy="43"/>
              </a:xfrm>
              <a:custGeom>
                <a:avLst/>
                <a:gdLst>
                  <a:gd name="T0" fmla="*/ 1 w 148"/>
                  <a:gd name="T1" fmla="*/ 1 h 86"/>
                  <a:gd name="T2" fmla="*/ 0 w 148"/>
                  <a:gd name="T3" fmla="*/ 1 h 86"/>
                  <a:gd name="T4" fmla="*/ 1 w 148"/>
                  <a:gd name="T5" fmla="*/ 0 h 86"/>
                  <a:gd name="T6" fmla="*/ 1 w 148"/>
                  <a:gd name="T7" fmla="*/ 0 h 86"/>
                  <a:gd name="T8" fmla="*/ 1 w 148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86"/>
                  <a:gd name="T17" fmla="*/ 148 w 148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2" y="0"/>
                    </a:lnTo>
                    <a:lnTo>
                      <a:pt x="148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40" name="Freeform 201"/>
              <p:cNvSpPr>
                <a:spLocks/>
              </p:cNvSpPr>
              <p:nvPr/>
            </p:nvSpPr>
            <p:spPr bwMode="auto">
              <a:xfrm>
                <a:off x="2065" y="1661"/>
                <a:ext cx="74" cy="43"/>
              </a:xfrm>
              <a:custGeom>
                <a:avLst/>
                <a:gdLst>
                  <a:gd name="T0" fmla="*/ 0 w 149"/>
                  <a:gd name="T1" fmla="*/ 1 h 86"/>
                  <a:gd name="T2" fmla="*/ 0 w 149"/>
                  <a:gd name="T3" fmla="*/ 1 h 86"/>
                  <a:gd name="T4" fmla="*/ 0 w 149"/>
                  <a:gd name="T5" fmla="*/ 0 h 86"/>
                  <a:gd name="T6" fmla="*/ 0 w 149"/>
                  <a:gd name="T7" fmla="*/ 0 h 86"/>
                  <a:gd name="T8" fmla="*/ 0 w 149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9"/>
                  <a:gd name="T16" fmla="*/ 0 h 86"/>
                  <a:gd name="T17" fmla="*/ 149 w 149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9" h="86">
                    <a:moveTo>
                      <a:pt x="137" y="86"/>
                    </a:moveTo>
                    <a:lnTo>
                      <a:pt x="0" y="86"/>
                    </a:lnTo>
                    <a:lnTo>
                      <a:pt x="11" y="0"/>
                    </a:lnTo>
                    <a:lnTo>
                      <a:pt x="149" y="0"/>
                    </a:lnTo>
                    <a:lnTo>
                      <a:pt x="137" y="86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41" name="Freeform 202"/>
              <p:cNvSpPr>
                <a:spLocks/>
              </p:cNvSpPr>
              <p:nvPr/>
            </p:nvSpPr>
            <p:spPr bwMode="auto">
              <a:xfrm>
                <a:off x="1996" y="1661"/>
                <a:ext cx="74" cy="43"/>
              </a:xfrm>
              <a:custGeom>
                <a:avLst/>
                <a:gdLst>
                  <a:gd name="T0" fmla="*/ 0 w 149"/>
                  <a:gd name="T1" fmla="*/ 1 h 86"/>
                  <a:gd name="T2" fmla="*/ 0 w 149"/>
                  <a:gd name="T3" fmla="*/ 1 h 86"/>
                  <a:gd name="T4" fmla="*/ 0 w 149"/>
                  <a:gd name="T5" fmla="*/ 0 h 86"/>
                  <a:gd name="T6" fmla="*/ 0 w 149"/>
                  <a:gd name="T7" fmla="*/ 0 h 86"/>
                  <a:gd name="T8" fmla="*/ 0 w 149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9"/>
                  <a:gd name="T16" fmla="*/ 0 h 86"/>
                  <a:gd name="T17" fmla="*/ 149 w 149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9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2" y="0"/>
                    </a:lnTo>
                    <a:lnTo>
                      <a:pt x="149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42" name="Freeform 203"/>
              <p:cNvSpPr>
                <a:spLocks/>
              </p:cNvSpPr>
              <p:nvPr/>
            </p:nvSpPr>
            <p:spPr bwMode="auto">
              <a:xfrm>
                <a:off x="1928" y="1661"/>
                <a:ext cx="74" cy="43"/>
              </a:xfrm>
              <a:custGeom>
                <a:avLst/>
                <a:gdLst>
                  <a:gd name="T0" fmla="*/ 1 w 148"/>
                  <a:gd name="T1" fmla="*/ 1 h 86"/>
                  <a:gd name="T2" fmla="*/ 0 w 148"/>
                  <a:gd name="T3" fmla="*/ 1 h 86"/>
                  <a:gd name="T4" fmla="*/ 1 w 148"/>
                  <a:gd name="T5" fmla="*/ 0 h 86"/>
                  <a:gd name="T6" fmla="*/ 1 w 148"/>
                  <a:gd name="T7" fmla="*/ 0 h 86"/>
                  <a:gd name="T8" fmla="*/ 1 w 148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86"/>
                  <a:gd name="T17" fmla="*/ 148 w 148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8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43" name="Freeform 204"/>
              <p:cNvSpPr>
                <a:spLocks/>
              </p:cNvSpPr>
              <p:nvPr/>
            </p:nvSpPr>
            <p:spPr bwMode="auto">
              <a:xfrm>
                <a:off x="1859" y="1661"/>
                <a:ext cx="74" cy="43"/>
              </a:xfrm>
              <a:custGeom>
                <a:avLst/>
                <a:gdLst>
                  <a:gd name="T0" fmla="*/ 1 w 148"/>
                  <a:gd name="T1" fmla="*/ 1 h 86"/>
                  <a:gd name="T2" fmla="*/ 0 w 148"/>
                  <a:gd name="T3" fmla="*/ 1 h 86"/>
                  <a:gd name="T4" fmla="*/ 1 w 148"/>
                  <a:gd name="T5" fmla="*/ 0 h 86"/>
                  <a:gd name="T6" fmla="*/ 1 w 148"/>
                  <a:gd name="T7" fmla="*/ 0 h 86"/>
                  <a:gd name="T8" fmla="*/ 1 w 148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86"/>
                  <a:gd name="T17" fmla="*/ 148 w 148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2" y="0"/>
                    </a:lnTo>
                    <a:lnTo>
                      <a:pt x="148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44" name="Freeform 205"/>
              <p:cNvSpPr>
                <a:spLocks/>
              </p:cNvSpPr>
              <p:nvPr/>
            </p:nvSpPr>
            <p:spPr bwMode="auto">
              <a:xfrm>
                <a:off x="1791" y="1661"/>
                <a:ext cx="74" cy="43"/>
              </a:xfrm>
              <a:custGeom>
                <a:avLst/>
                <a:gdLst>
                  <a:gd name="T0" fmla="*/ 0 w 149"/>
                  <a:gd name="T1" fmla="*/ 1 h 86"/>
                  <a:gd name="T2" fmla="*/ 0 w 149"/>
                  <a:gd name="T3" fmla="*/ 1 h 86"/>
                  <a:gd name="T4" fmla="*/ 0 w 149"/>
                  <a:gd name="T5" fmla="*/ 0 h 86"/>
                  <a:gd name="T6" fmla="*/ 0 w 149"/>
                  <a:gd name="T7" fmla="*/ 0 h 86"/>
                  <a:gd name="T8" fmla="*/ 0 w 149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9"/>
                  <a:gd name="T16" fmla="*/ 0 h 86"/>
                  <a:gd name="T17" fmla="*/ 149 w 149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9" h="86">
                    <a:moveTo>
                      <a:pt x="137" y="86"/>
                    </a:moveTo>
                    <a:lnTo>
                      <a:pt x="0" y="86"/>
                    </a:lnTo>
                    <a:lnTo>
                      <a:pt x="11" y="0"/>
                    </a:lnTo>
                    <a:lnTo>
                      <a:pt x="149" y="0"/>
                    </a:lnTo>
                    <a:lnTo>
                      <a:pt x="137" y="86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45" name="Freeform 206"/>
              <p:cNvSpPr>
                <a:spLocks/>
              </p:cNvSpPr>
              <p:nvPr/>
            </p:nvSpPr>
            <p:spPr bwMode="auto">
              <a:xfrm>
                <a:off x="1722" y="1661"/>
                <a:ext cx="74" cy="43"/>
              </a:xfrm>
              <a:custGeom>
                <a:avLst/>
                <a:gdLst>
                  <a:gd name="T0" fmla="*/ 0 w 149"/>
                  <a:gd name="T1" fmla="*/ 1 h 86"/>
                  <a:gd name="T2" fmla="*/ 0 w 149"/>
                  <a:gd name="T3" fmla="*/ 1 h 86"/>
                  <a:gd name="T4" fmla="*/ 0 w 149"/>
                  <a:gd name="T5" fmla="*/ 0 h 86"/>
                  <a:gd name="T6" fmla="*/ 0 w 149"/>
                  <a:gd name="T7" fmla="*/ 0 h 86"/>
                  <a:gd name="T8" fmla="*/ 0 w 149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9"/>
                  <a:gd name="T16" fmla="*/ 0 h 86"/>
                  <a:gd name="T17" fmla="*/ 149 w 149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9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2" y="0"/>
                    </a:lnTo>
                    <a:lnTo>
                      <a:pt x="149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846" name="Freeform 207"/>
              <p:cNvSpPr>
                <a:spLocks/>
              </p:cNvSpPr>
              <p:nvPr/>
            </p:nvSpPr>
            <p:spPr bwMode="auto">
              <a:xfrm>
                <a:off x="1653" y="1661"/>
                <a:ext cx="75" cy="43"/>
              </a:xfrm>
              <a:custGeom>
                <a:avLst/>
                <a:gdLst>
                  <a:gd name="T0" fmla="*/ 1 w 148"/>
                  <a:gd name="T1" fmla="*/ 1 h 86"/>
                  <a:gd name="T2" fmla="*/ 0 w 148"/>
                  <a:gd name="T3" fmla="*/ 1 h 86"/>
                  <a:gd name="T4" fmla="*/ 1 w 148"/>
                  <a:gd name="T5" fmla="*/ 0 h 86"/>
                  <a:gd name="T6" fmla="*/ 1 w 148"/>
                  <a:gd name="T7" fmla="*/ 0 h 86"/>
                  <a:gd name="T8" fmla="*/ 1 w 148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86"/>
                  <a:gd name="T17" fmla="*/ 148 w 148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8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4" name="Group 208"/>
            <p:cNvGrpSpPr>
              <a:grpSpLocks/>
            </p:cNvGrpSpPr>
            <p:nvPr/>
          </p:nvGrpSpPr>
          <p:grpSpPr bwMode="auto">
            <a:xfrm>
              <a:off x="1040" y="1450"/>
              <a:ext cx="1368" cy="2036"/>
              <a:chOff x="1040" y="1450"/>
              <a:chExt cx="1368" cy="2036"/>
            </a:xfrm>
          </p:grpSpPr>
          <p:sp>
            <p:nvSpPr>
              <p:cNvPr id="88447" name="Freeform 209"/>
              <p:cNvSpPr>
                <a:spLocks/>
              </p:cNvSpPr>
              <p:nvPr/>
            </p:nvSpPr>
            <p:spPr bwMode="auto">
              <a:xfrm>
                <a:off x="1585" y="1661"/>
                <a:ext cx="74" cy="43"/>
              </a:xfrm>
              <a:custGeom>
                <a:avLst/>
                <a:gdLst>
                  <a:gd name="T0" fmla="*/ 1 w 147"/>
                  <a:gd name="T1" fmla="*/ 1 h 86"/>
                  <a:gd name="T2" fmla="*/ 0 w 147"/>
                  <a:gd name="T3" fmla="*/ 1 h 86"/>
                  <a:gd name="T4" fmla="*/ 1 w 147"/>
                  <a:gd name="T5" fmla="*/ 0 h 86"/>
                  <a:gd name="T6" fmla="*/ 1 w 147"/>
                  <a:gd name="T7" fmla="*/ 0 h 86"/>
                  <a:gd name="T8" fmla="*/ 1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7" y="86"/>
                    </a:moveTo>
                    <a:lnTo>
                      <a:pt x="0" y="86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7" y="86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48" name="Freeform 210"/>
              <p:cNvSpPr>
                <a:spLocks/>
              </p:cNvSpPr>
              <p:nvPr/>
            </p:nvSpPr>
            <p:spPr bwMode="auto">
              <a:xfrm>
                <a:off x="1516" y="1661"/>
                <a:ext cx="74" cy="43"/>
              </a:xfrm>
              <a:custGeom>
                <a:avLst/>
                <a:gdLst>
                  <a:gd name="T0" fmla="*/ 0 w 149"/>
                  <a:gd name="T1" fmla="*/ 1 h 86"/>
                  <a:gd name="T2" fmla="*/ 0 w 149"/>
                  <a:gd name="T3" fmla="*/ 1 h 86"/>
                  <a:gd name="T4" fmla="*/ 0 w 149"/>
                  <a:gd name="T5" fmla="*/ 0 h 86"/>
                  <a:gd name="T6" fmla="*/ 0 w 149"/>
                  <a:gd name="T7" fmla="*/ 0 h 86"/>
                  <a:gd name="T8" fmla="*/ 0 w 149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9"/>
                  <a:gd name="T16" fmla="*/ 0 h 86"/>
                  <a:gd name="T17" fmla="*/ 149 w 149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9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1" y="0"/>
                    </a:lnTo>
                    <a:lnTo>
                      <a:pt x="149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49" name="Freeform 211"/>
              <p:cNvSpPr>
                <a:spLocks/>
              </p:cNvSpPr>
              <p:nvPr/>
            </p:nvSpPr>
            <p:spPr bwMode="auto">
              <a:xfrm>
                <a:off x="1448" y="1661"/>
                <a:ext cx="73" cy="43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50" name="Freeform 212"/>
              <p:cNvSpPr>
                <a:spLocks/>
              </p:cNvSpPr>
              <p:nvPr/>
            </p:nvSpPr>
            <p:spPr bwMode="auto">
              <a:xfrm>
                <a:off x="1379" y="1661"/>
                <a:ext cx="74" cy="43"/>
              </a:xfrm>
              <a:custGeom>
                <a:avLst/>
                <a:gdLst>
                  <a:gd name="T0" fmla="*/ 1 w 148"/>
                  <a:gd name="T1" fmla="*/ 1 h 86"/>
                  <a:gd name="T2" fmla="*/ 0 w 148"/>
                  <a:gd name="T3" fmla="*/ 1 h 86"/>
                  <a:gd name="T4" fmla="*/ 1 w 148"/>
                  <a:gd name="T5" fmla="*/ 0 h 86"/>
                  <a:gd name="T6" fmla="*/ 1 w 148"/>
                  <a:gd name="T7" fmla="*/ 0 h 86"/>
                  <a:gd name="T8" fmla="*/ 1 w 148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86"/>
                  <a:gd name="T17" fmla="*/ 148 w 148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8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51" name="Freeform 213"/>
              <p:cNvSpPr>
                <a:spLocks/>
              </p:cNvSpPr>
              <p:nvPr/>
            </p:nvSpPr>
            <p:spPr bwMode="auto">
              <a:xfrm>
                <a:off x="1311" y="1661"/>
                <a:ext cx="73" cy="43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7" y="86"/>
                    </a:moveTo>
                    <a:lnTo>
                      <a:pt x="0" y="86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7" y="8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52" name="Freeform 214"/>
              <p:cNvSpPr>
                <a:spLocks/>
              </p:cNvSpPr>
              <p:nvPr/>
            </p:nvSpPr>
            <p:spPr bwMode="auto">
              <a:xfrm>
                <a:off x="1242" y="1661"/>
                <a:ext cx="74" cy="43"/>
              </a:xfrm>
              <a:custGeom>
                <a:avLst/>
                <a:gdLst>
                  <a:gd name="T0" fmla="*/ 0 w 149"/>
                  <a:gd name="T1" fmla="*/ 1 h 86"/>
                  <a:gd name="T2" fmla="*/ 0 w 149"/>
                  <a:gd name="T3" fmla="*/ 1 h 86"/>
                  <a:gd name="T4" fmla="*/ 0 w 149"/>
                  <a:gd name="T5" fmla="*/ 0 h 86"/>
                  <a:gd name="T6" fmla="*/ 0 w 149"/>
                  <a:gd name="T7" fmla="*/ 0 h 86"/>
                  <a:gd name="T8" fmla="*/ 0 w 149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9"/>
                  <a:gd name="T16" fmla="*/ 0 h 86"/>
                  <a:gd name="T17" fmla="*/ 149 w 149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9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1" y="0"/>
                    </a:lnTo>
                    <a:lnTo>
                      <a:pt x="149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53" name="Freeform 215"/>
              <p:cNvSpPr>
                <a:spLocks/>
              </p:cNvSpPr>
              <p:nvPr/>
            </p:nvSpPr>
            <p:spPr bwMode="auto">
              <a:xfrm>
                <a:off x="1173" y="1661"/>
                <a:ext cx="74" cy="43"/>
              </a:xfrm>
              <a:custGeom>
                <a:avLst/>
                <a:gdLst>
                  <a:gd name="T0" fmla="*/ 1 w 147"/>
                  <a:gd name="T1" fmla="*/ 1 h 86"/>
                  <a:gd name="T2" fmla="*/ 0 w 147"/>
                  <a:gd name="T3" fmla="*/ 1 h 86"/>
                  <a:gd name="T4" fmla="*/ 1 w 147"/>
                  <a:gd name="T5" fmla="*/ 0 h 86"/>
                  <a:gd name="T6" fmla="*/ 1 w 147"/>
                  <a:gd name="T7" fmla="*/ 0 h 86"/>
                  <a:gd name="T8" fmla="*/ 1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54" name="Freeform 216"/>
              <p:cNvSpPr>
                <a:spLocks/>
              </p:cNvSpPr>
              <p:nvPr/>
            </p:nvSpPr>
            <p:spPr bwMode="auto">
              <a:xfrm>
                <a:off x="1104" y="1661"/>
                <a:ext cx="75" cy="43"/>
              </a:xfrm>
              <a:custGeom>
                <a:avLst/>
                <a:gdLst>
                  <a:gd name="T0" fmla="*/ 1 w 150"/>
                  <a:gd name="T1" fmla="*/ 1 h 86"/>
                  <a:gd name="T2" fmla="*/ 0 w 150"/>
                  <a:gd name="T3" fmla="*/ 1 h 86"/>
                  <a:gd name="T4" fmla="*/ 1 w 150"/>
                  <a:gd name="T5" fmla="*/ 0 h 86"/>
                  <a:gd name="T6" fmla="*/ 1 w 150"/>
                  <a:gd name="T7" fmla="*/ 0 h 86"/>
                  <a:gd name="T8" fmla="*/ 1 w 150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0"/>
                  <a:gd name="T16" fmla="*/ 0 h 86"/>
                  <a:gd name="T17" fmla="*/ 150 w 150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0" h="86">
                    <a:moveTo>
                      <a:pt x="140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50" y="0"/>
                    </a:lnTo>
                    <a:lnTo>
                      <a:pt x="140" y="86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55" name="Freeform 217"/>
              <p:cNvSpPr>
                <a:spLocks/>
              </p:cNvSpPr>
              <p:nvPr/>
            </p:nvSpPr>
            <p:spPr bwMode="auto">
              <a:xfrm>
                <a:off x="1041" y="1661"/>
                <a:ext cx="68" cy="43"/>
              </a:xfrm>
              <a:custGeom>
                <a:avLst/>
                <a:gdLst>
                  <a:gd name="T0" fmla="*/ 1 w 136"/>
                  <a:gd name="T1" fmla="*/ 1 h 86"/>
                  <a:gd name="T2" fmla="*/ 0 w 136"/>
                  <a:gd name="T3" fmla="*/ 1 h 86"/>
                  <a:gd name="T4" fmla="*/ 1 w 136"/>
                  <a:gd name="T5" fmla="*/ 0 h 86"/>
                  <a:gd name="T6" fmla="*/ 1 w 136"/>
                  <a:gd name="T7" fmla="*/ 0 h 86"/>
                  <a:gd name="T8" fmla="*/ 1 w 136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6"/>
                  <a:gd name="T17" fmla="*/ 136 w 13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6">
                    <a:moveTo>
                      <a:pt x="126" y="86"/>
                    </a:moveTo>
                    <a:lnTo>
                      <a:pt x="0" y="86"/>
                    </a:lnTo>
                    <a:lnTo>
                      <a:pt x="112" y="0"/>
                    </a:lnTo>
                    <a:lnTo>
                      <a:pt x="136" y="0"/>
                    </a:lnTo>
                    <a:lnTo>
                      <a:pt x="126" y="86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56" name="Freeform 218"/>
              <p:cNvSpPr>
                <a:spLocks/>
              </p:cNvSpPr>
              <p:nvPr/>
            </p:nvSpPr>
            <p:spPr bwMode="auto">
              <a:xfrm>
                <a:off x="1041" y="1661"/>
                <a:ext cx="1367" cy="43"/>
              </a:xfrm>
              <a:custGeom>
                <a:avLst/>
                <a:gdLst>
                  <a:gd name="T0" fmla="*/ 0 w 2735"/>
                  <a:gd name="T1" fmla="*/ 0 h 86"/>
                  <a:gd name="T2" fmla="*/ 0 w 2735"/>
                  <a:gd name="T3" fmla="*/ 1 h 86"/>
                  <a:gd name="T4" fmla="*/ 0 w 2735"/>
                  <a:gd name="T5" fmla="*/ 1 h 86"/>
                  <a:gd name="T6" fmla="*/ 0 w 2735"/>
                  <a:gd name="T7" fmla="*/ 0 h 86"/>
                  <a:gd name="T8" fmla="*/ 0 w 2735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35"/>
                  <a:gd name="T16" fmla="*/ 0 h 86"/>
                  <a:gd name="T17" fmla="*/ 2735 w 2735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35" h="86">
                    <a:moveTo>
                      <a:pt x="112" y="0"/>
                    </a:moveTo>
                    <a:lnTo>
                      <a:pt x="0" y="86"/>
                    </a:lnTo>
                    <a:lnTo>
                      <a:pt x="2735" y="86"/>
                    </a:lnTo>
                    <a:lnTo>
                      <a:pt x="2610" y="0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57" name="Freeform 219"/>
              <p:cNvSpPr>
                <a:spLocks/>
              </p:cNvSpPr>
              <p:nvPr/>
            </p:nvSpPr>
            <p:spPr bwMode="auto">
              <a:xfrm>
                <a:off x="1041" y="1452"/>
                <a:ext cx="68" cy="44"/>
              </a:xfrm>
              <a:custGeom>
                <a:avLst/>
                <a:gdLst>
                  <a:gd name="T0" fmla="*/ 1 w 136"/>
                  <a:gd name="T1" fmla="*/ 0 h 88"/>
                  <a:gd name="T2" fmla="*/ 0 w 136"/>
                  <a:gd name="T3" fmla="*/ 0 h 88"/>
                  <a:gd name="T4" fmla="*/ 1 w 136"/>
                  <a:gd name="T5" fmla="*/ 1 h 88"/>
                  <a:gd name="T6" fmla="*/ 1 w 136"/>
                  <a:gd name="T7" fmla="*/ 1 h 88"/>
                  <a:gd name="T8" fmla="*/ 1 w 136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8"/>
                  <a:gd name="T17" fmla="*/ 136 w 136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8">
                    <a:moveTo>
                      <a:pt x="136" y="0"/>
                    </a:moveTo>
                    <a:lnTo>
                      <a:pt x="0" y="0"/>
                    </a:lnTo>
                    <a:lnTo>
                      <a:pt x="118" y="88"/>
                    </a:lnTo>
                    <a:lnTo>
                      <a:pt x="136" y="88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58" name="Rectangle 220"/>
              <p:cNvSpPr>
                <a:spLocks noChangeArrowheads="1"/>
              </p:cNvSpPr>
              <p:nvPr/>
            </p:nvSpPr>
            <p:spPr bwMode="auto">
              <a:xfrm>
                <a:off x="1109" y="1452"/>
                <a:ext cx="68" cy="44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59" name="Rectangle 221"/>
              <p:cNvSpPr>
                <a:spLocks noChangeArrowheads="1"/>
              </p:cNvSpPr>
              <p:nvPr/>
            </p:nvSpPr>
            <p:spPr bwMode="auto">
              <a:xfrm>
                <a:off x="1177" y="1452"/>
                <a:ext cx="68" cy="44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60" name="Rectangle 222"/>
              <p:cNvSpPr>
                <a:spLocks noChangeArrowheads="1"/>
              </p:cNvSpPr>
              <p:nvPr/>
            </p:nvSpPr>
            <p:spPr bwMode="auto">
              <a:xfrm>
                <a:off x="1245" y="1452"/>
                <a:ext cx="68" cy="44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61" name="Rectangle 223"/>
              <p:cNvSpPr>
                <a:spLocks noChangeArrowheads="1"/>
              </p:cNvSpPr>
              <p:nvPr/>
            </p:nvSpPr>
            <p:spPr bwMode="auto">
              <a:xfrm>
                <a:off x="1313" y="1452"/>
                <a:ext cx="69" cy="44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62" name="Rectangle 224"/>
              <p:cNvSpPr>
                <a:spLocks noChangeArrowheads="1"/>
              </p:cNvSpPr>
              <p:nvPr/>
            </p:nvSpPr>
            <p:spPr bwMode="auto">
              <a:xfrm>
                <a:off x="1382" y="1452"/>
                <a:ext cx="68" cy="44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63" name="Rectangle 225"/>
              <p:cNvSpPr>
                <a:spLocks noChangeArrowheads="1"/>
              </p:cNvSpPr>
              <p:nvPr/>
            </p:nvSpPr>
            <p:spPr bwMode="auto">
              <a:xfrm>
                <a:off x="1450" y="1452"/>
                <a:ext cx="68" cy="44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64" name="Rectangle 226"/>
              <p:cNvSpPr>
                <a:spLocks noChangeArrowheads="1"/>
              </p:cNvSpPr>
              <p:nvPr/>
            </p:nvSpPr>
            <p:spPr bwMode="auto">
              <a:xfrm>
                <a:off x="1518" y="1452"/>
                <a:ext cx="68" cy="44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65" name="Rectangle 227"/>
              <p:cNvSpPr>
                <a:spLocks noChangeArrowheads="1"/>
              </p:cNvSpPr>
              <p:nvPr/>
            </p:nvSpPr>
            <p:spPr bwMode="auto">
              <a:xfrm>
                <a:off x="1586" y="1452"/>
                <a:ext cx="68" cy="44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66" name="Rectangle 228"/>
              <p:cNvSpPr>
                <a:spLocks noChangeArrowheads="1"/>
              </p:cNvSpPr>
              <p:nvPr/>
            </p:nvSpPr>
            <p:spPr bwMode="auto">
              <a:xfrm>
                <a:off x="1654" y="1452"/>
                <a:ext cx="68" cy="44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67" name="Rectangle 229"/>
              <p:cNvSpPr>
                <a:spLocks noChangeArrowheads="1"/>
              </p:cNvSpPr>
              <p:nvPr/>
            </p:nvSpPr>
            <p:spPr bwMode="auto">
              <a:xfrm>
                <a:off x="1722" y="1452"/>
                <a:ext cx="69" cy="44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68" name="Rectangle 230"/>
              <p:cNvSpPr>
                <a:spLocks noChangeArrowheads="1"/>
              </p:cNvSpPr>
              <p:nvPr/>
            </p:nvSpPr>
            <p:spPr bwMode="auto">
              <a:xfrm>
                <a:off x="1791" y="1452"/>
                <a:ext cx="68" cy="44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69" name="Rectangle 231"/>
              <p:cNvSpPr>
                <a:spLocks noChangeArrowheads="1"/>
              </p:cNvSpPr>
              <p:nvPr/>
            </p:nvSpPr>
            <p:spPr bwMode="auto">
              <a:xfrm>
                <a:off x="1859" y="1452"/>
                <a:ext cx="68" cy="44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70" name="Rectangle 232"/>
              <p:cNvSpPr>
                <a:spLocks noChangeArrowheads="1"/>
              </p:cNvSpPr>
              <p:nvPr/>
            </p:nvSpPr>
            <p:spPr bwMode="auto">
              <a:xfrm>
                <a:off x="1927" y="1452"/>
                <a:ext cx="68" cy="44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71" name="Rectangle 233"/>
              <p:cNvSpPr>
                <a:spLocks noChangeArrowheads="1"/>
              </p:cNvSpPr>
              <p:nvPr/>
            </p:nvSpPr>
            <p:spPr bwMode="auto">
              <a:xfrm>
                <a:off x="1995" y="1452"/>
                <a:ext cx="68" cy="44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72" name="Rectangle 234"/>
              <p:cNvSpPr>
                <a:spLocks noChangeArrowheads="1"/>
              </p:cNvSpPr>
              <p:nvPr/>
            </p:nvSpPr>
            <p:spPr bwMode="auto">
              <a:xfrm>
                <a:off x="2063" y="1452"/>
                <a:ext cx="69" cy="44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73" name="Rectangle 235"/>
              <p:cNvSpPr>
                <a:spLocks noChangeArrowheads="1"/>
              </p:cNvSpPr>
              <p:nvPr/>
            </p:nvSpPr>
            <p:spPr bwMode="auto">
              <a:xfrm>
                <a:off x="2132" y="1452"/>
                <a:ext cx="68" cy="44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74" name="Rectangle 236"/>
              <p:cNvSpPr>
                <a:spLocks noChangeArrowheads="1"/>
              </p:cNvSpPr>
              <p:nvPr/>
            </p:nvSpPr>
            <p:spPr bwMode="auto">
              <a:xfrm>
                <a:off x="2200" y="1452"/>
                <a:ext cx="68" cy="44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75" name="Rectangle 237"/>
              <p:cNvSpPr>
                <a:spLocks noChangeArrowheads="1"/>
              </p:cNvSpPr>
              <p:nvPr/>
            </p:nvSpPr>
            <p:spPr bwMode="auto">
              <a:xfrm>
                <a:off x="2268" y="1452"/>
                <a:ext cx="69" cy="44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76" name="Freeform 238"/>
              <p:cNvSpPr>
                <a:spLocks/>
              </p:cNvSpPr>
              <p:nvPr/>
            </p:nvSpPr>
            <p:spPr bwMode="auto">
              <a:xfrm>
                <a:off x="2337" y="1452"/>
                <a:ext cx="68" cy="44"/>
              </a:xfrm>
              <a:custGeom>
                <a:avLst/>
                <a:gdLst>
                  <a:gd name="T0" fmla="*/ 0 w 136"/>
                  <a:gd name="T1" fmla="*/ 0 h 88"/>
                  <a:gd name="T2" fmla="*/ 1 w 136"/>
                  <a:gd name="T3" fmla="*/ 0 h 88"/>
                  <a:gd name="T4" fmla="*/ 1 w 136"/>
                  <a:gd name="T5" fmla="*/ 1 h 88"/>
                  <a:gd name="T6" fmla="*/ 0 w 136"/>
                  <a:gd name="T7" fmla="*/ 1 h 88"/>
                  <a:gd name="T8" fmla="*/ 0 w 136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8"/>
                  <a:gd name="T17" fmla="*/ 136 w 136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8">
                    <a:moveTo>
                      <a:pt x="0" y="0"/>
                    </a:moveTo>
                    <a:lnTo>
                      <a:pt x="136" y="0"/>
                    </a:lnTo>
                    <a:lnTo>
                      <a:pt x="2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77" name="Freeform 239"/>
              <p:cNvSpPr>
                <a:spLocks/>
              </p:cNvSpPr>
              <p:nvPr/>
            </p:nvSpPr>
            <p:spPr bwMode="auto">
              <a:xfrm>
                <a:off x="1041" y="1452"/>
                <a:ext cx="1364" cy="44"/>
              </a:xfrm>
              <a:custGeom>
                <a:avLst/>
                <a:gdLst>
                  <a:gd name="T0" fmla="*/ 0 w 2729"/>
                  <a:gd name="T1" fmla="*/ 1 h 88"/>
                  <a:gd name="T2" fmla="*/ 0 w 2729"/>
                  <a:gd name="T3" fmla="*/ 0 h 88"/>
                  <a:gd name="T4" fmla="*/ 0 w 2729"/>
                  <a:gd name="T5" fmla="*/ 0 h 88"/>
                  <a:gd name="T6" fmla="*/ 0 w 2729"/>
                  <a:gd name="T7" fmla="*/ 1 h 88"/>
                  <a:gd name="T8" fmla="*/ 0 w 2729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29"/>
                  <a:gd name="T16" fmla="*/ 0 h 88"/>
                  <a:gd name="T17" fmla="*/ 2729 w 2729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29" h="88">
                    <a:moveTo>
                      <a:pt x="118" y="88"/>
                    </a:moveTo>
                    <a:lnTo>
                      <a:pt x="0" y="0"/>
                    </a:lnTo>
                    <a:lnTo>
                      <a:pt x="2729" y="0"/>
                    </a:lnTo>
                    <a:lnTo>
                      <a:pt x="2617" y="88"/>
                    </a:lnTo>
                    <a:lnTo>
                      <a:pt x="118" y="88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78" name="Freeform 240"/>
              <p:cNvSpPr>
                <a:spLocks/>
              </p:cNvSpPr>
              <p:nvPr/>
            </p:nvSpPr>
            <p:spPr bwMode="auto">
              <a:xfrm>
                <a:off x="1040" y="1450"/>
                <a:ext cx="16" cy="13"/>
              </a:xfrm>
              <a:custGeom>
                <a:avLst/>
                <a:gdLst>
                  <a:gd name="T0" fmla="*/ 0 w 33"/>
                  <a:gd name="T1" fmla="*/ 1 h 26"/>
                  <a:gd name="T2" fmla="*/ 0 w 33"/>
                  <a:gd name="T3" fmla="*/ 0 h 26"/>
                  <a:gd name="T4" fmla="*/ 0 w 33"/>
                  <a:gd name="T5" fmla="*/ 1 h 26"/>
                  <a:gd name="T6" fmla="*/ 0 w 33"/>
                  <a:gd name="T7" fmla="*/ 1 h 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3"/>
                  <a:gd name="T13" fmla="*/ 0 h 26"/>
                  <a:gd name="T14" fmla="*/ 33 w 33"/>
                  <a:gd name="T15" fmla="*/ 26 h 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3" h="26">
                    <a:moveTo>
                      <a:pt x="33" y="22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3" y="2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79" name="Freeform 241"/>
              <p:cNvSpPr>
                <a:spLocks/>
              </p:cNvSpPr>
              <p:nvPr/>
            </p:nvSpPr>
            <p:spPr bwMode="auto">
              <a:xfrm>
                <a:off x="1040" y="1462"/>
                <a:ext cx="32" cy="14"/>
              </a:xfrm>
              <a:custGeom>
                <a:avLst/>
                <a:gdLst>
                  <a:gd name="T0" fmla="*/ 0 w 66"/>
                  <a:gd name="T1" fmla="*/ 0 h 30"/>
                  <a:gd name="T2" fmla="*/ 0 w 66"/>
                  <a:gd name="T3" fmla="*/ 0 h 30"/>
                  <a:gd name="T4" fmla="*/ 0 w 66"/>
                  <a:gd name="T5" fmla="*/ 0 h 30"/>
                  <a:gd name="T6" fmla="*/ 0 w 66"/>
                  <a:gd name="T7" fmla="*/ 0 h 30"/>
                  <a:gd name="T8" fmla="*/ 0 w 66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30"/>
                  <a:gd name="T17" fmla="*/ 66 w 66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30">
                    <a:moveTo>
                      <a:pt x="33" y="0"/>
                    </a:moveTo>
                    <a:lnTo>
                      <a:pt x="66" y="24"/>
                    </a:lnTo>
                    <a:lnTo>
                      <a:pt x="0" y="30"/>
                    </a:lnTo>
                    <a:lnTo>
                      <a:pt x="0" y="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80" name="Freeform 242"/>
              <p:cNvSpPr>
                <a:spLocks/>
              </p:cNvSpPr>
              <p:nvPr/>
            </p:nvSpPr>
            <p:spPr bwMode="auto">
              <a:xfrm>
                <a:off x="1040" y="1474"/>
                <a:ext cx="49" cy="15"/>
              </a:xfrm>
              <a:custGeom>
                <a:avLst/>
                <a:gdLst>
                  <a:gd name="T0" fmla="*/ 0 w 99"/>
                  <a:gd name="T1" fmla="*/ 0 h 32"/>
                  <a:gd name="T2" fmla="*/ 0 w 99"/>
                  <a:gd name="T3" fmla="*/ 0 h 32"/>
                  <a:gd name="T4" fmla="*/ 0 w 99"/>
                  <a:gd name="T5" fmla="*/ 0 h 32"/>
                  <a:gd name="T6" fmla="*/ 0 w 99"/>
                  <a:gd name="T7" fmla="*/ 0 h 32"/>
                  <a:gd name="T8" fmla="*/ 0 w 99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"/>
                  <a:gd name="T16" fmla="*/ 0 h 32"/>
                  <a:gd name="T17" fmla="*/ 99 w 99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" h="32">
                    <a:moveTo>
                      <a:pt x="66" y="0"/>
                    </a:moveTo>
                    <a:lnTo>
                      <a:pt x="99" y="23"/>
                    </a:lnTo>
                    <a:lnTo>
                      <a:pt x="0" y="32"/>
                    </a:lnTo>
                    <a:lnTo>
                      <a:pt x="0" y="6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81" name="Freeform 243"/>
              <p:cNvSpPr>
                <a:spLocks/>
              </p:cNvSpPr>
              <p:nvPr/>
            </p:nvSpPr>
            <p:spPr bwMode="auto">
              <a:xfrm>
                <a:off x="1040" y="1485"/>
                <a:ext cx="61" cy="17"/>
              </a:xfrm>
              <a:custGeom>
                <a:avLst/>
                <a:gdLst>
                  <a:gd name="T0" fmla="*/ 0 w 123"/>
                  <a:gd name="T1" fmla="*/ 0 h 34"/>
                  <a:gd name="T2" fmla="*/ 0 w 123"/>
                  <a:gd name="T3" fmla="*/ 1 h 34"/>
                  <a:gd name="T4" fmla="*/ 0 w 123"/>
                  <a:gd name="T5" fmla="*/ 1 h 34"/>
                  <a:gd name="T6" fmla="*/ 0 w 123"/>
                  <a:gd name="T7" fmla="*/ 1 h 34"/>
                  <a:gd name="T8" fmla="*/ 0 w 123"/>
                  <a:gd name="T9" fmla="*/ 1 h 34"/>
                  <a:gd name="T10" fmla="*/ 0 w 123"/>
                  <a:gd name="T11" fmla="*/ 0 h 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34"/>
                  <a:gd name="T20" fmla="*/ 123 w 123"/>
                  <a:gd name="T21" fmla="*/ 34 h 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34">
                    <a:moveTo>
                      <a:pt x="99" y="0"/>
                    </a:moveTo>
                    <a:lnTo>
                      <a:pt x="123" y="17"/>
                    </a:lnTo>
                    <a:lnTo>
                      <a:pt x="123" y="24"/>
                    </a:lnTo>
                    <a:lnTo>
                      <a:pt x="0" y="34"/>
                    </a:lnTo>
                    <a:lnTo>
                      <a:pt x="0" y="9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82" name="Freeform 244"/>
              <p:cNvSpPr>
                <a:spLocks/>
              </p:cNvSpPr>
              <p:nvPr/>
            </p:nvSpPr>
            <p:spPr bwMode="auto">
              <a:xfrm>
                <a:off x="1040" y="1497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83" name="Freeform 245"/>
              <p:cNvSpPr>
                <a:spLocks/>
              </p:cNvSpPr>
              <p:nvPr/>
            </p:nvSpPr>
            <p:spPr bwMode="auto">
              <a:xfrm>
                <a:off x="1040" y="1510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84" name="Freeform 246"/>
              <p:cNvSpPr>
                <a:spLocks/>
              </p:cNvSpPr>
              <p:nvPr/>
            </p:nvSpPr>
            <p:spPr bwMode="auto">
              <a:xfrm>
                <a:off x="1040" y="1523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85" name="Freeform 247"/>
              <p:cNvSpPr>
                <a:spLocks/>
              </p:cNvSpPr>
              <p:nvPr/>
            </p:nvSpPr>
            <p:spPr bwMode="auto">
              <a:xfrm>
                <a:off x="1040" y="1536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86" name="Freeform 248"/>
              <p:cNvSpPr>
                <a:spLocks/>
              </p:cNvSpPr>
              <p:nvPr/>
            </p:nvSpPr>
            <p:spPr bwMode="auto">
              <a:xfrm>
                <a:off x="1040" y="1549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5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87" name="Freeform 249"/>
              <p:cNvSpPr>
                <a:spLocks/>
              </p:cNvSpPr>
              <p:nvPr/>
            </p:nvSpPr>
            <p:spPr bwMode="auto">
              <a:xfrm>
                <a:off x="1040" y="1562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88" name="Freeform 250"/>
              <p:cNvSpPr>
                <a:spLocks/>
              </p:cNvSpPr>
              <p:nvPr/>
            </p:nvSpPr>
            <p:spPr bwMode="auto">
              <a:xfrm>
                <a:off x="1040" y="1575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8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89" name="Freeform 251"/>
              <p:cNvSpPr>
                <a:spLocks/>
              </p:cNvSpPr>
              <p:nvPr/>
            </p:nvSpPr>
            <p:spPr bwMode="auto">
              <a:xfrm>
                <a:off x="1040" y="1588"/>
                <a:ext cx="61" cy="19"/>
              </a:xfrm>
              <a:custGeom>
                <a:avLst/>
                <a:gdLst>
                  <a:gd name="T0" fmla="*/ 0 w 123"/>
                  <a:gd name="T1" fmla="*/ 0 h 36"/>
                  <a:gd name="T2" fmla="*/ 0 w 123"/>
                  <a:gd name="T3" fmla="*/ 1 h 36"/>
                  <a:gd name="T4" fmla="*/ 0 w 123"/>
                  <a:gd name="T5" fmla="*/ 1 h 36"/>
                  <a:gd name="T6" fmla="*/ 0 w 123"/>
                  <a:gd name="T7" fmla="*/ 1 h 36"/>
                  <a:gd name="T8" fmla="*/ 0 w 123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6"/>
                  <a:gd name="T17" fmla="*/ 123 w 123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6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90" name="Freeform 252"/>
              <p:cNvSpPr>
                <a:spLocks/>
              </p:cNvSpPr>
              <p:nvPr/>
            </p:nvSpPr>
            <p:spPr bwMode="auto">
              <a:xfrm>
                <a:off x="1040" y="1601"/>
                <a:ext cx="61" cy="19"/>
              </a:xfrm>
              <a:custGeom>
                <a:avLst/>
                <a:gdLst>
                  <a:gd name="T0" fmla="*/ 0 w 123"/>
                  <a:gd name="T1" fmla="*/ 0 h 36"/>
                  <a:gd name="T2" fmla="*/ 0 w 123"/>
                  <a:gd name="T3" fmla="*/ 1 h 36"/>
                  <a:gd name="T4" fmla="*/ 0 w 123"/>
                  <a:gd name="T5" fmla="*/ 1 h 36"/>
                  <a:gd name="T6" fmla="*/ 0 w 123"/>
                  <a:gd name="T7" fmla="*/ 1 h 36"/>
                  <a:gd name="T8" fmla="*/ 0 w 123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6"/>
                  <a:gd name="T17" fmla="*/ 123 w 123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6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91" name="Freeform 253"/>
              <p:cNvSpPr>
                <a:spLocks/>
              </p:cNvSpPr>
              <p:nvPr/>
            </p:nvSpPr>
            <p:spPr bwMode="auto">
              <a:xfrm>
                <a:off x="1040" y="1614"/>
                <a:ext cx="61" cy="18"/>
              </a:xfrm>
              <a:custGeom>
                <a:avLst/>
                <a:gdLst>
                  <a:gd name="T0" fmla="*/ 0 w 123"/>
                  <a:gd name="T1" fmla="*/ 0 h 36"/>
                  <a:gd name="T2" fmla="*/ 0 w 123"/>
                  <a:gd name="T3" fmla="*/ 1 h 36"/>
                  <a:gd name="T4" fmla="*/ 0 w 123"/>
                  <a:gd name="T5" fmla="*/ 1 h 36"/>
                  <a:gd name="T6" fmla="*/ 0 w 123"/>
                  <a:gd name="T7" fmla="*/ 1 h 36"/>
                  <a:gd name="T8" fmla="*/ 0 w 123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6"/>
                  <a:gd name="T17" fmla="*/ 123 w 123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6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92" name="Freeform 254"/>
              <p:cNvSpPr>
                <a:spLocks/>
              </p:cNvSpPr>
              <p:nvPr/>
            </p:nvSpPr>
            <p:spPr bwMode="auto">
              <a:xfrm>
                <a:off x="1040" y="1627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5"/>
                    </a:lnTo>
                    <a:lnTo>
                      <a:pt x="0" y="38"/>
                    </a:lnTo>
                    <a:lnTo>
                      <a:pt x="0" y="1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93" name="Freeform 255"/>
              <p:cNvSpPr>
                <a:spLocks/>
              </p:cNvSpPr>
              <p:nvPr/>
            </p:nvSpPr>
            <p:spPr bwMode="auto">
              <a:xfrm>
                <a:off x="1040" y="1640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94" name="Freeform 256"/>
              <p:cNvSpPr>
                <a:spLocks/>
              </p:cNvSpPr>
              <p:nvPr/>
            </p:nvSpPr>
            <p:spPr bwMode="auto">
              <a:xfrm>
                <a:off x="1040" y="1653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1 h 38"/>
                  <a:gd name="T10" fmla="*/ 0 w 123"/>
                  <a:gd name="T11" fmla="*/ 0 h 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38"/>
                  <a:gd name="T20" fmla="*/ 123 w 123"/>
                  <a:gd name="T21" fmla="*/ 38 h 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38">
                    <a:moveTo>
                      <a:pt x="123" y="0"/>
                    </a:moveTo>
                    <a:lnTo>
                      <a:pt x="123" y="18"/>
                    </a:lnTo>
                    <a:lnTo>
                      <a:pt x="109" y="28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95" name="Freeform 257"/>
              <p:cNvSpPr>
                <a:spLocks/>
              </p:cNvSpPr>
              <p:nvPr/>
            </p:nvSpPr>
            <p:spPr bwMode="auto">
              <a:xfrm>
                <a:off x="1040" y="1667"/>
                <a:ext cx="54" cy="18"/>
              </a:xfrm>
              <a:custGeom>
                <a:avLst/>
                <a:gdLst>
                  <a:gd name="T0" fmla="*/ 0 w 109"/>
                  <a:gd name="T1" fmla="*/ 0 h 36"/>
                  <a:gd name="T2" fmla="*/ 0 w 109"/>
                  <a:gd name="T3" fmla="*/ 1 h 36"/>
                  <a:gd name="T4" fmla="*/ 0 w 109"/>
                  <a:gd name="T5" fmla="*/ 1 h 36"/>
                  <a:gd name="T6" fmla="*/ 0 w 109"/>
                  <a:gd name="T7" fmla="*/ 1 h 36"/>
                  <a:gd name="T8" fmla="*/ 0 w 109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9"/>
                  <a:gd name="T16" fmla="*/ 0 h 36"/>
                  <a:gd name="T17" fmla="*/ 109 w 109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9" h="36">
                    <a:moveTo>
                      <a:pt x="109" y="0"/>
                    </a:moveTo>
                    <a:lnTo>
                      <a:pt x="66" y="29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96" name="Freeform 258"/>
              <p:cNvSpPr>
                <a:spLocks/>
              </p:cNvSpPr>
              <p:nvPr/>
            </p:nvSpPr>
            <p:spPr bwMode="auto">
              <a:xfrm>
                <a:off x="1040" y="1682"/>
                <a:ext cx="32" cy="16"/>
              </a:xfrm>
              <a:custGeom>
                <a:avLst/>
                <a:gdLst>
                  <a:gd name="T0" fmla="*/ 0 w 66"/>
                  <a:gd name="T1" fmla="*/ 0 h 33"/>
                  <a:gd name="T2" fmla="*/ 0 w 66"/>
                  <a:gd name="T3" fmla="*/ 0 h 33"/>
                  <a:gd name="T4" fmla="*/ 0 w 66"/>
                  <a:gd name="T5" fmla="*/ 0 h 33"/>
                  <a:gd name="T6" fmla="*/ 0 w 66"/>
                  <a:gd name="T7" fmla="*/ 0 h 33"/>
                  <a:gd name="T8" fmla="*/ 0 w 66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33"/>
                  <a:gd name="T17" fmla="*/ 66 w 66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33">
                    <a:moveTo>
                      <a:pt x="66" y="0"/>
                    </a:moveTo>
                    <a:lnTo>
                      <a:pt x="23" y="31"/>
                    </a:lnTo>
                    <a:lnTo>
                      <a:pt x="0" y="33"/>
                    </a:lnTo>
                    <a:lnTo>
                      <a:pt x="0" y="7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97" name="Freeform 259"/>
              <p:cNvSpPr>
                <a:spLocks/>
              </p:cNvSpPr>
              <p:nvPr/>
            </p:nvSpPr>
            <p:spPr bwMode="auto">
              <a:xfrm>
                <a:off x="1040" y="1697"/>
                <a:ext cx="11" cy="8"/>
              </a:xfrm>
              <a:custGeom>
                <a:avLst/>
                <a:gdLst>
                  <a:gd name="T0" fmla="*/ 0 w 23"/>
                  <a:gd name="T1" fmla="*/ 0 h 16"/>
                  <a:gd name="T2" fmla="*/ 0 w 23"/>
                  <a:gd name="T3" fmla="*/ 1 h 16"/>
                  <a:gd name="T4" fmla="*/ 0 w 23"/>
                  <a:gd name="T5" fmla="*/ 1 h 16"/>
                  <a:gd name="T6" fmla="*/ 0 w 23"/>
                  <a:gd name="T7" fmla="*/ 0 h 1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"/>
                  <a:gd name="T13" fmla="*/ 0 h 16"/>
                  <a:gd name="T14" fmla="*/ 23 w 23"/>
                  <a:gd name="T15" fmla="*/ 16 h 1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" h="16">
                    <a:moveTo>
                      <a:pt x="23" y="0"/>
                    </a:moveTo>
                    <a:lnTo>
                      <a:pt x="0" y="16"/>
                    </a:lnTo>
                    <a:lnTo>
                      <a:pt x="0" y="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98" name="Freeform 260"/>
              <p:cNvSpPr>
                <a:spLocks/>
              </p:cNvSpPr>
              <p:nvPr/>
            </p:nvSpPr>
            <p:spPr bwMode="auto">
              <a:xfrm>
                <a:off x="1040" y="1450"/>
                <a:ext cx="61" cy="255"/>
              </a:xfrm>
              <a:custGeom>
                <a:avLst/>
                <a:gdLst>
                  <a:gd name="T0" fmla="*/ 0 w 123"/>
                  <a:gd name="T1" fmla="*/ 1 h 509"/>
                  <a:gd name="T2" fmla="*/ 0 w 123"/>
                  <a:gd name="T3" fmla="*/ 1 h 509"/>
                  <a:gd name="T4" fmla="*/ 0 w 123"/>
                  <a:gd name="T5" fmla="*/ 0 h 509"/>
                  <a:gd name="T6" fmla="*/ 0 w 123"/>
                  <a:gd name="T7" fmla="*/ 1 h 509"/>
                  <a:gd name="T8" fmla="*/ 0 w 123"/>
                  <a:gd name="T9" fmla="*/ 1 h 5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509"/>
                  <a:gd name="T17" fmla="*/ 123 w 123"/>
                  <a:gd name="T18" fmla="*/ 509 h 5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509">
                    <a:moveTo>
                      <a:pt x="123" y="423"/>
                    </a:moveTo>
                    <a:lnTo>
                      <a:pt x="0" y="509"/>
                    </a:lnTo>
                    <a:lnTo>
                      <a:pt x="0" y="0"/>
                    </a:lnTo>
                    <a:lnTo>
                      <a:pt x="123" y="86"/>
                    </a:lnTo>
                    <a:lnTo>
                      <a:pt x="123" y="423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99" name="Rectangle 261"/>
              <p:cNvSpPr>
                <a:spLocks noChangeArrowheads="1"/>
              </p:cNvSpPr>
              <p:nvPr/>
            </p:nvSpPr>
            <p:spPr bwMode="auto">
              <a:xfrm>
                <a:off x="1041" y="2342"/>
                <a:ext cx="69" cy="255"/>
              </a:xfrm>
              <a:prstGeom prst="rect">
                <a:avLst/>
              </a:prstGeom>
              <a:solidFill>
                <a:srgbClr val="FF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00" name="Rectangle 262"/>
              <p:cNvSpPr>
                <a:spLocks noChangeArrowheads="1"/>
              </p:cNvSpPr>
              <p:nvPr/>
            </p:nvSpPr>
            <p:spPr bwMode="auto">
              <a:xfrm>
                <a:off x="1110" y="2342"/>
                <a:ext cx="68" cy="255"/>
              </a:xfrm>
              <a:prstGeom prst="rect">
                <a:avLst/>
              </a:prstGeom>
              <a:solidFill>
                <a:srgbClr val="FFC1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01" name="Rectangle 263"/>
              <p:cNvSpPr>
                <a:spLocks noChangeArrowheads="1"/>
              </p:cNvSpPr>
              <p:nvPr/>
            </p:nvSpPr>
            <p:spPr bwMode="auto">
              <a:xfrm>
                <a:off x="1178" y="2342"/>
                <a:ext cx="68" cy="255"/>
              </a:xfrm>
              <a:prstGeom prst="rect">
                <a:avLst/>
              </a:prstGeom>
              <a:solidFill>
                <a:srgbClr val="FFB6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02" name="Rectangle 264"/>
              <p:cNvSpPr>
                <a:spLocks noChangeArrowheads="1"/>
              </p:cNvSpPr>
              <p:nvPr/>
            </p:nvSpPr>
            <p:spPr bwMode="auto">
              <a:xfrm>
                <a:off x="1246" y="2342"/>
                <a:ext cx="68" cy="255"/>
              </a:xfrm>
              <a:prstGeom prst="rect">
                <a:avLst/>
              </a:prstGeom>
              <a:solidFill>
                <a:srgbClr val="FFAB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03" name="Rectangle 265"/>
              <p:cNvSpPr>
                <a:spLocks noChangeArrowheads="1"/>
              </p:cNvSpPr>
              <p:nvPr/>
            </p:nvSpPr>
            <p:spPr bwMode="auto">
              <a:xfrm>
                <a:off x="1314" y="2342"/>
                <a:ext cx="68" cy="255"/>
              </a:xfrm>
              <a:prstGeom prst="rect">
                <a:avLst/>
              </a:prstGeom>
              <a:solidFill>
                <a:srgbClr val="FFA1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04" name="Rectangle 266"/>
              <p:cNvSpPr>
                <a:spLocks noChangeArrowheads="1"/>
              </p:cNvSpPr>
              <p:nvPr/>
            </p:nvSpPr>
            <p:spPr bwMode="auto">
              <a:xfrm>
                <a:off x="1382" y="2342"/>
                <a:ext cx="69" cy="255"/>
              </a:xfrm>
              <a:prstGeom prst="rect">
                <a:avLst/>
              </a:prstGeom>
              <a:solidFill>
                <a:srgbClr val="FF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05" name="Rectangle 267"/>
              <p:cNvSpPr>
                <a:spLocks noChangeArrowheads="1"/>
              </p:cNvSpPr>
              <p:nvPr/>
            </p:nvSpPr>
            <p:spPr bwMode="auto">
              <a:xfrm>
                <a:off x="1451" y="2342"/>
                <a:ext cx="68" cy="255"/>
              </a:xfrm>
              <a:prstGeom prst="rect">
                <a:avLst/>
              </a:prstGeom>
              <a:solidFill>
                <a:srgbClr val="FF8B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06" name="Rectangle 268"/>
              <p:cNvSpPr>
                <a:spLocks noChangeArrowheads="1"/>
              </p:cNvSpPr>
              <p:nvPr/>
            </p:nvSpPr>
            <p:spPr bwMode="auto">
              <a:xfrm>
                <a:off x="1519" y="2342"/>
                <a:ext cx="68" cy="255"/>
              </a:xfrm>
              <a:prstGeom prst="rect">
                <a:avLst/>
              </a:prstGeom>
              <a:solidFill>
                <a:srgbClr val="FF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07" name="Rectangle 269"/>
              <p:cNvSpPr>
                <a:spLocks noChangeArrowheads="1"/>
              </p:cNvSpPr>
              <p:nvPr/>
            </p:nvSpPr>
            <p:spPr bwMode="auto">
              <a:xfrm>
                <a:off x="1587" y="2342"/>
                <a:ext cx="68" cy="255"/>
              </a:xfrm>
              <a:prstGeom prst="rect">
                <a:avLst/>
              </a:prstGeom>
              <a:solidFill>
                <a:srgbClr val="FF76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08" name="Rectangle 270"/>
              <p:cNvSpPr>
                <a:spLocks noChangeArrowheads="1"/>
              </p:cNvSpPr>
              <p:nvPr/>
            </p:nvSpPr>
            <p:spPr bwMode="auto">
              <a:xfrm>
                <a:off x="1655" y="2342"/>
                <a:ext cx="69" cy="255"/>
              </a:xfrm>
              <a:prstGeom prst="rect">
                <a:avLst/>
              </a:prstGeom>
              <a:solidFill>
                <a:srgbClr val="FF6B6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09" name="Rectangle 271"/>
              <p:cNvSpPr>
                <a:spLocks noChangeArrowheads="1"/>
              </p:cNvSpPr>
              <p:nvPr/>
            </p:nvSpPr>
            <p:spPr bwMode="auto">
              <a:xfrm>
                <a:off x="1724" y="2342"/>
                <a:ext cx="68" cy="255"/>
              </a:xfrm>
              <a:prstGeom prst="rect">
                <a:avLst/>
              </a:prstGeom>
              <a:solidFill>
                <a:srgbClr val="FF606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10" name="Rectangle 272"/>
              <p:cNvSpPr>
                <a:spLocks noChangeArrowheads="1"/>
              </p:cNvSpPr>
              <p:nvPr/>
            </p:nvSpPr>
            <p:spPr bwMode="auto">
              <a:xfrm>
                <a:off x="1792" y="2342"/>
                <a:ext cx="69" cy="255"/>
              </a:xfrm>
              <a:prstGeom prst="rect">
                <a:avLst/>
              </a:prstGeom>
              <a:solidFill>
                <a:srgbClr val="FF555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11" name="Rectangle 273"/>
              <p:cNvSpPr>
                <a:spLocks noChangeArrowheads="1"/>
              </p:cNvSpPr>
              <p:nvPr/>
            </p:nvSpPr>
            <p:spPr bwMode="auto">
              <a:xfrm>
                <a:off x="1861" y="2342"/>
                <a:ext cx="68" cy="255"/>
              </a:xfrm>
              <a:prstGeom prst="rect">
                <a:avLst/>
              </a:prstGeom>
              <a:solidFill>
                <a:srgbClr val="FF4B4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12" name="Rectangle 274"/>
              <p:cNvSpPr>
                <a:spLocks noChangeArrowheads="1"/>
              </p:cNvSpPr>
              <p:nvPr/>
            </p:nvSpPr>
            <p:spPr bwMode="auto">
              <a:xfrm>
                <a:off x="1929" y="2342"/>
                <a:ext cx="68" cy="255"/>
              </a:xfrm>
              <a:prstGeom prst="rect">
                <a:avLst/>
              </a:prstGeom>
              <a:solidFill>
                <a:srgbClr val="FF404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13" name="Rectangle 275"/>
              <p:cNvSpPr>
                <a:spLocks noChangeArrowheads="1"/>
              </p:cNvSpPr>
              <p:nvPr/>
            </p:nvSpPr>
            <p:spPr bwMode="auto">
              <a:xfrm>
                <a:off x="1997" y="2342"/>
                <a:ext cx="68" cy="255"/>
              </a:xfrm>
              <a:prstGeom prst="rect">
                <a:avLst/>
              </a:prstGeom>
              <a:solidFill>
                <a:srgbClr val="FF353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14" name="Rectangle 276"/>
              <p:cNvSpPr>
                <a:spLocks noChangeArrowheads="1"/>
              </p:cNvSpPr>
              <p:nvPr/>
            </p:nvSpPr>
            <p:spPr bwMode="auto">
              <a:xfrm>
                <a:off x="2065" y="2342"/>
                <a:ext cx="68" cy="255"/>
              </a:xfrm>
              <a:prstGeom prst="rect">
                <a:avLst/>
              </a:prstGeom>
              <a:solidFill>
                <a:srgbClr val="FF2A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15" name="Rectangle 277"/>
              <p:cNvSpPr>
                <a:spLocks noChangeArrowheads="1"/>
              </p:cNvSpPr>
              <p:nvPr/>
            </p:nvSpPr>
            <p:spPr bwMode="auto">
              <a:xfrm>
                <a:off x="2133" y="2342"/>
                <a:ext cx="68" cy="255"/>
              </a:xfrm>
              <a:prstGeom prst="rect">
                <a:avLst/>
              </a:prstGeom>
              <a:solidFill>
                <a:srgbClr val="FF20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16" name="Rectangle 278"/>
              <p:cNvSpPr>
                <a:spLocks noChangeArrowheads="1"/>
              </p:cNvSpPr>
              <p:nvPr/>
            </p:nvSpPr>
            <p:spPr bwMode="auto">
              <a:xfrm>
                <a:off x="2201" y="2342"/>
                <a:ext cx="69" cy="255"/>
              </a:xfrm>
              <a:prstGeom prst="rect">
                <a:avLst/>
              </a:prstGeom>
              <a:solidFill>
                <a:srgbClr val="FF151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17" name="Rectangle 279"/>
              <p:cNvSpPr>
                <a:spLocks noChangeArrowheads="1"/>
              </p:cNvSpPr>
              <p:nvPr/>
            </p:nvSpPr>
            <p:spPr bwMode="auto">
              <a:xfrm>
                <a:off x="2270" y="2342"/>
                <a:ext cx="69" cy="255"/>
              </a:xfrm>
              <a:prstGeom prst="rect">
                <a:avLst/>
              </a:prstGeom>
              <a:solidFill>
                <a:srgbClr val="FF0A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18" name="Rectangle 280"/>
              <p:cNvSpPr>
                <a:spLocks noChangeArrowheads="1"/>
              </p:cNvSpPr>
              <p:nvPr/>
            </p:nvSpPr>
            <p:spPr bwMode="auto">
              <a:xfrm>
                <a:off x="2339" y="2342"/>
                <a:ext cx="68" cy="255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19" name="Rectangle 281"/>
              <p:cNvSpPr>
                <a:spLocks noChangeArrowheads="1"/>
              </p:cNvSpPr>
              <p:nvPr/>
            </p:nvSpPr>
            <p:spPr bwMode="auto">
              <a:xfrm>
                <a:off x="1041" y="2342"/>
                <a:ext cx="1366" cy="255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20" name="Rectangle 282"/>
              <p:cNvSpPr>
                <a:spLocks noChangeArrowheads="1"/>
              </p:cNvSpPr>
              <p:nvPr/>
            </p:nvSpPr>
            <p:spPr bwMode="auto">
              <a:xfrm>
                <a:off x="1041" y="2339"/>
                <a:ext cx="69" cy="25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21" name="Rectangle 283"/>
              <p:cNvSpPr>
                <a:spLocks noChangeArrowheads="1"/>
              </p:cNvSpPr>
              <p:nvPr/>
            </p:nvSpPr>
            <p:spPr bwMode="auto">
              <a:xfrm>
                <a:off x="1110" y="2339"/>
                <a:ext cx="68" cy="255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22" name="Rectangle 284"/>
              <p:cNvSpPr>
                <a:spLocks noChangeArrowheads="1"/>
              </p:cNvSpPr>
              <p:nvPr/>
            </p:nvSpPr>
            <p:spPr bwMode="auto">
              <a:xfrm>
                <a:off x="1178" y="2339"/>
                <a:ext cx="68" cy="255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23" name="Rectangle 285"/>
              <p:cNvSpPr>
                <a:spLocks noChangeArrowheads="1"/>
              </p:cNvSpPr>
              <p:nvPr/>
            </p:nvSpPr>
            <p:spPr bwMode="auto">
              <a:xfrm>
                <a:off x="1246" y="2339"/>
                <a:ext cx="68" cy="255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24" name="Rectangle 286"/>
              <p:cNvSpPr>
                <a:spLocks noChangeArrowheads="1"/>
              </p:cNvSpPr>
              <p:nvPr/>
            </p:nvSpPr>
            <p:spPr bwMode="auto">
              <a:xfrm>
                <a:off x="1314" y="2339"/>
                <a:ext cx="68" cy="255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25" name="Rectangle 287"/>
              <p:cNvSpPr>
                <a:spLocks noChangeArrowheads="1"/>
              </p:cNvSpPr>
              <p:nvPr/>
            </p:nvSpPr>
            <p:spPr bwMode="auto">
              <a:xfrm>
                <a:off x="1382" y="2339"/>
                <a:ext cx="69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26" name="Rectangle 288"/>
              <p:cNvSpPr>
                <a:spLocks noChangeArrowheads="1"/>
              </p:cNvSpPr>
              <p:nvPr/>
            </p:nvSpPr>
            <p:spPr bwMode="auto">
              <a:xfrm>
                <a:off x="1451" y="2339"/>
                <a:ext cx="68" cy="255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27" name="Rectangle 289"/>
              <p:cNvSpPr>
                <a:spLocks noChangeArrowheads="1"/>
              </p:cNvSpPr>
              <p:nvPr/>
            </p:nvSpPr>
            <p:spPr bwMode="auto">
              <a:xfrm>
                <a:off x="1519" y="2339"/>
                <a:ext cx="68" cy="255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28" name="Rectangle 290"/>
              <p:cNvSpPr>
                <a:spLocks noChangeArrowheads="1"/>
              </p:cNvSpPr>
              <p:nvPr/>
            </p:nvSpPr>
            <p:spPr bwMode="auto">
              <a:xfrm>
                <a:off x="1587" y="2339"/>
                <a:ext cx="68" cy="255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29" name="Rectangle 291"/>
              <p:cNvSpPr>
                <a:spLocks noChangeArrowheads="1"/>
              </p:cNvSpPr>
              <p:nvPr/>
            </p:nvSpPr>
            <p:spPr bwMode="auto">
              <a:xfrm>
                <a:off x="1655" y="2339"/>
                <a:ext cx="69" cy="255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30" name="Rectangle 292"/>
              <p:cNvSpPr>
                <a:spLocks noChangeArrowheads="1"/>
              </p:cNvSpPr>
              <p:nvPr/>
            </p:nvSpPr>
            <p:spPr bwMode="auto">
              <a:xfrm>
                <a:off x="1724" y="2339"/>
                <a:ext cx="68" cy="255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31" name="Rectangle 293"/>
              <p:cNvSpPr>
                <a:spLocks noChangeArrowheads="1"/>
              </p:cNvSpPr>
              <p:nvPr/>
            </p:nvSpPr>
            <p:spPr bwMode="auto">
              <a:xfrm>
                <a:off x="1792" y="2339"/>
                <a:ext cx="69" cy="255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32" name="Rectangle 294"/>
              <p:cNvSpPr>
                <a:spLocks noChangeArrowheads="1"/>
              </p:cNvSpPr>
              <p:nvPr/>
            </p:nvSpPr>
            <p:spPr bwMode="auto">
              <a:xfrm>
                <a:off x="1861" y="2339"/>
                <a:ext cx="68" cy="255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33" name="Rectangle 295"/>
              <p:cNvSpPr>
                <a:spLocks noChangeArrowheads="1"/>
              </p:cNvSpPr>
              <p:nvPr/>
            </p:nvSpPr>
            <p:spPr bwMode="auto">
              <a:xfrm>
                <a:off x="1929" y="2339"/>
                <a:ext cx="68" cy="255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34" name="Rectangle 296"/>
              <p:cNvSpPr>
                <a:spLocks noChangeArrowheads="1"/>
              </p:cNvSpPr>
              <p:nvPr/>
            </p:nvSpPr>
            <p:spPr bwMode="auto">
              <a:xfrm>
                <a:off x="1997" y="2339"/>
                <a:ext cx="68" cy="255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35" name="Rectangle 297"/>
              <p:cNvSpPr>
                <a:spLocks noChangeArrowheads="1"/>
              </p:cNvSpPr>
              <p:nvPr/>
            </p:nvSpPr>
            <p:spPr bwMode="auto">
              <a:xfrm>
                <a:off x="2065" y="2339"/>
                <a:ext cx="68" cy="255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36" name="Rectangle 298"/>
              <p:cNvSpPr>
                <a:spLocks noChangeArrowheads="1"/>
              </p:cNvSpPr>
              <p:nvPr/>
            </p:nvSpPr>
            <p:spPr bwMode="auto">
              <a:xfrm>
                <a:off x="2133" y="2339"/>
                <a:ext cx="68" cy="255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37" name="Rectangle 299"/>
              <p:cNvSpPr>
                <a:spLocks noChangeArrowheads="1"/>
              </p:cNvSpPr>
              <p:nvPr/>
            </p:nvSpPr>
            <p:spPr bwMode="auto">
              <a:xfrm>
                <a:off x="2201" y="2339"/>
                <a:ext cx="69" cy="255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38" name="Rectangle 300"/>
              <p:cNvSpPr>
                <a:spLocks noChangeArrowheads="1"/>
              </p:cNvSpPr>
              <p:nvPr/>
            </p:nvSpPr>
            <p:spPr bwMode="auto">
              <a:xfrm>
                <a:off x="2270" y="2339"/>
                <a:ext cx="69" cy="255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39" name="Rectangle 301"/>
              <p:cNvSpPr>
                <a:spLocks noChangeArrowheads="1"/>
              </p:cNvSpPr>
              <p:nvPr/>
            </p:nvSpPr>
            <p:spPr bwMode="auto">
              <a:xfrm>
                <a:off x="2339" y="2339"/>
                <a:ext cx="68" cy="255"/>
              </a:xfrm>
              <a:prstGeom prst="rect">
                <a:avLst/>
              </a:prstGeom>
              <a:solidFill>
                <a:srgbClr val="7F7F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40" name="Rectangle 302"/>
              <p:cNvSpPr>
                <a:spLocks noChangeArrowheads="1"/>
              </p:cNvSpPr>
              <p:nvPr/>
            </p:nvSpPr>
            <p:spPr bwMode="auto">
              <a:xfrm>
                <a:off x="1041" y="2339"/>
                <a:ext cx="1366" cy="255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41" name="Freeform 303"/>
              <p:cNvSpPr>
                <a:spLocks/>
              </p:cNvSpPr>
              <p:nvPr/>
            </p:nvSpPr>
            <p:spPr bwMode="auto">
              <a:xfrm>
                <a:off x="2392" y="2342"/>
                <a:ext cx="10" cy="7"/>
              </a:xfrm>
              <a:custGeom>
                <a:avLst/>
                <a:gdLst>
                  <a:gd name="T0" fmla="*/ 1 w 19"/>
                  <a:gd name="T1" fmla="*/ 1 h 14"/>
                  <a:gd name="T2" fmla="*/ 1 w 19"/>
                  <a:gd name="T3" fmla="*/ 0 h 14"/>
                  <a:gd name="T4" fmla="*/ 0 w 19"/>
                  <a:gd name="T5" fmla="*/ 1 h 14"/>
                  <a:gd name="T6" fmla="*/ 1 w 19"/>
                  <a:gd name="T7" fmla="*/ 1 h 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"/>
                  <a:gd name="T13" fmla="*/ 0 h 14"/>
                  <a:gd name="T14" fmla="*/ 19 w 19"/>
                  <a:gd name="T15" fmla="*/ 14 h 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" h="14">
                    <a:moveTo>
                      <a:pt x="19" y="12"/>
                    </a:moveTo>
                    <a:lnTo>
                      <a:pt x="19" y="0"/>
                    </a:lnTo>
                    <a:lnTo>
                      <a:pt x="0" y="1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42" name="Freeform 304"/>
              <p:cNvSpPr>
                <a:spLocks/>
              </p:cNvSpPr>
              <p:nvPr/>
            </p:nvSpPr>
            <p:spPr bwMode="auto">
              <a:xfrm>
                <a:off x="2374" y="2348"/>
                <a:ext cx="28" cy="14"/>
              </a:xfrm>
              <a:custGeom>
                <a:avLst/>
                <a:gdLst>
                  <a:gd name="T0" fmla="*/ 1 w 55"/>
                  <a:gd name="T1" fmla="*/ 0 h 30"/>
                  <a:gd name="T2" fmla="*/ 1 w 55"/>
                  <a:gd name="T3" fmla="*/ 0 h 30"/>
                  <a:gd name="T4" fmla="*/ 0 w 55"/>
                  <a:gd name="T5" fmla="*/ 0 h 30"/>
                  <a:gd name="T6" fmla="*/ 1 w 55"/>
                  <a:gd name="T7" fmla="*/ 0 h 30"/>
                  <a:gd name="T8" fmla="*/ 1 w 55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"/>
                  <a:gd name="T16" fmla="*/ 0 h 30"/>
                  <a:gd name="T17" fmla="*/ 55 w 55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" h="30">
                    <a:moveTo>
                      <a:pt x="55" y="0"/>
                    </a:moveTo>
                    <a:lnTo>
                      <a:pt x="55" y="25"/>
                    </a:lnTo>
                    <a:lnTo>
                      <a:pt x="0" y="30"/>
                    </a:lnTo>
                    <a:lnTo>
                      <a:pt x="36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43" name="Freeform 305"/>
              <p:cNvSpPr>
                <a:spLocks/>
              </p:cNvSpPr>
              <p:nvPr/>
            </p:nvSpPr>
            <p:spPr bwMode="auto">
              <a:xfrm>
                <a:off x="2355" y="2360"/>
                <a:ext cx="47" cy="18"/>
              </a:xfrm>
              <a:custGeom>
                <a:avLst/>
                <a:gdLst>
                  <a:gd name="T0" fmla="*/ 1 w 93"/>
                  <a:gd name="T1" fmla="*/ 0 h 36"/>
                  <a:gd name="T2" fmla="*/ 1 w 93"/>
                  <a:gd name="T3" fmla="*/ 1 h 36"/>
                  <a:gd name="T4" fmla="*/ 0 w 93"/>
                  <a:gd name="T5" fmla="*/ 1 h 36"/>
                  <a:gd name="T6" fmla="*/ 1 w 93"/>
                  <a:gd name="T7" fmla="*/ 1 h 36"/>
                  <a:gd name="T8" fmla="*/ 1 w 93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3"/>
                  <a:gd name="T16" fmla="*/ 0 h 36"/>
                  <a:gd name="T17" fmla="*/ 93 w 93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3" h="36">
                    <a:moveTo>
                      <a:pt x="93" y="0"/>
                    </a:moveTo>
                    <a:lnTo>
                      <a:pt x="93" y="25"/>
                    </a:lnTo>
                    <a:lnTo>
                      <a:pt x="0" y="36"/>
                    </a:lnTo>
                    <a:lnTo>
                      <a:pt x="38" y="5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44" name="Freeform 306"/>
              <p:cNvSpPr>
                <a:spLocks/>
              </p:cNvSpPr>
              <p:nvPr/>
            </p:nvSpPr>
            <p:spPr bwMode="auto">
              <a:xfrm>
                <a:off x="2346" y="2373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1 h 38"/>
                  <a:gd name="T10" fmla="*/ 1 w 112"/>
                  <a:gd name="T11" fmla="*/ 0 h 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38"/>
                  <a:gd name="T20" fmla="*/ 112 w 112"/>
                  <a:gd name="T21" fmla="*/ 38 h 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25"/>
                    </a:lnTo>
                    <a:lnTo>
                      <a:pt x="19" y="11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45" name="Freeform 307"/>
              <p:cNvSpPr>
                <a:spLocks/>
              </p:cNvSpPr>
              <p:nvPr/>
            </p:nvSpPr>
            <p:spPr bwMode="auto">
              <a:xfrm>
                <a:off x="2346" y="2386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46" name="Freeform 308"/>
              <p:cNvSpPr>
                <a:spLocks/>
              </p:cNvSpPr>
              <p:nvPr/>
            </p:nvSpPr>
            <p:spPr bwMode="auto">
              <a:xfrm>
                <a:off x="2346" y="2399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47" name="Freeform 309"/>
              <p:cNvSpPr>
                <a:spLocks/>
              </p:cNvSpPr>
              <p:nvPr/>
            </p:nvSpPr>
            <p:spPr bwMode="auto">
              <a:xfrm>
                <a:off x="2346" y="2412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48" name="Freeform 310"/>
              <p:cNvSpPr>
                <a:spLocks/>
              </p:cNvSpPr>
              <p:nvPr/>
            </p:nvSpPr>
            <p:spPr bwMode="auto">
              <a:xfrm>
                <a:off x="2346" y="2424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49" name="Freeform 311"/>
              <p:cNvSpPr>
                <a:spLocks/>
              </p:cNvSpPr>
              <p:nvPr/>
            </p:nvSpPr>
            <p:spPr bwMode="auto">
              <a:xfrm>
                <a:off x="2346" y="2437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50" name="Freeform 312"/>
              <p:cNvSpPr>
                <a:spLocks/>
              </p:cNvSpPr>
              <p:nvPr/>
            </p:nvSpPr>
            <p:spPr bwMode="auto">
              <a:xfrm>
                <a:off x="2346" y="2450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9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51" name="Freeform 313"/>
              <p:cNvSpPr>
                <a:spLocks/>
              </p:cNvSpPr>
              <p:nvPr/>
            </p:nvSpPr>
            <p:spPr bwMode="auto">
              <a:xfrm>
                <a:off x="2346" y="2463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7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52" name="Freeform 314"/>
              <p:cNvSpPr>
                <a:spLocks/>
              </p:cNvSpPr>
              <p:nvPr/>
            </p:nvSpPr>
            <p:spPr bwMode="auto">
              <a:xfrm>
                <a:off x="2346" y="2477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53" name="Freeform 315"/>
              <p:cNvSpPr>
                <a:spLocks/>
              </p:cNvSpPr>
              <p:nvPr/>
            </p:nvSpPr>
            <p:spPr bwMode="auto">
              <a:xfrm>
                <a:off x="2346" y="2490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54" name="Freeform 316"/>
              <p:cNvSpPr>
                <a:spLocks/>
              </p:cNvSpPr>
              <p:nvPr/>
            </p:nvSpPr>
            <p:spPr bwMode="auto">
              <a:xfrm>
                <a:off x="2346" y="2503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55" name="Freeform 317"/>
              <p:cNvSpPr>
                <a:spLocks/>
              </p:cNvSpPr>
              <p:nvPr/>
            </p:nvSpPr>
            <p:spPr bwMode="auto">
              <a:xfrm>
                <a:off x="2346" y="2516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56" name="Freeform 318"/>
              <p:cNvSpPr>
                <a:spLocks/>
              </p:cNvSpPr>
              <p:nvPr/>
            </p:nvSpPr>
            <p:spPr bwMode="auto">
              <a:xfrm>
                <a:off x="2346" y="2529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57" name="Freeform 319"/>
              <p:cNvSpPr>
                <a:spLocks/>
              </p:cNvSpPr>
              <p:nvPr/>
            </p:nvSpPr>
            <p:spPr bwMode="auto">
              <a:xfrm>
                <a:off x="2346" y="2542"/>
                <a:ext cx="56" cy="17"/>
              </a:xfrm>
              <a:custGeom>
                <a:avLst/>
                <a:gdLst>
                  <a:gd name="T0" fmla="*/ 1 w 112"/>
                  <a:gd name="T1" fmla="*/ 0 h 34"/>
                  <a:gd name="T2" fmla="*/ 1 w 112"/>
                  <a:gd name="T3" fmla="*/ 1 h 34"/>
                  <a:gd name="T4" fmla="*/ 1 w 112"/>
                  <a:gd name="T5" fmla="*/ 1 h 34"/>
                  <a:gd name="T6" fmla="*/ 0 w 112"/>
                  <a:gd name="T7" fmla="*/ 1 h 34"/>
                  <a:gd name="T8" fmla="*/ 0 w 112"/>
                  <a:gd name="T9" fmla="*/ 1 h 34"/>
                  <a:gd name="T10" fmla="*/ 1 w 112"/>
                  <a:gd name="T11" fmla="*/ 0 h 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34"/>
                  <a:gd name="T20" fmla="*/ 112 w 112"/>
                  <a:gd name="T21" fmla="*/ 34 h 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34">
                    <a:moveTo>
                      <a:pt x="112" y="0"/>
                    </a:moveTo>
                    <a:lnTo>
                      <a:pt x="112" y="26"/>
                    </a:lnTo>
                    <a:lnTo>
                      <a:pt x="26" y="34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58" name="Freeform 320"/>
              <p:cNvSpPr>
                <a:spLocks/>
              </p:cNvSpPr>
              <p:nvPr/>
            </p:nvSpPr>
            <p:spPr bwMode="auto">
              <a:xfrm>
                <a:off x="2359" y="2555"/>
                <a:ext cx="43" cy="16"/>
              </a:xfrm>
              <a:custGeom>
                <a:avLst/>
                <a:gdLst>
                  <a:gd name="T0" fmla="*/ 1 w 86"/>
                  <a:gd name="T1" fmla="*/ 0 h 32"/>
                  <a:gd name="T2" fmla="*/ 1 w 86"/>
                  <a:gd name="T3" fmla="*/ 1 h 32"/>
                  <a:gd name="T4" fmla="*/ 1 w 86"/>
                  <a:gd name="T5" fmla="*/ 1 h 32"/>
                  <a:gd name="T6" fmla="*/ 0 w 86"/>
                  <a:gd name="T7" fmla="*/ 1 h 32"/>
                  <a:gd name="T8" fmla="*/ 1 w 86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32"/>
                  <a:gd name="T17" fmla="*/ 86 w 86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32">
                    <a:moveTo>
                      <a:pt x="86" y="0"/>
                    </a:moveTo>
                    <a:lnTo>
                      <a:pt x="86" y="25"/>
                    </a:lnTo>
                    <a:lnTo>
                      <a:pt x="29" y="32"/>
                    </a:lnTo>
                    <a:lnTo>
                      <a:pt x="0" y="8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59" name="Freeform 321"/>
              <p:cNvSpPr>
                <a:spLocks/>
              </p:cNvSpPr>
              <p:nvPr/>
            </p:nvSpPr>
            <p:spPr bwMode="auto">
              <a:xfrm>
                <a:off x="2373" y="2568"/>
                <a:ext cx="29" cy="14"/>
              </a:xfrm>
              <a:custGeom>
                <a:avLst/>
                <a:gdLst>
                  <a:gd name="T0" fmla="*/ 1 w 57"/>
                  <a:gd name="T1" fmla="*/ 0 h 30"/>
                  <a:gd name="T2" fmla="*/ 1 w 57"/>
                  <a:gd name="T3" fmla="*/ 0 h 30"/>
                  <a:gd name="T4" fmla="*/ 1 w 57"/>
                  <a:gd name="T5" fmla="*/ 0 h 30"/>
                  <a:gd name="T6" fmla="*/ 0 w 57"/>
                  <a:gd name="T7" fmla="*/ 0 h 30"/>
                  <a:gd name="T8" fmla="*/ 1 w 57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30"/>
                  <a:gd name="T17" fmla="*/ 57 w 57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30">
                    <a:moveTo>
                      <a:pt x="57" y="0"/>
                    </a:moveTo>
                    <a:lnTo>
                      <a:pt x="57" y="26"/>
                    </a:lnTo>
                    <a:lnTo>
                      <a:pt x="30" y="30"/>
                    </a:lnTo>
                    <a:lnTo>
                      <a:pt x="0" y="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60" name="Freeform 322"/>
              <p:cNvSpPr>
                <a:spLocks/>
              </p:cNvSpPr>
              <p:nvPr/>
            </p:nvSpPr>
            <p:spPr bwMode="auto">
              <a:xfrm>
                <a:off x="2388" y="2581"/>
                <a:ext cx="14" cy="12"/>
              </a:xfrm>
              <a:custGeom>
                <a:avLst/>
                <a:gdLst>
                  <a:gd name="T0" fmla="*/ 1 w 27"/>
                  <a:gd name="T1" fmla="*/ 0 h 24"/>
                  <a:gd name="T2" fmla="*/ 1 w 27"/>
                  <a:gd name="T3" fmla="*/ 1 h 24"/>
                  <a:gd name="T4" fmla="*/ 0 w 27"/>
                  <a:gd name="T5" fmla="*/ 1 h 24"/>
                  <a:gd name="T6" fmla="*/ 1 w 27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"/>
                  <a:gd name="T13" fmla="*/ 0 h 24"/>
                  <a:gd name="T14" fmla="*/ 27 w 27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" h="24">
                    <a:moveTo>
                      <a:pt x="27" y="0"/>
                    </a:moveTo>
                    <a:lnTo>
                      <a:pt x="27" y="24"/>
                    </a:lnTo>
                    <a:lnTo>
                      <a:pt x="0" y="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61" name="Freeform 323"/>
              <p:cNvSpPr>
                <a:spLocks/>
              </p:cNvSpPr>
              <p:nvPr/>
            </p:nvSpPr>
            <p:spPr bwMode="auto">
              <a:xfrm>
                <a:off x="2346" y="2342"/>
                <a:ext cx="56" cy="251"/>
              </a:xfrm>
              <a:custGeom>
                <a:avLst/>
                <a:gdLst>
                  <a:gd name="T0" fmla="*/ 0 w 112"/>
                  <a:gd name="T1" fmla="*/ 1 h 502"/>
                  <a:gd name="T2" fmla="*/ 1 w 112"/>
                  <a:gd name="T3" fmla="*/ 0 h 502"/>
                  <a:gd name="T4" fmla="*/ 1 w 112"/>
                  <a:gd name="T5" fmla="*/ 1 h 502"/>
                  <a:gd name="T6" fmla="*/ 0 w 112"/>
                  <a:gd name="T7" fmla="*/ 1 h 502"/>
                  <a:gd name="T8" fmla="*/ 0 w 112"/>
                  <a:gd name="T9" fmla="*/ 1 h 5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502"/>
                  <a:gd name="T17" fmla="*/ 112 w 112"/>
                  <a:gd name="T18" fmla="*/ 502 h 5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502">
                    <a:moveTo>
                      <a:pt x="0" y="87"/>
                    </a:moveTo>
                    <a:lnTo>
                      <a:pt x="112" y="0"/>
                    </a:lnTo>
                    <a:lnTo>
                      <a:pt x="112" y="502"/>
                    </a:lnTo>
                    <a:lnTo>
                      <a:pt x="0" y="416"/>
                    </a:lnTo>
                    <a:lnTo>
                      <a:pt x="0" y="87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62" name="Freeform 324"/>
              <p:cNvSpPr>
                <a:spLocks/>
              </p:cNvSpPr>
              <p:nvPr/>
            </p:nvSpPr>
            <p:spPr bwMode="auto">
              <a:xfrm>
                <a:off x="2340" y="2549"/>
                <a:ext cx="68" cy="43"/>
              </a:xfrm>
              <a:custGeom>
                <a:avLst/>
                <a:gdLst>
                  <a:gd name="T0" fmla="*/ 0 w 137"/>
                  <a:gd name="T1" fmla="*/ 0 h 87"/>
                  <a:gd name="T2" fmla="*/ 0 w 137"/>
                  <a:gd name="T3" fmla="*/ 0 h 87"/>
                  <a:gd name="T4" fmla="*/ 0 w 137"/>
                  <a:gd name="T5" fmla="*/ 0 h 87"/>
                  <a:gd name="T6" fmla="*/ 0 w 137"/>
                  <a:gd name="T7" fmla="*/ 0 h 87"/>
                  <a:gd name="T8" fmla="*/ 0 w 13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7"/>
                  <a:gd name="T16" fmla="*/ 0 h 87"/>
                  <a:gd name="T17" fmla="*/ 137 w 13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7" h="87">
                    <a:moveTo>
                      <a:pt x="0" y="87"/>
                    </a:moveTo>
                    <a:lnTo>
                      <a:pt x="137" y="87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63" name="Freeform 325"/>
              <p:cNvSpPr>
                <a:spLocks/>
              </p:cNvSpPr>
              <p:nvPr/>
            </p:nvSpPr>
            <p:spPr bwMode="auto">
              <a:xfrm>
                <a:off x="2271" y="2549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64" name="Freeform 326"/>
              <p:cNvSpPr>
                <a:spLocks/>
              </p:cNvSpPr>
              <p:nvPr/>
            </p:nvSpPr>
            <p:spPr bwMode="auto">
              <a:xfrm>
                <a:off x="2202" y="2549"/>
                <a:ext cx="73" cy="43"/>
              </a:xfrm>
              <a:custGeom>
                <a:avLst/>
                <a:gdLst>
                  <a:gd name="T0" fmla="*/ 1 w 145"/>
                  <a:gd name="T1" fmla="*/ 0 h 87"/>
                  <a:gd name="T2" fmla="*/ 0 w 145"/>
                  <a:gd name="T3" fmla="*/ 0 h 87"/>
                  <a:gd name="T4" fmla="*/ 1 w 145"/>
                  <a:gd name="T5" fmla="*/ 0 h 87"/>
                  <a:gd name="T6" fmla="*/ 1 w 145"/>
                  <a:gd name="T7" fmla="*/ 0 h 87"/>
                  <a:gd name="T8" fmla="*/ 1 w 145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7"/>
                  <a:gd name="T17" fmla="*/ 145 w 145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8" y="0"/>
                    </a:lnTo>
                    <a:lnTo>
                      <a:pt x="145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65" name="Freeform 327"/>
              <p:cNvSpPr>
                <a:spLocks/>
              </p:cNvSpPr>
              <p:nvPr/>
            </p:nvSpPr>
            <p:spPr bwMode="auto">
              <a:xfrm>
                <a:off x="2133" y="2549"/>
                <a:ext cx="74" cy="43"/>
              </a:xfrm>
              <a:custGeom>
                <a:avLst/>
                <a:gdLst>
                  <a:gd name="T0" fmla="*/ 1 w 146"/>
                  <a:gd name="T1" fmla="*/ 0 h 87"/>
                  <a:gd name="T2" fmla="*/ 0 w 146"/>
                  <a:gd name="T3" fmla="*/ 0 h 87"/>
                  <a:gd name="T4" fmla="*/ 1 w 146"/>
                  <a:gd name="T5" fmla="*/ 0 h 87"/>
                  <a:gd name="T6" fmla="*/ 1 w 146"/>
                  <a:gd name="T7" fmla="*/ 0 h 87"/>
                  <a:gd name="T8" fmla="*/ 1 w 146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7"/>
                  <a:gd name="T17" fmla="*/ 146 w 146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66" name="Freeform 328"/>
              <p:cNvSpPr>
                <a:spLocks/>
              </p:cNvSpPr>
              <p:nvPr/>
            </p:nvSpPr>
            <p:spPr bwMode="auto">
              <a:xfrm>
                <a:off x="2065" y="2549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7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7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67" name="Freeform 329"/>
              <p:cNvSpPr>
                <a:spLocks/>
              </p:cNvSpPr>
              <p:nvPr/>
            </p:nvSpPr>
            <p:spPr bwMode="auto">
              <a:xfrm>
                <a:off x="1996" y="2549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68" name="Freeform 330"/>
              <p:cNvSpPr>
                <a:spLocks/>
              </p:cNvSpPr>
              <p:nvPr/>
            </p:nvSpPr>
            <p:spPr bwMode="auto">
              <a:xfrm>
                <a:off x="1928" y="2549"/>
                <a:ext cx="73" cy="43"/>
              </a:xfrm>
              <a:custGeom>
                <a:avLst/>
                <a:gdLst>
                  <a:gd name="T0" fmla="*/ 1 w 146"/>
                  <a:gd name="T1" fmla="*/ 0 h 87"/>
                  <a:gd name="T2" fmla="*/ 0 w 146"/>
                  <a:gd name="T3" fmla="*/ 0 h 87"/>
                  <a:gd name="T4" fmla="*/ 1 w 146"/>
                  <a:gd name="T5" fmla="*/ 0 h 87"/>
                  <a:gd name="T6" fmla="*/ 1 w 146"/>
                  <a:gd name="T7" fmla="*/ 0 h 87"/>
                  <a:gd name="T8" fmla="*/ 1 w 146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7"/>
                  <a:gd name="T17" fmla="*/ 146 w 146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8" y="0"/>
                    </a:lnTo>
                    <a:lnTo>
                      <a:pt x="146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69" name="Freeform 331"/>
              <p:cNvSpPr>
                <a:spLocks/>
              </p:cNvSpPr>
              <p:nvPr/>
            </p:nvSpPr>
            <p:spPr bwMode="auto">
              <a:xfrm>
                <a:off x="1859" y="2549"/>
                <a:ext cx="73" cy="43"/>
              </a:xfrm>
              <a:custGeom>
                <a:avLst/>
                <a:gdLst>
                  <a:gd name="T0" fmla="*/ 1 w 146"/>
                  <a:gd name="T1" fmla="*/ 0 h 87"/>
                  <a:gd name="T2" fmla="*/ 0 w 146"/>
                  <a:gd name="T3" fmla="*/ 0 h 87"/>
                  <a:gd name="T4" fmla="*/ 1 w 146"/>
                  <a:gd name="T5" fmla="*/ 0 h 87"/>
                  <a:gd name="T6" fmla="*/ 1 w 146"/>
                  <a:gd name="T7" fmla="*/ 0 h 87"/>
                  <a:gd name="T8" fmla="*/ 1 w 146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7"/>
                  <a:gd name="T17" fmla="*/ 146 w 146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70" name="Freeform 332"/>
              <p:cNvSpPr>
                <a:spLocks/>
              </p:cNvSpPr>
              <p:nvPr/>
            </p:nvSpPr>
            <p:spPr bwMode="auto">
              <a:xfrm>
                <a:off x="1791" y="2549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7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7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71" name="Freeform 333"/>
              <p:cNvSpPr>
                <a:spLocks/>
              </p:cNvSpPr>
              <p:nvPr/>
            </p:nvSpPr>
            <p:spPr bwMode="auto">
              <a:xfrm>
                <a:off x="1722" y="2549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72" name="Freeform 334"/>
              <p:cNvSpPr>
                <a:spLocks/>
              </p:cNvSpPr>
              <p:nvPr/>
            </p:nvSpPr>
            <p:spPr bwMode="auto">
              <a:xfrm>
                <a:off x="1653" y="2549"/>
                <a:ext cx="74" cy="43"/>
              </a:xfrm>
              <a:custGeom>
                <a:avLst/>
                <a:gdLst>
                  <a:gd name="T0" fmla="*/ 1 w 147"/>
                  <a:gd name="T1" fmla="*/ 0 h 87"/>
                  <a:gd name="T2" fmla="*/ 0 w 147"/>
                  <a:gd name="T3" fmla="*/ 0 h 87"/>
                  <a:gd name="T4" fmla="*/ 1 w 147"/>
                  <a:gd name="T5" fmla="*/ 0 h 87"/>
                  <a:gd name="T6" fmla="*/ 1 w 147"/>
                  <a:gd name="T7" fmla="*/ 0 h 87"/>
                  <a:gd name="T8" fmla="*/ 1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8" y="0"/>
                    </a:lnTo>
                    <a:lnTo>
                      <a:pt x="147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73" name="Freeform 335"/>
              <p:cNvSpPr>
                <a:spLocks/>
              </p:cNvSpPr>
              <p:nvPr/>
            </p:nvSpPr>
            <p:spPr bwMode="auto">
              <a:xfrm>
                <a:off x="1585" y="2549"/>
                <a:ext cx="73" cy="43"/>
              </a:xfrm>
              <a:custGeom>
                <a:avLst/>
                <a:gdLst>
                  <a:gd name="T0" fmla="*/ 1 w 145"/>
                  <a:gd name="T1" fmla="*/ 0 h 87"/>
                  <a:gd name="T2" fmla="*/ 0 w 145"/>
                  <a:gd name="T3" fmla="*/ 0 h 87"/>
                  <a:gd name="T4" fmla="*/ 1 w 145"/>
                  <a:gd name="T5" fmla="*/ 0 h 87"/>
                  <a:gd name="T6" fmla="*/ 1 w 145"/>
                  <a:gd name="T7" fmla="*/ 0 h 87"/>
                  <a:gd name="T8" fmla="*/ 1 w 145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7"/>
                  <a:gd name="T17" fmla="*/ 145 w 145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7">
                    <a:moveTo>
                      <a:pt x="137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5" y="0"/>
                    </a:lnTo>
                    <a:lnTo>
                      <a:pt x="137" y="87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74" name="Freeform 336"/>
              <p:cNvSpPr>
                <a:spLocks/>
              </p:cNvSpPr>
              <p:nvPr/>
            </p:nvSpPr>
            <p:spPr bwMode="auto">
              <a:xfrm>
                <a:off x="1516" y="2549"/>
                <a:ext cx="74" cy="43"/>
              </a:xfrm>
              <a:custGeom>
                <a:avLst/>
                <a:gdLst>
                  <a:gd name="T0" fmla="*/ 1 w 147"/>
                  <a:gd name="T1" fmla="*/ 0 h 87"/>
                  <a:gd name="T2" fmla="*/ 0 w 147"/>
                  <a:gd name="T3" fmla="*/ 0 h 87"/>
                  <a:gd name="T4" fmla="*/ 1 w 147"/>
                  <a:gd name="T5" fmla="*/ 0 h 87"/>
                  <a:gd name="T6" fmla="*/ 1 w 147"/>
                  <a:gd name="T7" fmla="*/ 0 h 87"/>
                  <a:gd name="T8" fmla="*/ 1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75" name="Freeform 337"/>
              <p:cNvSpPr>
                <a:spLocks/>
              </p:cNvSpPr>
              <p:nvPr/>
            </p:nvSpPr>
            <p:spPr bwMode="auto">
              <a:xfrm>
                <a:off x="1448" y="2549"/>
                <a:ext cx="72" cy="43"/>
              </a:xfrm>
              <a:custGeom>
                <a:avLst/>
                <a:gdLst>
                  <a:gd name="T0" fmla="*/ 0 w 145"/>
                  <a:gd name="T1" fmla="*/ 0 h 87"/>
                  <a:gd name="T2" fmla="*/ 0 w 145"/>
                  <a:gd name="T3" fmla="*/ 0 h 87"/>
                  <a:gd name="T4" fmla="*/ 0 w 145"/>
                  <a:gd name="T5" fmla="*/ 0 h 87"/>
                  <a:gd name="T6" fmla="*/ 0 w 145"/>
                  <a:gd name="T7" fmla="*/ 0 h 87"/>
                  <a:gd name="T8" fmla="*/ 0 w 145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7"/>
                  <a:gd name="T17" fmla="*/ 145 w 145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5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76" name="Freeform 338"/>
              <p:cNvSpPr>
                <a:spLocks/>
              </p:cNvSpPr>
              <p:nvPr/>
            </p:nvSpPr>
            <p:spPr bwMode="auto">
              <a:xfrm>
                <a:off x="1379" y="2549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8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77" name="Freeform 339"/>
              <p:cNvSpPr>
                <a:spLocks/>
              </p:cNvSpPr>
              <p:nvPr/>
            </p:nvSpPr>
            <p:spPr bwMode="auto">
              <a:xfrm>
                <a:off x="1311" y="2549"/>
                <a:ext cx="72" cy="43"/>
              </a:xfrm>
              <a:custGeom>
                <a:avLst/>
                <a:gdLst>
                  <a:gd name="T0" fmla="*/ 0 w 145"/>
                  <a:gd name="T1" fmla="*/ 0 h 87"/>
                  <a:gd name="T2" fmla="*/ 0 w 145"/>
                  <a:gd name="T3" fmla="*/ 0 h 87"/>
                  <a:gd name="T4" fmla="*/ 0 w 145"/>
                  <a:gd name="T5" fmla="*/ 0 h 87"/>
                  <a:gd name="T6" fmla="*/ 0 w 145"/>
                  <a:gd name="T7" fmla="*/ 0 h 87"/>
                  <a:gd name="T8" fmla="*/ 0 w 145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7"/>
                  <a:gd name="T17" fmla="*/ 145 w 145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7">
                    <a:moveTo>
                      <a:pt x="137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5" y="0"/>
                    </a:lnTo>
                    <a:lnTo>
                      <a:pt x="137" y="87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78" name="Freeform 340"/>
              <p:cNvSpPr>
                <a:spLocks/>
              </p:cNvSpPr>
              <p:nvPr/>
            </p:nvSpPr>
            <p:spPr bwMode="auto">
              <a:xfrm>
                <a:off x="1242" y="2549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79" name="Freeform 341"/>
              <p:cNvSpPr>
                <a:spLocks/>
              </p:cNvSpPr>
              <p:nvPr/>
            </p:nvSpPr>
            <p:spPr bwMode="auto">
              <a:xfrm>
                <a:off x="1173" y="2549"/>
                <a:ext cx="73" cy="43"/>
              </a:xfrm>
              <a:custGeom>
                <a:avLst/>
                <a:gdLst>
                  <a:gd name="T0" fmla="*/ 1 w 145"/>
                  <a:gd name="T1" fmla="*/ 0 h 87"/>
                  <a:gd name="T2" fmla="*/ 0 w 145"/>
                  <a:gd name="T3" fmla="*/ 0 h 87"/>
                  <a:gd name="T4" fmla="*/ 1 w 145"/>
                  <a:gd name="T5" fmla="*/ 0 h 87"/>
                  <a:gd name="T6" fmla="*/ 1 w 145"/>
                  <a:gd name="T7" fmla="*/ 0 h 87"/>
                  <a:gd name="T8" fmla="*/ 1 w 145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7"/>
                  <a:gd name="T17" fmla="*/ 145 w 145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5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80" name="Freeform 342"/>
              <p:cNvSpPr>
                <a:spLocks/>
              </p:cNvSpPr>
              <p:nvPr/>
            </p:nvSpPr>
            <p:spPr bwMode="auto">
              <a:xfrm>
                <a:off x="1104" y="2549"/>
                <a:ext cx="74" cy="43"/>
              </a:xfrm>
              <a:custGeom>
                <a:avLst/>
                <a:gdLst>
                  <a:gd name="T0" fmla="*/ 1 w 147"/>
                  <a:gd name="T1" fmla="*/ 0 h 87"/>
                  <a:gd name="T2" fmla="*/ 0 w 147"/>
                  <a:gd name="T3" fmla="*/ 0 h 87"/>
                  <a:gd name="T4" fmla="*/ 1 w 147"/>
                  <a:gd name="T5" fmla="*/ 0 h 87"/>
                  <a:gd name="T6" fmla="*/ 1 w 147"/>
                  <a:gd name="T7" fmla="*/ 0 h 87"/>
                  <a:gd name="T8" fmla="*/ 1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8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81" name="Freeform 343"/>
              <p:cNvSpPr>
                <a:spLocks/>
              </p:cNvSpPr>
              <p:nvPr/>
            </p:nvSpPr>
            <p:spPr bwMode="auto">
              <a:xfrm>
                <a:off x="1041" y="2549"/>
                <a:ext cx="68" cy="43"/>
              </a:xfrm>
              <a:custGeom>
                <a:avLst/>
                <a:gdLst>
                  <a:gd name="T0" fmla="*/ 1 w 136"/>
                  <a:gd name="T1" fmla="*/ 0 h 87"/>
                  <a:gd name="T2" fmla="*/ 0 w 136"/>
                  <a:gd name="T3" fmla="*/ 0 h 87"/>
                  <a:gd name="T4" fmla="*/ 1 w 136"/>
                  <a:gd name="T5" fmla="*/ 0 h 87"/>
                  <a:gd name="T6" fmla="*/ 1 w 136"/>
                  <a:gd name="T7" fmla="*/ 0 h 87"/>
                  <a:gd name="T8" fmla="*/ 1 w 136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7"/>
                  <a:gd name="T17" fmla="*/ 136 w 136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7">
                    <a:moveTo>
                      <a:pt x="128" y="87"/>
                    </a:moveTo>
                    <a:lnTo>
                      <a:pt x="0" y="87"/>
                    </a:lnTo>
                    <a:lnTo>
                      <a:pt x="112" y="0"/>
                    </a:lnTo>
                    <a:lnTo>
                      <a:pt x="136" y="0"/>
                    </a:lnTo>
                    <a:lnTo>
                      <a:pt x="128" y="87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82" name="Freeform 344"/>
              <p:cNvSpPr>
                <a:spLocks/>
              </p:cNvSpPr>
              <p:nvPr/>
            </p:nvSpPr>
            <p:spPr bwMode="auto">
              <a:xfrm>
                <a:off x="1041" y="2549"/>
                <a:ext cx="1367" cy="43"/>
              </a:xfrm>
              <a:custGeom>
                <a:avLst/>
                <a:gdLst>
                  <a:gd name="T0" fmla="*/ 0 w 2735"/>
                  <a:gd name="T1" fmla="*/ 0 h 87"/>
                  <a:gd name="T2" fmla="*/ 0 w 2735"/>
                  <a:gd name="T3" fmla="*/ 0 h 87"/>
                  <a:gd name="T4" fmla="*/ 0 w 2735"/>
                  <a:gd name="T5" fmla="*/ 0 h 87"/>
                  <a:gd name="T6" fmla="*/ 0 w 2735"/>
                  <a:gd name="T7" fmla="*/ 0 h 87"/>
                  <a:gd name="T8" fmla="*/ 0 w 2735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35"/>
                  <a:gd name="T16" fmla="*/ 0 h 87"/>
                  <a:gd name="T17" fmla="*/ 2735 w 2735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35" h="87">
                    <a:moveTo>
                      <a:pt x="112" y="0"/>
                    </a:moveTo>
                    <a:lnTo>
                      <a:pt x="0" y="87"/>
                    </a:lnTo>
                    <a:lnTo>
                      <a:pt x="2735" y="87"/>
                    </a:lnTo>
                    <a:lnTo>
                      <a:pt x="2610" y="0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83" name="Freeform 345"/>
              <p:cNvSpPr>
                <a:spLocks/>
              </p:cNvSpPr>
              <p:nvPr/>
            </p:nvSpPr>
            <p:spPr bwMode="auto">
              <a:xfrm>
                <a:off x="1041" y="2341"/>
                <a:ext cx="68" cy="43"/>
              </a:xfrm>
              <a:custGeom>
                <a:avLst/>
                <a:gdLst>
                  <a:gd name="T0" fmla="*/ 1 w 136"/>
                  <a:gd name="T1" fmla="*/ 0 h 86"/>
                  <a:gd name="T2" fmla="*/ 0 w 136"/>
                  <a:gd name="T3" fmla="*/ 0 h 86"/>
                  <a:gd name="T4" fmla="*/ 1 w 136"/>
                  <a:gd name="T5" fmla="*/ 1 h 86"/>
                  <a:gd name="T6" fmla="*/ 1 w 136"/>
                  <a:gd name="T7" fmla="*/ 1 h 86"/>
                  <a:gd name="T8" fmla="*/ 1 w 136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6"/>
                  <a:gd name="T17" fmla="*/ 136 w 13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6">
                    <a:moveTo>
                      <a:pt x="136" y="0"/>
                    </a:moveTo>
                    <a:lnTo>
                      <a:pt x="0" y="0"/>
                    </a:lnTo>
                    <a:lnTo>
                      <a:pt x="118" y="86"/>
                    </a:lnTo>
                    <a:lnTo>
                      <a:pt x="136" y="86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584" name="Rectangle 346"/>
              <p:cNvSpPr>
                <a:spLocks noChangeArrowheads="1"/>
              </p:cNvSpPr>
              <p:nvPr/>
            </p:nvSpPr>
            <p:spPr bwMode="auto">
              <a:xfrm>
                <a:off x="1109" y="2341"/>
                <a:ext cx="68" cy="43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85" name="Rectangle 347"/>
              <p:cNvSpPr>
                <a:spLocks noChangeArrowheads="1"/>
              </p:cNvSpPr>
              <p:nvPr/>
            </p:nvSpPr>
            <p:spPr bwMode="auto">
              <a:xfrm>
                <a:off x="1177" y="2341"/>
                <a:ext cx="68" cy="43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86" name="Rectangle 348"/>
              <p:cNvSpPr>
                <a:spLocks noChangeArrowheads="1"/>
              </p:cNvSpPr>
              <p:nvPr/>
            </p:nvSpPr>
            <p:spPr bwMode="auto">
              <a:xfrm>
                <a:off x="1245" y="2341"/>
                <a:ext cx="68" cy="43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87" name="Rectangle 349"/>
              <p:cNvSpPr>
                <a:spLocks noChangeArrowheads="1"/>
              </p:cNvSpPr>
              <p:nvPr/>
            </p:nvSpPr>
            <p:spPr bwMode="auto">
              <a:xfrm>
                <a:off x="1313" y="2341"/>
                <a:ext cx="69" cy="43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88" name="Rectangle 350"/>
              <p:cNvSpPr>
                <a:spLocks noChangeArrowheads="1"/>
              </p:cNvSpPr>
              <p:nvPr/>
            </p:nvSpPr>
            <p:spPr bwMode="auto">
              <a:xfrm>
                <a:off x="1382" y="2341"/>
                <a:ext cx="68" cy="4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89" name="Rectangle 351"/>
              <p:cNvSpPr>
                <a:spLocks noChangeArrowheads="1"/>
              </p:cNvSpPr>
              <p:nvPr/>
            </p:nvSpPr>
            <p:spPr bwMode="auto">
              <a:xfrm>
                <a:off x="1450" y="2341"/>
                <a:ext cx="68" cy="43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90" name="Rectangle 352"/>
              <p:cNvSpPr>
                <a:spLocks noChangeArrowheads="1"/>
              </p:cNvSpPr>
              <p:nvPr/>
            </p:nvSpPr>
            <p:spPr bwMode="auto">
              <a:xfrm>
                <a:off x="1518" y="2341"/>
                <a:ext cx="68" cy="43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91" name="Rectangle 353"/>
              <p:cNvSpPr>
                <a:spLocks noChangeArrowheads="1"/>
              </p:cNvSpPr>
              <p:nvPr/>
            </p:nvSpPr>
            <p:spPr bwMode="auto">
              <a:xfrm>
                <a:off x="1586" y="2341"/>
                <a:ext cx="68" cy="43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92" name="Rectangle 354"/>
              <p:cNvSpPr>
                <a:spLocks noChangeArrowheads="1"/>
              </p:cNvSpPr>
              <p:nvPr/>
            </p:nvSpPr>
            <p:spPr bwMode="auto">
              <a:xfrm>
                <a:off x="1654" y="2341"/>
                <a:ext cx="68" cy="43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93" name="Rectangle 355"/>
              <p:cNvSpPr>
                <a:spLocks noChangeArrowheads="1"/>
              </p:cNvSpPr>
              <p:nvPr/>
            </p:nvSpPr>
            <p:spPr bwMode="auto">
              <a:xfrm>
                <a:off x="1722" y="2341"/>
                <a:ext cx="69" cy="43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94" name="Rectangle 356"/>
              <p:cNvSpPr>
                <a:spLocks noChangeArrowheads="1"/>
              </p:cNvSpPr>
              <p:nvPr/>
            </p:nvSpPr>
            <p:spPr bwMode="auto">
              <a:xfrm>
                <a:off x="1791" y="2341"/>
                <a:ext cx="68" cy="43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95" name="Rectangle 357"/>
              <p:cNvSpPr>
                <a:spLocks noChangeArrowheads="1"/>
              </p:cNvSpPr>
              <p:nvPr/>
            </p:nvSpPr>
            <p:spPr bwMode="auto">
              <a:xfrm>
                <a:off x="1859" y="2341"/>
                <a:ext cx="68" cy="43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96" name="Rectangle 358"/>
              <p:cNvSpPr>
                <a:spLocks noChangeArrowheads="1"/>
              </p:cNvSpPr>
              <p:nvPr/>
            </p:nvSpPr>
            <p:spPr bwMode="auto">
              <a:xfrm>
                <a:off x="1927" y="2341"/>
                <a:ext cx="68" cy="43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97" name="Rectangle 359"/>
              <p:cNvSpPr>
                <a:spLocks noChangeArrowheads="1"/>
              </p:cNvSpPr>
              <p:nvPr/>
            </p:nvSpPr>
            <p:spPr bwMode="auto">
              <a:xfrm>
                <a:off x="1995" y="2341"/>
                <a:ext cx="68" cy="43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98" name="Rectangle 360"/>
              <p:cNvSpPr>
                <a:spLocks noChangeArrowheads="1"/>
              </p:cNvSpPr>
              <p:nvPr/>
            </p:nvSpPr>
            <p:spPr bwMode="auto">
              <a:xfrm>
                <a:off x="2063" y="2341"/>
                <a:ext cx="69" cy="43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599" name="Rectangle 361"/>
              <p:cNvSpPr>
                <a:spLocks noChangeArrowheads="1"/>
              </p:cNvSpPr>
              <p:nvPr/>
            </p:nvSpPr>
            <p:spPr bwMode="auto">
              <a:xfrm>
                <a:off x="2132" y="2341"/>
                <a:ext cx="68" cy="43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00" name="Rectangle 362"/>
              <p:cNvSpPr>
                <a:spLocks noChangeArrowheads="1"/>
              </p:cNvSpPr>
              <p:nvPr/>
            </p:nvSpPr>
            <p:spPr bwMode="auto">
              <a:xfrm>
                <a:off x="2200" y="2341"/>
                <a:ext cx="68" cy="43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01" name="Rectangle 363"/>
              <p:cNvSpPr>
                <a:spLocks noChangeArrowheads="1"/>
              </p:cNvSpPr>
              <p:nvPr/>
            </p:nvSpPr>
            <p:spPr bwMode="auto">
              <a:xfrm>
                <a:off x="2268" y="2341"/>
                <a:ext cx="69" cy="43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02" name="Freeform 364"/>
              <p:cNvSpPr>
                <a:spLocks/>
              </p:cNvSpPr>
              <p:nvPr/>
            </p:nvSpPr>
            <p:spPr bwMode="auto">
              <a:xfrm>
                <a:off x="2337" y="2341"/>
                <a:ext cx="68" cy="43"/>
              </a:xfrm>
              <a:custGeom>
                <a:avLst/>
                <a:gdLst>
                  <a:gd name="T0" fmla="*/ 0 w 136"/>
                  <a:gd name="T1" fmla="*/ 0 h 86"/>
                  <a:gd name="T2" fmla="*/ 1 w 136"/>
                  <a:gd name="T3" fmla="*/ 0 h 86"/>
                  <a:gd name="T4" fmla="*/ 1 w 136"/>
                  <a:gd name="T5" fmla="*/ 1 h 86"/>
                  <a:gd name="T6" fmla="*/ 0 w 136"/>
                  <a:gd name="T7" fmla="*/ 1 h 86"/>
                  <a:gd name="T8" fmla="*/ 0 w 136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6"/>
                  <a:gd name="T17" fmla="*/ 136 w 13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6">
                    <a:moveTo>
                      <a:pt x="0" y="0"/>
                    </a:moveTo>
                    <a:lnTo>
                      <a:pt x="136" y="0"/>
                    </a:lnTo>
                    <a:lnTo>
                      <a:pt x="24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03" name="Freeform 365"/>
              <p:cNvSpPr>
                <a:spLocks/>
              </p:cNvSpPr>
              <p:nvPr/>
            </p:nvSpPr>
            <p:spPr bwMode="auto">
              <a:xfrm>
                <a:off x="1041" y="2341"/>
                <a:ext cx="1364" cy="43"/>
              </a:xfrm>
              <a:custGeom>
                <a:avLst/>
                <a:gdLst>
                  <a:gd name="T0" fmla="*/ 0 w 2729"/>
                  <a:gd name="T1" fmla="*/ 1 h 86"/>
                  <a:gd name="T2" fmla="*/ 0 w 2729"/>
                  <a:gd name="T3" fmla="*/ 0 h 86"/>
                  <a:gd name="T4" fmla="*/ 0 w 2729"/>
                  <a:gd name="T5" fmla="*/ 0 h 86"/>
                  <a:gd name="T6" fmla="*/ 0 w 2729"/>
                  <a:gd name="T7" fmla="*/ 1 h 86"/>
                  <a:gd name="T8" fmla="*/ 0 w 2729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29"/>
                  <a:gd name="T16" fmla="*/ 0 h 86"/>
                  <a:gd name="T17" fmla="*/ 2729 w 2729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29" h="86">
                    <a:moveTo>
                      <a:pt x="118" y="86"/>
                    </a:moveTo>
                    <a:lnTo>
                      <a:pt x="0" y="0"/>
                    </a:lnTo>
                    <a:lnTo>
                      <a:pt x="2729" y="0"/>
                    </a:lnTo>
                    <a:lnTo>
                      <a:pt x="2617" y="86"/>
                    </a:lnTo>
                    <a:lnTo>
                      <a:pt x="118" y="86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04" name="Freeform 366"/>
              <p:cNvSpPr>
                <a:spLocks/>
              </p:cNvSpPr>
              <p:nvPr/>
            </p:nvSpPr>
            <p:spPr bwMode="auto">
              <a:xfrm>
                <a:off x="1040" y="2338"/>
                <a:ext cx="16" cy="13"/>
              </a:xfrm>
              <a:custGeom>
                <a:avLst/>
                <a:gdLst>
                  <a:gd name="T0" fmla="*/ 0 w 33"/>
                  <a:gd name="T1" fmla="*/ 1 h 26"/>
                  <a:gd name="T2" fmla="*/ 0 w 33"/>
                  <a:gd name="T3" fmla="*/ 0 h 26"/>
                  <a:gd name="T4" fmla="*/ 0 w 33"/>
                  <a:gd name="T5" fmla="*/ 1 h 26"/>
                  <a:gd name="T6" fmla="*/ 0 w 33"/>
                  <a:gd name="T7" fmla="*/ 1 h 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3"/>
                  <a:gd name="T13" fmla="*/ 0 h 26"/>
                  <a:gd name="T14" fmla="*/ 33 w 33"/>
                  <a:gd name="T15" fmla="*/ 26 h 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3" h="26">
                    <a:moveTo>
                      <a:pt x="33" y="23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3" y="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05" name="Freeform 367"/>
              <p:cNvSpPr>
                <a:spLocks/>
              </p:cNvSpPr>
              <p:nvPr/>
            </p:nvSpPr>
            <p:spPr bwMode="auto">
              <a:xfrm>
                <a:off x="1040" y="2349"/>
                <a:ext cx="32" cy="15"/>
              </a:xfrm>
              <a:custGeom>
                <a:avLst/>
                <a:gdLst>
                  <a:gd name="T0" fmla="*/ 1 w 64"/>
                  <a:gd name="T1" fmla="*/ 0 h 29"/>
                  <a:gd name="T2" fmla="*/ 1 w 64"/>
                  <a:gd name="T3" fmla="*/ 1 h 29"/>
                  <a:gd name="T4" fmla="*/ 0 w 64"/>
                  <a:gd name="T5" fmla="*/ 1 h 29"/>
                  <a:gd name="T6" fmla="*/ 0 w 64"/>
                  <a:gd name="T7" fmla="*/ 1 h 29"/>
                  <a:gd name="T8" fmla="*/ 1 w 64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29"/>
                  <a:gd name="T17" fmla="*/ 64 w 64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29">
                    <a:moveTo>
                      <a:pt x="33" y="0"/>
                    </a:moveTo>
                    <a:lnTo>
                      <a:pt x="64" y="22"/>
                    </a:lnTo>
                    <a:lnTo>
                      <a:pt x="0" y="29"/>
                    </a:lnTo>
                    <a:lnTo>
                      <a:pt x="0" y="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06" name="Freeform 368"/>
              <p:cNvSpPr>
                <a:spLocks/>
              </p:cNvSpPr>
              <p:nvPr/>
            </p:nvSpPr>
            <p:spPr bwMode="auto">
              <a:xfrm>
                <a:off x="1040" y="2361"/>
                <a:ext cx="48" cy="16"/>
              </a:xfrm>
              <a:custGeom>
                <a:avLst/>
                <a:gdLst>
                  <a:gd name="T0" fmla="*/ 0 w 97"/>
                  <a:gd name="T1" fmla="*/ 0 h 33"/>
                  <a:gd name="T2" fmla="*/ 0 w 97"/>
                  <a:gd name="T3" fmla="*/ 0 h 33"/>
                  <a:gd name="T4" fmla="*/ 0 w 97"/>
                  <a:gd name="T5" fmla="*/ 0 h 33"/>
                  <a:gd name="T6" fmla="*/ 0 w 97"/>
                  <a:gd name="T7" fmla="*/ 0 h 33"/>
                  <a:gd name="T8" fmla="*/ 0 w 97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33"/>
                  <a:gd name="T17" fmla="*/ 97 w 97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33">
                    <a:moveTo>
                      <a:pt x="64" y="0"/>
                    </a:moveTo>
                    <a:lnTo>
                      <a:pt x="97" y="23"/>
                    </a:lnTo>
                    <a:lnTo>
                      <a:pt x="0" y="33"/>
                    </a:lnTo>
                    <a:lnTo>
                      <a:pt x="0" y="7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07" name="Freeform 369"/>
              <p:cNvSpPr>
                <a:spLocks/>
              </p:cNvSpPr>
              <p:nvPr/>
            </p:nvSpPr>
            <p:spPr bwMode="auto">
              <a:xfrm>
                <a:off x="1040" y="2372"/>
                <a:ext cx="61" cy="18"/>
              </a:xfrm>
              <a:custGeom>
                <a:avLst/>
                <a:gdLst>
                  <a:gd name="T0" fmla="*/ 0 w 123"/>
                  <a:gd name="T1" fmla="*/ 0 h 36"/>
                  <a:gd name="T2" fmla="*/ 0 w 123"/>
                  <a:gd name="T3" fmla="*/ 1 h 36"/>
                  <a:gd name="T4" fmla="*/ 0 w 123"/>
                  <a:gd name="T5" fmla="*/ 1 h 36"/>
                  <a:gd name="T6" fmla="*/ 0 w 123"/>
                  <a:gd name="T7" fmla="*/ 1 h 36"/>
                  <a:gd name="T8" fmla="*/ 0 w 123"/>
                  <a:gd name="T9" fmla="*/ 1 h 36"/>
                  <a:gd name="T10" fmla="*/ 0 w 123"/>
                  <a:gd name="T11" fmla="*/ 0 h 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36"/>
                  <a:gd name="T20" fmla="*/ 123 w 123"/>
                  <a:gd name="T21" fmla="*/ 36 h 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36">
                    <a:moveTo>
                      <a:pt x="97" y="0"/>
                    </a:moveTo>
                    <a:lnTo>
                      <a:pt x="123" y="19"/>
                    </a:lnTo>
                    <a:lnTo>
                      <a:pt x="123" y="24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08" name="Freeform 370"/>
              <p:cNvSpPr>
                <a:spLocks/>
              </p:cNvSpPr>
              <p:nvPr/>
            </p:nvSpPr>
            <p:spPr bwMode="auto">
              <a:xfrm>
                <a:off x="1040" y="2384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09" name="Freeform 371"/>
              <p:cNvSpPr>
                <a:spLocks/>
              </p:cNvSpPr>
              <p:nvPr/>
            </p:nvSpPr>
            <p:spPr bwMode="auto">
              <a:xfrm>
                <a:off x="1040" y="2397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10" name="Freeform 372"/>
              <p:cNvSpPr>
                <a:spLocks/>
              </p:cNvSpPr>
              <p:nvPr/>
            </p:nvSpPr>
            <p:spPr bwMode="auto">
              <a:xfrm>
                <a:off x="1040" y="2410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11" name="Freeform 373"/>
              <p:cNvSpPr>
                <a:spLocks/>
              </p:cNvSpPr>
              <p:nvPr/>
            </p:nvSpPr>
            <p:spPr bwMode="auto">
              <a:xfrm>
                <a:off x="1040" y="2423"/>
                <a:ext cx="61" cy="19"/>
              </a:xfrm>
              <a:custGeom>
                <a:avLst/>
                <a:gdLst>
                  <a:gd name="T0" fmla="*/ 0 w 123"/>
                  <a:gd name="T1" fmla="*/ 0 h 37"/>
                  <a:gd name="T2" fmla="*/ 0 w 123"/>
                  <a:gd name="T3" fmla="*/ 1 h 37"/>
                  <a:gd name="T4" fmla="*/ 0 w 123"/>
                  <a:gd name="T5" fmla="*/ 1 h 37"/>
                  <a:gd name="T6" fmla="*/ 0 w 123"/>
                  <a:gd name="T7" fmla="*/ 1 h 37"/>
                  <a:gd name="T8" fmla="*/ 0 w 123"/>
                  <a:gd name="T9" fmla="*/ 0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7"/>
                  <a:gd name="T17" fmla="*/ 123 w 123"/>
                  <a:gd name="T18" fmla="*/ 37 h 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7">
                    <a:moveTo>
                      <a:pt x="123" y="0"/>
                    </a:moveTo>
                    <a:lnTo>
                      <a:pt x="123" y="25"/>
                    </a:lnTo>
                    <a:lnTo>
                      <a:pt x="0" y="37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12" name="Freeform 374"/>
              <p:cNvSpPr>
                <a:spLocks/>
              </p:cNvSpPr>
              <p:nvPr/>
            </p:nvSpPr>
            <p:spPr bwMode="auto">
              <a:xfrm>
                <a:off x="1040" y="2436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13" name="Freeform 375"/>
              <p:cNvSpPr>
                <a:spLocks/>
              </p:cNvSpPr>
              <p:nvPr/>
            </p:nvSpPr>
            <p:spPr bwMode="auto">
              <a:xfrm>
                <a:off x="1040" y="2449"/>
                <a:ext cx="61" cy="19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0 h 40"/>
                  <a:gd name="T4" fmla="*/ 0 w 123"/>
                  <a:gd name="T5" fmla="*/ 0 h 40"/>
                  <a:gd name="T6" fmla="*/ 0 w 123"/>
                  <a:gd name="T7" fmla="*/ 0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14" name="Freeform 376"/>
              <p:cNvSpPr>
                <a:spLocks/>
              </p:cNvSpPr>
              <p:nvPr/>
            </p:nvSpPr>
            <p:spPr bwMode="auto">
              <a:xfrm>
                <a:off x="1040" y="2462"/>
                <a:ext cx="61" cy="19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0 h 40"/>
                  <a:gd name="T4" fmla="*/ 0 w 123"/>
                  <a:gd name="T5" fmla="*/ 0 h 40"/>
                  <a:gd name="T6" fmla="*/ 0 w 123"/>
                  <a:gd name="T7" fmla="*/ 0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8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15" name="Freeform 377"/>
              <p:cNvSpPr>
                <a:spLocks/>
              </p:cNvSpPr>
              <p:nvPr/>
            </p:nvSpPr>
            <p:spPr bwMode="auto">
              <a:xfrm>
                <a:off x="1040" y="2475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16" name="Freeform 378"/>
              <p:cNvSpPr>
                <a:spLocks/>
              </p:cNvSpPr>
              <p:nvPr/>
            </p:nvSpPr>
            <p:spPr bwMode="auto">
              <a:xfrm>
                <a:off x="1040" y="2488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17" name="Freeform 379"/>
              <p:cNvSpPr>
                <a:spLocks/>
              </p:cNvSpPr>
              <p:nvPr/>
            </p:nvSpPr>
            <p:spPr bwMode="auto">
              <a:xfrm>
                <a:off x="1040" y="2501"/>
                <a:ext cx="61" cy="19"/>
              </a:xfrm>
              <a:custGeom>
                <a:avLst/>
                <a:gdLst>
                  <a:gd name="T0" fmla="*/ 0 w 123"/>
                  <a:gd name="T1" fmla="*/ 0 h 37"/>
                  <a:gd name="T2" fmla="*/ 0 w 123"/>
                  <a:gd name="T3" fmla="*/ 1 h 37"/>
                  <a:gd name="T4" fmla="*/ 0 w 123"/>
                  <a:gd name="T5" fmla="*/ 1 h 37"/>
                  <a:gd name="T6" fmla="*/ 0 w 123"/>
                  <a:gd name="T7" fmla="*/ 1 h 37"/>
                  <a:gd name="T8" fmla="*/ 0 w 123"/>
                  <a:gd name="T9" fmla="*/ 0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7"/>
                  <a:gd name="T17" fmla="*/ 123 w 123"/>
                  <a:gd name="T18" fmla="*/ 37 h 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7">
                    <a:moveTo>
                      <a:pt x="123" y="0"/>
                    </a:moveTo>
                    <a:lnTo>
                      <a:pt x="123" y="25"/>
                    </a:lnTo>
                    <a:lnTo>
                      <a:pt x="0" y="37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18" name="Freeform 380"/>
              <p:cNvSpPr>
                <a:spLocks/>
              </p:cNvSpPr>
              <p:nvPr/>
            </p:nvSpPr>
            <p:spPr bwMode="auto">
              <a:xfrm>
                <a:off x="1040" y="2514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19" name="Freeform 381"/>
              <p:cNvSpPr>
                <a:spLocks/>
              </p:cNvSpPr>
              <p:nvPr/>
            </p:nvSpPr>
            <p:spPr bwMode="auto">
              <a:xfrm>
                <a:off x="1040" y="2527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20" name="Freeform 382"/>
              <p:cNvSpPr>
                <a:spLocks/>
              </p:cNvSpPr>
              <p:nvPr/>
            </p:nvSpPr>
            <p:spPr bwMode="auto">
              <a:xfrm>
                <a:off x="1040" y="2540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1 h 38"/>
                  <a:gd name="T10" fmla="*/ 0 w 123"/>
                  <a:gd name="T11" fmla="*/ 0 h 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38"/>
                  <a:gd name="T20" fmla="*/ 123 w 123"/>
                  <a:gd name="T21" fmla="*/ 38 h 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38">
                    <a:moveTo>
                      <a:pt x="123" y="0"/>
                    </a:moveTo>
                    <a:lnTo>
                      <a:pt x="123" y="19"/>
                    </a:lnTo>
                    <a:lnTo>
                      <a:pt x="111" y="28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21" name="Freeform 383"/>
              <p:cNvSpPr>
                <a:spLocks/>
              </p:cNvSpPr>
              <p:nvPr/>
            </p:nvSpPr>
            <p:spPr bwMode="auto">
              <a:xfrm>
                <a:off x="1040" y="2554"/>
                <a:ext cx="55" cy="18"/>
              </a:xfrm>
              <a:custGeom>
                <a:avLst/>
                <a:gdLst>
                  <a:gd name="T0" fmla="*/ 0 w 111"/>
                  <a:gd name="T1" fmla="*/ 0 h 36"/>
                  <a:gd name="T2" fmla="*/ 0 w 111"/>
                  <a:gd name="T3" fmla="*/ 1 h 36"/>
                  <a:gd name="T4" fmla="*/ 0 w 111"/>
                  <a:gd name="T5" fmla="*/ 1 h 36"/>
                  <a:gd name="T6" fmla="*/ 0 w 111"/>
                  <a:gd name="T7" fmla="*/ 1 h 36"/>
                  <a:gd name="T8" fmla="*/ 0 w 111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1"/>
                  <a:gd name="T16" fmla="*/ 0 h 36"/>
                  <a:gd name="T17" fmla="*/ 111 w 111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1" h="36">
                    <a:moveTo>
                      <a:pt x="111" y="0"/>
                    </a:moveTo>
                    <a:lnTo>
                      <a:pt x="69" y="29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22" name="Freeform 384"/>
              <p:cNvSpPr>
                <a:spLocks/>
              </p:cNvSpPr>
              <p:nvPr/>
            </p:nvSpPr>
            <p:spPr bwMode="auto">
              <a:xfrm>
                <a:off x="1040" y="2569"/>
                <a:ext cx="34" cy="17"/>
              </a:xfrm>
              <a:custGeom>
                <a:avLst/>
                <a:gdLst>
                  <a:gd name="T0" fmla="*/ 0 w 69"/>
                  <a:gd name="T1" fmla="*/ 0 h 35"/>
                  <a:gd name="T2" fmla="*/ 0 w 69"/>
                  <a:gd name="T3" fmla="*/ 0 h 35"/>
                  <a:gd name="T4" fmla="*/ 0 w 69"/>
                  <a:gd name="T5" fmla="*/ 0 h 35"/>
                  <a:gd name="T6" fmla="*/ 0 w 69"/>
                  <a:gd name="T7" fmla="*/ 0 h 35"/>
                  <a:gd name="T8" fmla="*/ 0 w 69"/>
                  <a:gd name="T9" fmla="*/ 0 h 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9"/>
                  <a:gd name="T16" fmla="*/ 0 h 35"/>
                  <a:gd name="T17" fmla="*/ 69 w 69"/>
                  <a:gd name="T18" fmla="*/ 35 h 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9" h="35">
                    <a:moveTo>
                      <a:pt x="69" y="0"/>
                    </a:moveTo>
                    <a:lnTo>
                      <a:pt x="23" y="33"/>
                    </a:lnTo>
                    <a:lnTo>
                      <a:pt x="0" y="35"/>
                    </a:lnTo>
                    <a:lnTo>
                      <a:pt x="0" y="7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23" name="Freeform 385"/>
              <p:cNvSpPr>
                <a:spLocks/>
              </p:cNvSpPr>
              <p:nvPr/>
            </p:nvSpPr>
            <p:spPr bwMode="auto">
              <a:xfrm>
                <a:off x="1040" y="2585"/>
                <a:ext cx="11" cy="8"/>
              </a:xfrm>
              <a:custGeom>
                <a:avLst/>
                <a:gdLst>
                  <a:gd name="T0" fmla="*/ 0 w 23"/>
                  <a:gd name="T1" fmla="*/ 0 h 15"/>
                  <a:gd name="T2" fmla="*/ 0 w 23"/>
                  <a:gd name="T3" fmla="*/ 1 h 15"/>
                  <a:gd name="T4" fmla="*/ 0 w 23"/>
                  <a:gd name="T5" fmla="*/ 1 h 15"/>
                  <a:gd name="T6" fmla="*/ 0 w 23"/>
                  <a:gd name="T7" fmla="*/ 0 h 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"/>
                  <a:gd name="T13" fmla="*/ 0 h 15"/>
                  <a:gd name="T14" fmla="*/ 23 w 23"/>
                  <a:gd name="T15" fmla="*/ 15 h 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" h="15">
                    <a:moveTo>
                      <a:pt x="23" y="0"/>
                    </a:moveTo>
                    <a:lnTo>
                      <a:pt x="0" y="15"/>
                    </a:lnTo>
                    <a:lnTo>
                      <a:pt x="0" y="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24" name="Freeform 386"/>
              <p:cNvSpPr>
                <a:spLocks/>
              </p:cNvSpPr>
              <p:nvPr/>
            </p:nvSpPr>
            <p:spPr bwMode="auto">
              <a:xfrm>
                <a:off x="1040" y="2338"/>
                <a:ext cx="61" cy="255"/>
              </a:xfrm>
              <a:custGeom>
                <a:avLst/>
                <a:gdLst>
                  <a:gd name="T0" fmla="*/ 0 w 123"/>
                  <a:gd name="T1" fmla="*/ 1 h 509"/>
                  <a:gd name="T2" fmla="*/ 0 w 123"/>
                  <a:gd name="T3" fmla="*/ 1 h 509"/>
                  <a:gd name="T4" fmla="*/ 0 w 123"/>
                  <a:gd name="T5" fmla="*/ 0 h 509"/>
                  <a:gd name="T6" fmla="*/ 0 w 123"/>
                  <a:gd name="T7" fmla="*/ 1 h 509"/>
                  <a:gd name="T8" fmla="*/ 0 w 123"/>
                  <a:gd name="T9" fmla="*/ 1 h 5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509"/>
                  <a:gd name="T17" fmla="*/ 123 w 123"/>
                  <a:gd name="T18" fmla="*/ 509 h 5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509">
                    <a:moveTo>
                      <a:pt x="123" y="423"/>
                    </a:moveTo>
                    <a:lnTo>
                      <a:pt x="0" y="509"/>
                    </a:lnTo>
                    <a:lnTo>
                      <a:pt x="0" y="0"/>
                    </a:lnTo>
                    <a:lnTo>
                      <a:pt x="123" y="87"/>
                    </a:lnTo>
                    <a:lnTo>
                      <a:pt x="123" y="423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625" name="Rectangle 387"/>
              <p:cNvSpPr>
                <a:spLocks noChangeArrowheads="1"/>
              </p:cNvSpPr>
              <p:nvPr/>
            </p:nvSpPr>
            <p:spPr bwMode="auto">
              <a:xfrm>
                <a:off x="1041" y="3231"/>
                <a:ext cx="69" cy="255"/>
              </a:xfrm>
              <a:prstGeom prst="rect">
                <a:avLst/>
              </a:prstGeom>
              <a:solidFill>
                <a:srgbClr val="FF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26" name="Rectangle 388"/>
              <p:cNvSpPr>
                <a:spLocks noChangeArrowheads="1"/>
              </p:cNvSpPr>
              <p:nvPr/>
            </p:nvSpPr>
            <p:spPr bwMode="auto">
              <a:xfrm>
                <a:off x="1110" y="3231"/>
                <a:ext cx="68" cy="255"/>
              </a:xfrm>
              <a:prstGeom prst="rect">
                <a:avLst/>
              </a:prstGeom>
              <a:solidFill>
                <a:srgbClr val="FFC1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27" name="Rectangle 389"/>
              <p:cNvSpPr>
                <a:spLocks noChangeArrowheads="1"/>
              </p:cNvSpPr>
              <p:nvPr/>
            </p:nvSpPr>
            <p:spPr bwMode="auto">
              <a:xfrm>
                <a:off x="1178" y="3231"/>
                <a:ext cx="68" cy="255"/>
              </a:xfrm>
              <a:prstGeom prst="rect">
                <a:avLst/>
              </a:prstGeom>
              <a:solidFill>
                <a:srgbClr val="FFB6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28" name="Rectangle 390"/>
              <p:cNvSpPr>
                <a:spLocks noChangeArrowheads="1"/>
              </p:cNvSpPr>
              <p:nvPr/>
            </p:nvSpPr>
            <p:spPr bwMode="auto">
              <a:xfrm>
                <a:off x="1246" y="3231"/>
                <a:ext cx="68" cy="255"/>
              </a:xfrm>
              <a:prstGeom prst="rect">
                <a:avLst/>
              </a:prstGeom>
              <a:solidFill>
                <a:srgbClr val="FFAB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29" name="Rectangle 391"/>
              <p:cNvSpPr>
                <a:spLocks noChangeArrowheads="1"/>
              </p:cNvSpPr>
              <p:nvPr/>
            </p:nvSpPr>
            <p:spPr bwMode="auto">
              <a:xfrm>
                <a:off x="1314" y="3231"/>
                <a:ext cx="68" cy="255"/>
              </a:xfrm>
              <a:prstGeom prst="rect">
                <a:avLst/>
              </a:prstGeom>
              <a:solidFill>
                <a:srgbClr val="FFA1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30" name="Rectangle 392"/>
              <p:cNvSpPr>
                <a:spLocks noChangeArrowheads="1"/>
              </p:cNvSpPr>
              <p:nvPr/>
            </p:nvSpPr>
            <p:spPr bwMode="auto">
              <a:xfrm>
                <a:off x="1382" y="3231"/>
                <a:ext cx="69" cy="255"/>
              </a:xfrm>
              <a:prstGeom prst="rect">
                <a:avLst/>
              </a:prstGeom>
              <a:solidFill>
                <a:srgbClr val="FF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31" name="Rectangle 393"/>
              <p:cNvSpPr>
                <a:spLocks noChangeArrowheads="1"/>
              </p:cNvSpPr>
              <p:nvPr/>
            </p:nvSpPr>
            <p:spPr bwMode="auto">
              <a:xfrm>
                <a:off x="1451" y="3231"/>
                <a:ext cx="68" cy="255"/>
              </a:xfrm>
              <a:prstGeom prst="rect">
                <a:avLst/>
              </a:prstGeom>
              <a:solidFill>
                <a:srgbClr val="FF8B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32" name="Rectangle 394"/>
              <p:cNvSpPr>
                <a:spLocks noChangeArrowheads="1"/>
              </p:cNvSpPr>
              <p:nvPr/>
            </p:nvSpPr>
            <p:spPr bwMode="auto">
              <a:xfrm>
                <a:off x="1519" y="3231"/>
                <a:ext cx="68" cy="255"/>
              </a:xfrm>
              <a:prstGeom prst="rect">
                <a:avLst/>
              </a:prstGeom>
              <a:solidFill>
                <a:srgbClr val="FF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33" name="Rectangle 395"/>
              <p:cNvSpPr>
                <a:spLocks noChangeArrowheads="1"/>
              </p:cNvSpPr>
              <p:nvPr/>
            </p:nvSpPr>
            <p:spPr bwMode="auto">
              <a:xfrm>
                <a:off x="1587" y="3231"/>
                <a:ext cx="68" cy="255"/>
              </a:xfrm>
              <a:prstGeom prst="rect">
                <a:avLst/>
              </a:prstGeom>
              <a:solidFill>
                <a:srgbClr val="FF76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34" name="Rectangle 396"/>
              <p:cNvSpPr>
                <a:spLocks noChangeArrowheads="1"/>
              </p:cNvSpPr>
              <p:nvPr/>
            </p:nvSpPr>
            <p:spPr bwMode="auto">
              <a:xfrm>
                <a:off x="1655" y="3231"/>
                <a:ext cx="69" cy="255"/>
              </a:xfrm>
              <a:prstGeom prst="rect">
                <a:avLst/>
              </a:prstGeom>
              <a:solidFill>
                <a:srgbClr val="FF6B6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35" name="Rectangle 397"/>
              <p:cNvSpPr>
                <a:spLocks noChangeArrowheads="1"/>
              </p:cNvSpPr>
              <p:nvPr/>
            </p:nvSpPr>
            <p:spPr bwMode="auto">
              <a:xfrm>
                <a:off x="1724" y="3231"/>
                <a:ext cx="68" cy="255"/>
              </a:xfrm>
              <a:prstGeom prst="rect">
                <a:avLst/>
              </a:prstGeom>
              <a:solidFill>
                <a:srgbClr val="FF606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36" name="Rectangle 398"/>
              <p:cNvSpPr>
                <a:spLocks noChangeArrowheads="1"/>
              </p:cNvSpPr>
              <p:nvPr/>
            </p:nvSpPr>
            <p:spPr bwMode="auto">
              <a:xfrm>
                <a:off x="1792" y="3231"/>
                <a:ext cx="69" cy="255"/>
              </a:xfrm>
              <a:prstGeom prst="rect">
                <a:avLst/>
              </a:prstGeom>
              <a:solidFill>
                <a:srgbClr val="FF555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37" name="Rectangle 399"/>
              <p:cNvSpPr>
                <a:spLocks noChangeArrowheads="1"/>
              </p:cNvSpPr>
              <p:nvPr/>
            </p:nvSpPr>
            <p:spPr bwMode="auto">
              <a:xfrm>
                <a:off x="1861" y="3231"/>
                <a:ext cx="68" cy="255"/>
              </a:xfrm>
              <a:prstGeom prst="rect">
                <a:avLst/>
              </a:prstGeom>
              <a:solidFill>
                <a:srgbClr val="FF4B4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38" name="Rectangle 400"/>
              <p:cNvSpPr>
                <a:spLocks noChangeArrowheads="1"/>
              </p:cNvSpPr>
              <p:nvPr/>
            </p:nvSpPr>
            <p:spPr bwMode="auto">
              <a:xfrm>
                <a:off x="1929" y="3231"/>
                <a:ext cx="68" cy="255"/>
              </a:xfrm>
              <a:prstGeom prst="rect">
                <a:avLst/>
              </a:prstGeom>
              <a:solidFill>
                <a:srgbClr val="FF404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39" name="Rectangle 401"/>
              <p:cNvSpPr>
                <a:spLocks noChangeArrowheads="1"/>
              </p:cNvSpPr>
              <p:nvPr/>
            </p:nvSpPr>
            <p:spPr bwMode="auto">
              <a:xfrm>
                <a:off x="1997" y="3231"/>
                <a:ext cx="68" cy="255"/>
              </a:xfrm>
              <a:prstGeom prst="rect">
                <a:avLst/>
              </a:prstGeom>
              <a:solidFill>
                <a:srgbClr val="FF353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40" name="Rectangle 402"/>
              <p:cNvSpPr>
                <a:spLocks noChangeArrowheads="1"/>
              </p:cNvSpPr>
              <p:nvPr/>
            </p:nvSpPr>
            <p:spPr bwMode="auto">
              <a:xfrm>
                <a:off x="2065" y="3231"/>
                <a:ext cx="68" cy="255"/>
              </a:xfrm>
              <a:prstGeom prst="rect">
                <a:avLst/>
              </a:prstGeom>
              <a:solidFill>
                <a:srgbClr val="FF2A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41" name="Rectangle 403"/>
              <p:cNvSpPr>
                <a:spLocks noChangeArrowheads="1"/>
              </p:cNvSpPr>
              <p:nvPr/>
            </p:nvSpPr>
            <p:spPr bwMode="auto">
              <a:xfrm>
                <a:off x="2133" y="3231"/>
                <a:ext cx="68" cy="255"/>
              </a:xfrm>
              <a:prstGeom prst="rect">
                <a:avLst/>
              </a:prstGeom>
              <a:solidFill>
                <a:srgbClr val="FF20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42" name="Rectangle 404"/>
              <p:cNvSpPr>
                <a:spLocks noChangeArrowheads="1"/>
              </p:cNvSpPr>
              <p:nvPr/>
            </p:nvSpPr>
            <p:spPr bwMode="auto">
              <a:xfrm>
                <a:off x="2201" y="3231"/>
                <a:ext cx="69" cy="255"/>
              </a:xfrm>
              <a:prstGeom prst="rect">
                <a:avLst/>
              </a:prstGeom>
              <a:solidFill>
                <a:srgbClr val="FF151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43" name="Rectangle 405"/>
              <p:cNvSpPr>
                <a:spLocks noChangeArrowheads="1"/>
              </p:cNvSpPr>
              <p:nvPr/>
            </p:nvSpPr>
            <p:spPr bwMode="auto">
              <a:xfrm>
                <a:off x="2270" y="3231"/>
                <a:ext cx="69" cy="255"/>
              </a:xfrm>
              <a:prstGeom prst="rect">
                <a:avLst/>
              </a:prstGeom>
              <a:solidFill>
                <a:srgbClr val="FF0A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44" name="Rectangle 406"/>
              <p:cNvSpPr>
                <a:spLocks noChangeArrowheads="1"/>
              </p:cNvSpPr>
              <p:nvPr/>
            </p:nvSpPr>
            <p:spPr bwMode="auto">
              <a:xfrm>
                <a:off x="2339" y="3231"/>
                <a:ext cx="68" cy="255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45" name="Rectangle 407"/>
              <p:cNvSpPr>
                <a:spLocks noChangeArrowheads="1"/>
              </p:cNvSpPr>
              <p:nvPr/>
            </p:nvSpPr>
            <p:spPr bwMode="auto">
              <a:xfrm>
                <a:off x="1041" y="3231"/>
                <a:ext cx="1366" cy="255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646" name="Rectangle 408"/>
              <p:cNvSpPr>
                <a:spLocks noChangeArrowheads="1"/>
              </p:cNvSpPr>
              <p:nvPr/>
            </p:nvSpPr>
            <p:spPr bwMode="auto">
              <a:xfrm>
                <a:off x="1041" y="3228"/>
                <a:ext cx="69" cy="25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grpSp>
          <p:nvGrpSpPr>
            <p:cNvPr id="5" name="Group 409"/>
            <p:cNvGrpSpPr>
              <a:grpSpLocks/>
            </p:cNvGrpSpPr>
            <p:nvPr/>
          </p:nvGrpSpPr>
          <p:grpSpPr bwMode="auto">
            <a:xfrm>
              <a:off x="1040" y="1897"/>
              <a:ext cx="1368" cy="1586"/>
              <a:chOff x="1040" y="1897"/>
              <a:chExt cx="1368" cy="1586"/>
            </a:xfrm>
          </p:grpSpPr>
          <p:sp>
            <p:nvSpPr>
              <p:cNvPr id="88247" name="Rectangle 410"/>
              <p:cNvSpPr>
                <a:spLocks noChangeArrowheads="1"/>
              </p:cNvSpPr>
              <p:nvPr/>
            </p:nvSpPr>
            <p:spPr bwMode="auto">
              <a:xfrm>
                <a:off x="1110" y="3228"/>
                <a:ext cx="68" cy="255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48" name="Rectangle 411"/>
              <p:cNvSpPr>
                <a:spLocks noChangeArrowheads="1"/>
              </p:cNvSpPr>
              <p:nvPr/>
            </p:nvSpPr>
            <p:spPr bwMode="auto">
              <a:xfrm>
                <a:off x="1178" y="3228"/>
                <a:ext cx="68" cy="255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49" name="Rectangle 412"/>
              <p:cNvSpPr>
                <a:spLocks noChangeArrowheads="1"/>
              </p:cNvSpPr>
              <p:nvPr/>
            </p:nvSpPr>
            <p:spPr bwMode="auto">
              <a:xfrm>
                <a:off x="1246" y="3228"/>
                <a:ext cx="68" cy="255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50" name="Rectangle 413"/>
              <p:cNvSpPr>
                <a:spLocks noChangeArrowheads="1"/>
              </p:cNvSpPr>
              <p:nvPr/>
            </p:nvSpPr>
            <p:spPr bwMode="auto">
              <a:xfrm>
                <a:off x="1314" y="3228"/>
                <a:ext cx="68" cy="255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51" name="Rectangle 414"/>
              <p:cNvSpPr>
                <a:spLocks noChangeArrowheads="1"/>
              </p:cNvSpPr>
              <p:nvPr/>
            </p:nvSpPr>
            <p:spPr bwMode="auto">
              <a:xfrm>
                <a:off x="1382" y="3228"/>
                <a:ext cx="69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52" name="Rectangle 415"/>
              <p:cNvSpPr>
                <a:spLocks noChangeArrowheads="1"/>
              </p:cNvSpPr>
              <p:nvPr/>
            </p:nvSpPr>
            <p:spPr bwMode="auto">
              <a:xfrm>
                <a:off x="1451" y="3228"/>
                <a:ext cx="68" cy="255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53" name="Rectangle 416"/>
              <p:cNvSpPr>
                <a:spLocks noChangeArrowheads="1"/>
              </p:cNvSpPr>
              <p:nvPr/>
            </p:nvSpPr>
            <p:spPr bwMode="auto">
              <a:xfrm>
                <a:off x="1519" y="3228"/>
                <a:ext cx="68" cy="255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54" name="Rectangle 417"/>
              <p:cNvSpPr>
                <a:spLocks noChangeArrowheads="1"/>
              </p:cNvSpPr>
              <p:nvPr/>
            </p:nvSpPr>
            <p:spPr bwMode="auto">
              <a:xfrm>
                <a:off x="1587" y="3228"/>
                <a:ext cx="68" cy="255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55" name="Rectangle 418"/>
              <p:cNvSpPr>
                <a:spLocks noChangeArrowheads="1"/>
              </p:cNvSpPr>
              <p:nvPr/>
            </p:nvSpPr>
            <p:spPr bwMode="auto">
              <a:xfrm>
                <a:off x="1655" y="3228"/>
                <a:ext cx="69" cy="255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56" name="Rectangle 419"/>
              <p:cNvSpPr>
                <a:spLocks noChangeArrowheads="1"/>
              </p:cNvSpPr>
              <p:nvPr/>
            </p:nvSpPr>
            <p:spPr bwMode="auto">
              <a:xfrm>
                <a:off x="1724" y="3228"/>
                <a:ext cx="68" cy="255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57" name="Rectangle 420"/>
              <p:cNvSpPr>
                <a:spLocks noChangeArrowheads="1"/>
              </p:cNvSpPr>
              <p:nvPr/>
            </p:nvSpPr>
            <p:spPr bwMode="auto">
              <a:xfrm>
                <a:off x="1792" y="3228"/>
                <a:ext cx="69" cy="255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58" name="Rectangle 421"/>
              <p:cNvSpPr>
                <a:spLocks noChangeArrowheads="1"/>
              </p:cNvSpPr>
              <p:nvPr/>
            </p:nvSpPr>
            <p:spPr bwMode="auto">
              <a:xfrm>
                <a:off x="1861" y="3228"/>
                <a:ext cx="68" cy="255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59" name="Rectangle 422"/>
              <p:cNvSpPr>
                <a:spLocks noChangeArrowheads="1"/>
              </p:cNvSpPr>
              <p:nvPr/>
            </p:nvSpPr>
            <p:spPr bwMode="auto">
              <a:xfrm>
                <a:off x="1929" y="3228"/>
                <a:ext cx="68" cy="255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60" name="Rectangle 423"/>
              <p:cNvSpPr>
                <a:spLocks noChangeArrowheads="1"/>
              </p:cNvSpPr>
              <p:nvPr/>
            </p:nvSpPr>
            <p:spPr bwMode="auto">
              <a:xfrm>
                <a:off x="1997" y="3228"/>
                <a:ext cx="68" cy="255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61" name="Rectangle 424"/>
              <p:cNvSpPr>
                <a:spLocks noChangeArrowheads="1"/>
              </p:cNvSpPr>
              <p:nvPr/>
            </p:nvSpPr>
            <p:spPr bwMode="auto">
              <a:xfrm>
                <a:off x="2065" y="3228"/>
                <a:ext cx="68" cy="255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62" name="Rectangle 425"/>
              <p:cNvSpPr>
                <a:spLocks noChangeArrowheads="1"/>
              </p:cNvSpPr>
              <p:nvPr/>
            </p:nvSpPr>
            <p:spPr bwMode="auto">
              <a:xfrm>
                <a:off x="2133" y="3228"/>
                <a:ext cx="68" cy="255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63" name="Rectangle 426"/>
              <p:cNvSpPr>
                <a:spLocks noChangeArrowheads="1"/>
              </p:cNvSpPr>
              <p:nvPr/>
            </p:nvSpPr>
            <p:spPr bwMode="auto">
              <a:xfrm>
                <a:off x="2201" y="3228"/>
                <a:ext cx="69" cy="255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64" name="Rectangle 427"/>
              <p:cNvSpPr>
                <a:spLocks noChangeArrowheads="1"/>
              </p:cNvSpPr>
              <p:nvPr/>
            </p:nvSpPr>
            <p:spPr bwMode="auto">
              <a:xfrm>
                <a:off x="2270" y="3228"/>
                <a:ext cx="69" cy="255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65" name="Rectangle 428"/>
              <p:cNvSpPr>
                <a:spLocks noChangeArrowheads="1"/>
              </p:cNvSpPr>
              <p:nvPr/>
            </p:nvSpPr>
            <p:spPr bwMode="auto">
              <a:xfrm>
                <a:off x="2339" y="3228"/>
                <a:ext cx="68" cy="255"/>
              </a:xfrm>
              <a:prstGeom prst="rect">
                <a:avLst/>
              </a:prstGeom>
              <a:solidFill>
                <a:srgbClr val="7F7F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66" name="Rectangle 429"/>
              <p:cNvSpPr>
                <a:spLocks noChangeArrowheads="1"/>
              </p:cNvSpPr>
              <p:nvPr/>
            </p:nvSpPr>
            <p:spPr bwMode="auto">
              <a:xfrm>
                <a:off x="1041" y="3228"/>
                <a:ext cx="1366" cy="255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67" name="Freeform 430"/>
              <p:cNvSpPr>
                <a:spLocks/>
              </p:cNvSpPr>
              <p:nvPr/>
            </p:nvSpPr>
            <p:spPr bwMode="auto">
              <a:xfrm>
                <a:off x="2392" y="3230"/>
                <a:ext cx="10" cy="7"/>
              </a:xfrm>
              <a:custGeom>
                <a:avLst/>
                <a:gdLst>
                  <a:gd name="T0" fmla="*/ 1 w 19"/>
                  <a:gd name="T1" fmla="*/ 1 h 13"/>
                  <a:gd name="T2" fmla="*/ 1 w 19"/>
                  <a:gd name="T3" fmla="*/ 0 h 13"/>
                  <a:gd name="T4" fmla="*/ 0 w 19"/>
                  <a:gd name="T5" fmla="*/ 1 h 13"/>
                  <a:gd name="T6" fmla="*/ 1 w 19"/>
                  <a:gd name="T7" fmla="*/ 1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"/>
                  <a:gd name="T13" fmla="*/ 0 h 13"/>
                  <a:gd name="T14" fmla="*/ 19 w 19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" h="13">
                    <a:moveTo>
                      <a:pt x="19" y="12"/>
                    </a:moveTo>
                    <a:lnTo>
                      <a:pt x="19" y="0"/>
                    </a:lnTo>
                    <a:lnTo>
                      <a:pt x="0" y="13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68" name="Freeform 431"/>
              <p:cNvSpPr>
                <a:spLocks/>
              </p:cNvSpPr>
              <p:nvPr/>
            </p:nvSpPr>
            <p:spPr bwMode="auto">
              <a:xfrm>
                <a:off x="2374" y="3236"/>
                <a:ext cx="28" cy="15"/>
              </a:xfrm>
              <a:custGeom>
                <a:avLst/>
                <a:gdLst>
                  <a:gd name="T0" fmla="*/ 1 w 55"/>
                  <a:gd name="T1" fmla="*/ 0 h 29"/>
                  <a:gd name="T2" fmla="*/ 1 w 55"/>
                  <a:gd name="T3" fmla="*/ 1 h 29"/>
                  <a:gd name="T4" fmla="*/ 0 w 55"/>
                  <a:gd name="T5" fmla="*/ 1 h 29"/>
                  <a:gd name="T6" fmla="*/ 1 w 55"/>
                  <a:gd name="T7" fmla="*/ 1 h 29"/>
                  <a:gd name="T8" fmla="*/ 1 w 55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"/>
                  <a:gd name="T16" fmla="*/ 0 h 29"/>
                  <a:gd name="T17" fmla="*/ 55 w 55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" h="29">
                    <a:moveTo>
                      <a:pt x="55" y="0"/>
                    </a:moveTo>
                    <a:lnTo>
                      <a:pt x="55" y="24"/>
                    </a:lnTo>
                    <a:lnTo>
                      <a:pt x="0" y="29"/>
                    </a:lnTo>
                    <a:lnTo>
                      <a:pt x="36" y="1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69" name="Freeform 432"/>
              <p:cNvSpPr>
                <a:spLocks/>
              </p:cNvSpPr>
              <p:nvPr/>
            </p:nvSpPr>
            <p:spPr bwMode="auto">
              <a:xfrm>
                <a:off x="2355" y="3248"/>
                <a:ext cx="47" cy="19"/>
              </a:xfrm>
              <a:custGeom>
                <a:avLst/>
                <a:gdLst>
                  <a:gd name="T0" fmla="*/ 1 w 93"/>
                  <a:gd name="T1" fmla="*/ 0 h 36"/>
                  <a:gd name="T2" fmla="*/ 1 w 93"/>
                  <a:gd name="T3" fmla="*/ 1 h 36"/>
                  <a:gd name="T4" fmla="*/ 0 w 93"/>
                  <a:gd name="T5" fmla="*/ 1 h 36"/>
                  <a:gd name="T6" fmla="*/ 1 w 93"/>
                  <a:gd name="T7" fmla="*/ 1 h 36"/>
                  <a:gd name="T8" fmla="*/ 1 w 93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3"/>
                  <a:gd name="T16" fmla="*/ 0 h 36"/>
                  <a:gd name="T17" fmla="*/ 93 w 93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3" h="36">
                    <a:moveTo>
                      <a:pt x="93" y="0"/>
                    </a:moveTo>
                    <a:lnTo>
                      <a:pt x="93" y="26"/>
                    </a:lnTo>
                    <a:lnTo>
                      <a:pt x="0" y="36"/>
                    </a:lnTo>
                    <a:lnTo>
                      <a:pt x="38" y="5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70" name="Freeform 433"/>
              <p:cNvSpPr>
                <a:spLocks/>
              </p:cNvSpPr>
              <p:nvPr/>
            </p:nvSpPr>
            <p:spPr bwMode="auto">
              <a:xfrm>
                <a:off x="2346" y="3261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1 h 38"/>
                  <a:gd name="T10" fmla="*/ 1 w 112"/>
                  <a:gd name="T11" fmla="*/ 0 h 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38"/>
                  <a:gd name="T20" fmla="*/ 112 w 112"/>
                  <a:gd name="T21" fmla="*/ 38 h 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24"/>
                    </a:lnTo>
                    <a:lnTo>
                      <a:pt x="19" y="1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71" name="Freeform 434"/>
              <p:cNvSpPr>
                <a:spLocks/>
              </p:cNvSpPr>
              <p:nvPr/>
            </p:nvSpPr>
            <p:spPr bwMode="auto">
              <a:xfrm>
                <a:off x="2346" y="3274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5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72" name="Freeform 435"/>
              <p:cNvSpPr>
                <a:spLocks/>
              </p:cNvSpPr>
              <p:nvPr/>
            </p:nvSpPr>
            <p:spPr bwMode="auto">
              <a:xfrm>
                <a:off x="2346" y="3287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8"/>
                    </a:lnTo>
                    <a:lnTo>
                      <a:pt x="0" y="38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73" name="Freeform 436"/>
              <p:cNvSpPr>
                <a:spLocks/>
              </p:cNvSpPr>
              <p:nvPr/>
            </p:nvSpPr>
            <p:spPr bwMode="auto">
              <a:xfrm>
                <a:off x="2346" y="3301"/>
                <a:ext cx="56" cy="18"/>
              </a:xfrm>
              <a:custGeom>
                <a:avLst/>
                <a:gdLst>
                  <a:gd name="T0" fmla="*/ 1 w 112"/>
                  <a:gd name="T1" fmla="*/ 0 h 36"/>
                  <a:gd name="T2" fmla="*/ 1 w 112"/>
                  <a:gd name="T3" fmla="*/ 1 h 36"/>
                  <a:gd name="T4" fmla="*/ 0 w 112"/>
                  <a:gd name="T5" fmla="*/ 1 h 36"/>
                  <a:gd name="T6" fmla="*/ 0 w 112"/>
                  <a:gd name="T7" fmla="*/ 1 h 36"/>
                  <a:gd name="T8" fmla="*/ 1 w 112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6"/>
                  <a:gd name="T17" fmla="*/ 112 w 112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6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74" name="Freeform 437"/>
              <p:cNvSpPr>
                <a:spLocks/>
              </p:cNvSpPr>
              <p:nvPr/>
            </p:nvSpPr>
            <p:spPr bwMode="auto">
              <a:xfrm>
                <a:off x="2346" y="3314"/>
                <a:ext cx="56" cy="18"/>
              </a:xfrm>
              <a:custGeom>
                <a:avLst/>
                <a:gdLst>
                  <a:gd name="T0" fmla="*/ 1 w 112"/>
                  <a:gd name="T1" fmla="*/ 0 h 36"/>
                  <a:gd name="T2" fmla="*/ 1 w 112"/>
                  <a:gd name="T3" fmla="*/ 1 h 36"/>
                  <a:gd name="T4" fmla="*/ 0 w 112"/>
                  <a:gd name="T5" fmla="*/ 1 h 36"/>
                  <a:gd name="T6" fmla="*/ 0 w 112"/>
                  <a:gd name="T7" fmla="*/ 1 h 36"/>
                  <a:gd name="T8" fmla="*/ 1 w 112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6"/>
                  <a:gd name="T17" fmla="*/ 112 w 112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6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75" name="Freeform 438"/>
              <p:cNvSpPr>
                <a:spLocks/>
              </p:cNvSpPr>
              <p:nvPr/>
            </p:nvSpPr>
            <p:spPr bwMode="auto">
              <a:xfrm>
                <a:off x="2346" y="3327"/>
                <a:ext cx="56" cy="18"/>
              </a:xfrm>
              <a:custGeom>
                <a:avLst/>
                <a:gdLst>
                  <a:gd name="T0" fmla="*/ 1 w 112"/>
                  <a:gd name="T1" fmla="*/ 0 h 36"/>
                  <a:gd name="T2" fmla="*/ 1 w 112"/>
                  <a:gd name="T3" fmla="*/ 1 h 36"/>
                  <a:gd name="T4" fmla="*/ 0 w 112"/>
                  <a:gd name="T5" fmla="*/ 1 h 36"/>
                  <a:gd name="T6" fmla="*/ 0 w 112"/>
                  <a:gd name="T7" fmla="*/ 1 h 36"/>
                  <a:gd name="T8" fmla="*/ 1 w 112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6"/>
                  <a:gd name="T17" fmla="*/ 112 w 112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6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76" name="Freeform 439"/>
              <p:cNvSpPr>
                <a:spLocks/>
              </p:cNvSpPr>
              <p:nvPr/>
            </p:nvSpPr>
            <p:spPr bwMode="auto">
              <a:xfrm>
                <a:off x="2346" y="3340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77" name="Freeform 440"/>
              <p:cNvSpPr>
                <a:spLocks/>
              </p:cNvSpPr>
              <p:nvPr/>
            </p:nvSpPr>
            <p:spPr bwMode="auto">
              <a:xfrm>
                <a:off x="2346" y="3353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5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78" name="Freeform 441"/>
              <p:cNvSpPr>
                <a:spLocks/>
              </p:cNvSpPr>
              <p:nvPr/>
            </p:nvSpPr>
            <p:spPr bwMode="auto">
              <a:xfrm>
                <a:off x="2346" y="3366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79" name="Freeform 442"/>
              <p:cNvSpPr>
                <a:spLocks/>
              </p:cNvSpPr>
              <p:nvPr/>
            </p:nvSpPr>
            <p:spPr bwMode="auto">
              <a:xfrm>
                <a:off x="2346" y="3379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80" name="Freeform 443"/>
              <p:cNvSpPr>
                <a:spLocks/>
              </p:cNvSpPr>
              <p:nvPr/>
            </p:nvSpPr>
            <p:spPr bwMode="auto">
              <a:xfrm>
                <a:off x="2346" y="3392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81" name="Freeform 444"/>
              <p:cNvSpPr>
                <a:spLocks/>
              </p:cNvSpPr>
              <p:nvPr/>
            </p:nvSpPr>
            <p:spPr bwMode="auto">
              <a:xfrm>
                <a:off x="2346" y="3405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82" name="Freeform 445"/>
              <p:cNvSpPr>
                <a:spLocks/>
              </p:cNvSpPr>
              <p:nvPr/>
            </p:nvSpPr>
            <p:spPr bwMode="auto">
              <a:xfrm>
                <a:off x="2346" y="3417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8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83" name="Freeform 446"/>
              <p:cNvSpPr>
                <a:spLocks/>
              </p:cNvSpPr>
              <p:nvPr/>
            </p:nvSpPr>
            <p:spPr bwMode="auto">
              <a:xfrm>
                <a:off x="2346" y="3431"/>
                <a:ext cx="56" cy="18"/>
              </a:xfrm>
              <a:custGeom>
                <a:avLst/>
                <a:gdLst>
                  <a:gd name="T0" fmla="*/ 1 w 112"/>
                  <a:gd name="T1" fmla="*/ 0 h 34"/>
                  <a:gd name="T2" fmla="*/ 1 w 112"/>
                  <a:gd name="T3" fmla="*/ 1 h 34"/>
                  <a:gd name="T4" fmla="*/ 1 w 112"/>
                  <a:gd name="T5" fmla="*/ 1 h 34"/>
                  <a:gd name="T6" fmla="*/ 0 w 112"/>
                  <a:gd name="T7" fmla="*/ 1 h 34"/>
                  <a:gd name="T8" fmla="*/ 0 w 112"/>
                  <a:gd name="T9" fmla="*/ 1 h 34"/>
                  <a:gd name="T10" fmla="*/ 1 w 112"/>
                  <a:gd name="T11" fmla="*/ 0 h 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34"/>
                  <a:gd name="T20" fmla="*/ 112 w 112"/>
                  <a:gd name="T21" fmla="*/ 34 h 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34">
                    <a:moveTo>
                      <a:pt x="112" y="0"/>
                    </a:moveTo>
                    <a:lnTo>
                      <a:pt x="112" y="25"/>
                    </a:lnTo>
                    <a:lnTo>
                      <a:pt x="26" y="34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84" name="Freeform 447"/>
              <p:cNvSpPr>
                <a:spLocks/>
              </p:cNvSpPr>
              <p:nvPr/>
            </p:nvSpPr>
            <p:spPr bwMode="auto">
              <a:xfrm>
                <a:off x="2359" y="3444"/>
                <a:ext cx="43" cy="16"/>
              </a:xfrm>
              <a:custGeom>
                <a:avLst/>
                <a:gdLst>
                  <a:gd name="T0" fmla="*/ 1 w 86"/>
                  <a:gd name="T1" fmla="*/ 0 h 32"/>
                  <a:gd name="T2" fmla="*/ 1 w 86"/>
                  <a:gd name="T3" fmla="*/ 1 h 32"/>
                  <a:gd name="T4" fmla="*/ 1 w 86"/>
                  <a:gd name="T5" fmla="*/ 1 h 32"/>
                  <a:gd name="T6" fmla="*/ 0 w 86"/>
                  <a:gd name="T7" fmla="*/ 1 h 32"/>
                  <a:gd name="T8" fmla="*/ 1 w 86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32"/>
                  <a:gd name="T17" fmla="*/ 86 w 86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32">
                    <a:moveTo>
                      <a:pt x="86" y="0"/>
                    </a:moveTo>
                    <a:lnTo>
                      <a:pt x="86" y="26"/>
                    </a:lnTo>
                    <a:lnTo>
                      <a:pt x="29" y="32"/>
                    </a:lnTo>
                    <a:lnTo>
                      <a:pt x="0" y="9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85" name="Freeform 448"/>
              <p:cNvSpPr>
                <a:spLocks/>
              </p:cNvSpPr>
              <p:nvPr/>
            </p:nvSpPr>
            <p:spPr bwMode="auto">
              <a:xfrm>
                <a:off x="2373" y="3457"/>
                <a:ext cx="29" cy="14"/>
              </a:xfrm>
              <a:custGeom>
                <a:avLst/>
                <a:gdLst>
                  <a:gd name="T0" fmla="*/ 1 w 57"/>
                  <a:gd name="T1" fmla="*/ 0 h 28"/>
                  <a:gd name="T2" fmla="*/ 1 w 57"/>
                  <a:gd name="T3" fmla="*/ 1 h 28"/>
                  <a:gd name="T4" fmla="*/ 1 w 57"/>
                  <a:gd name="T5" fmla="*/ 1 h 28"/>
                  <a:gd name="T6" fmla="*/ 0 w 57"/>
                  <a:gd name="T7" fmla="*/ 1 h 28"/>
                  <a:gd name="T8" fmla="*/ 1 w 57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28"/>
                  <a:gd name="T17" fmla="*/ 57 w 57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28">
                    <a:moveTo>
                      <a:pt x="57" y="0"/>
                    </a:moveTo>
                    <a:lnTo>
                      <a:pt x="57" y="26"/>
                    </a:lnTo>
                    <a:lnTo>
                      <a:pt x="30" y="28"/>
                    </a:lnTo>
                    <a:lnTo>
                      <a:pt x="0" y="6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86" name="Freeform 449"/>
              <p:cNvSpPr>
                <a:spLocks/>
              </p:cNvSpPr>
              <p:nvPr/>
            </p:nvSpPr>
            <p:spPr bwMode="auto">
              <a:xfrm>
                <a:off x="2388" y="3470"/>
                <a:ext cx="14" cy="12"/>
              </a:xfrm>
              <a:custGeom>
                <a:avLst/>
                <a:gdLst>
                  <a:gd name="T0" fmla="*/ 1 w 27"/>
                  <a:gd name="T1" fmla="*/ 0 h 24"/>
                  <a:gd name="T2" fmla="*/ 1 w 27"/>
                  <a:gd name="T3" fmla="*/ 1 h 24"/>
                  <a:gd name="T4" fmla="*/ 0 w 27"/>
                  <a:gd name="T5" fmla="*/ 1 h 24"/>
                  <a:gd name="T6" fmla="*/ 1 w 27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"/>
                  <a:gd name="T13" fmla="*/ 0 h 24"/>
                  <a:gd name="T14" fmla="*/ 27 w 27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" h="24">
                    <a:moveTo>
                      <a:pt x="27" y="0"/>
                    </a:moveTo>
                    <a:lnTo>
                      <a:pt x="27" y="24"/>
                    </a:lnTo>
                    <a:lnTo>
                      <a:pt x="0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87" name="Freeform 450"/>
              <p:cNvSpPr>
                <a:spLocks/>
              </p:cNvSpPr>
              <p:nvPr/>
            </p:nvSpPr>
            <p:spPr bwMode="auto">
              <a:xfrm>
                <a:off x="2346" y="3230"/>
                <a:ext cx="56" cy="252"/>
              </a:xfrm>
              <a:custGeom>
                <a:avLst/>
                <a:gdLst>
                  <a:gd name="T0" fmla="*/ 0 w 112"/>
                  <a:gd name="T1" fmla="*/ 1 h 503"/>
                  <a:gd name="T2" fmla="*/ 1 w 112"/>
                  <a:gd name="T3" fmla="*/ 0 h 503"/>
                  <a:gd name="T4" fmla="*/ 1 w 112"/>
                  <a:gd name="T5" fmla="*/ 1 h 503"/>
                  <a:gd name="T6" fmla="*/ 0 w 112"/>
                  <a:gd name="T7" fmla="*/ 1 h 503"/>
                  <a:gd name="T8" fmla="*/ 0 w 112"/>
                  <a:gd name="T9" fmla="*/ 1 h 5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503"/>
                  <a:gd name="T17" fmla="*/ 112 w 112"/>
                  <a:gd name="T18" fmla="*/ 503 h 5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503">
                    <a:moveTo>
                      <a:pt x="0" y="86"/>
                    </a:moveTo>
                    <a:lnTo>
                      <a:pt x="112" y="0"/>
                    </a:lnTo>
                    <a:lnTo>
                      <a:pt x="112" y="503"/>
                    </a:lnTo>
                    <a:lnTo>
                      <a:pt x="0" y="415"/>
                    </a:lnTo>
                    <a:lnTo>
                      <a:pt x="0" y="86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88" name="Freeform 451"/>
              <p:cNvSpPr>
                <a:spLocks/>
              </p:cNvSpPr>
              <p:nvPr/>
            </p:nvSpPr>
            <p:spPr bwMode="auto">
              <a:xfrm>
                <a:off x="2340" y="3438"/>
                <a:ext cx="68" cy="43"/>
              </a:xfrm>
              <a:custGeom>
                <a:avLst/>
                <a:gdLst>
                  <a:gd name="T0" fmla="*/ 0 w 137"/>
                  <a:gd name="T1" fmla="*/ 0 h 87"/>
                  <a:gd name="T2" fmla="*/ 0 w 137"/>
                  <a:gd name="T3" fmla="*/ 0 h 87"/>
                  <a:gd name="T4" fmla="*/ 0 w 137"/>
                  <a:gd name="T5" fmla="*/ 0 h 87"/>
                  <a:gd name="T6" fmla="*/ 0 w 137"/>
                  <a:gd name="T7" fmla="*/ 0 h 87"/>
                  <a:gd name="T8" fmla="*/ 0 w 13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7"/>
                  <a:gd name="T16" fmla="*/ 0 h 87"/>
                  <a:gd name="T17" fmla="*/ 137 w 13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7" h="87">
                    <a:moveTo>
                      <a:pt x="0" y="87"/>
                    </a:moveTo>
                    <a:lnTo>
                      <a:pt x="137" y="87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89" name="Freeform 452"/>
              <p:cNvSpPr>
                <a:spLocks/>
              </p:cNvSpPr>
              <p:nvPr/>
            </p:nvSpPr>
            <p:spPr bwMode="auto">
              <a:xfrm>
                <a:off x="2271" y="3438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90" name="Freeform 453"/>
              <p:cNvSpPr>
                <a:spLocks/>
              </p:cNvSpPr>
              <p:nvPr/>
            </p:nvSpPr>
            <p:spPr bwMode="auto">
              <a:xfrm>
                <a:off x="2202" y="3438"/>
                <a:ext cx="73" cy="43"/>
              </a:xfrm>
              <a:custGeom>
                <a:avLst/>
                <a:gdLst>
                  <a:gd name="T0" fmla="*/ 1 w 145"/>
                  <a:gd name="T1" fmla="*/ 0 h 87"/>
                  <a:gd name="T2" fmla="*/ 0 w 145"/>
                  <a:gd name="T3" fmla="*/ 0 h 87"/>
                  <a:gd name="T4" fmla="*/ 1 w 145"/>
                  <a:gd name="T5" fmla="*/ 0 h 87"/>
                  <a:gd name="T6" fmla="*/ 1 w 145"/>
                  <a:gd name="T7" fmla="*/ 0 h 87"/>
                  <a:gd name="T8" fmla="*/ 1 w 145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7"/>
                  <a:gd name="T17" fmla="*/ 145 w 145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8" y="0"/>
                    </a:lnTo>
                    <a:lnTo>
                      <a:pt x="145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91" name="Freeform 454"/>
              <p:cNvSpPr>
                <a:spLocks/>
              </p:cNvSpPr>
              <p:nvPr/>
            </p:nvSpPr>
            <p:spPr bwMode="auto">
              <a:xfrm>
                <a:off x="2133" y="3438"/>
                <a:ext cx="74" cy="43"/>
              </a:xfrm>
              <a:custGeom>
                <a:avLst/>
                <a:gdLst>
                  <a:gd name="T0" fmla="*/ 1 w 146"/>
                  <a:gd name="T1" fmla="*/ 0 h 87"/>
                  <a:gd name="T2" fmla="*/ 0 w 146"/>
                  <a:gd name="T3" fmla="*/ 0 h 87"/>
                  <a:gd name="T4" fmla="*/ 1 w 146"/>
                  <a:gd name="T5" fmla="*/ 0 h 87"/>
                  <a:gd name="T6" fmla="*/ 1 w 146"/>
                  <a:gd name="T7" fmla="*/ 0 h 87"/>
                  <a:gd name="T8" fmla="*/ 1 w 146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7"/>
                  <a:gd name="T17" fmla="*/ 146 w 146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92" name="Freeform 455"/>
              <p:cNvSpPr>
                <a:spLocks/>
              </p:cNvSpPr>
              <p:nvPr/>
            </p:nvSpPr>
            <p:spPr bwMode="auto">
              <a:xfrm>
                <a:off x="2065" y="3438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7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7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93" name="Freeform 456"/>
              <p:cNvSpPr>
                <a:spLocks/>
              </p:cNvSpPr>
              <p:nvPr/>
            </p:nvSpPr>
            <p:spPr bwMode="auto">
              <a:xfrm>
                <a:off x="1996" y="3438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94" name="Freeform 457"/>
              <p:cNvSpPr>
                <a:spLocks/>
              </p:cNvSpPr>
              <p:nvPr/>
            </p:nvSpPr>
            <p:spPr bwMode="auto">
              <a:xfrm>
                <a:off x="1928" y="3438"/>
                <a:ext cx="73" cy="43"/>
              </a:xfrm>
              <a:custGeom>
                <a:avLst/>
                <a:gdLst>
                  <a:gd name="T0" fmla="*/ 1 w 146"/>
                  <a:gd name="T1" fmla="*/ 0 h 87"/>
                  <a:gd name="T2" fmla="*/ 0 w 146"/>
                  <a:gd name="T3" fmla="*/ 0 h 87"/>
                  <a:gd name="T4" fmla="*/ 1 w 146"/>
                  <a:gd name="T5" fmla="*/ 0 h 87"/>
                  <a:gd name="T6" fmla="*/ 1 w 146"/>
                  <a:gd name="T7" fmla="*/ 0 h 87"/>
                  <a:gd name="T8" fmla="*/ 1 w 146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7"/>
                  <a:gd name="T17" fmla="*/ 146 w 146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8" y="0"/>
                    </a:lnTo>
                    <a:lnTo>
                      <a:pt x="146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95" name="Freeform 458"/>
              <p:cNvSpPr>
                <a:spLocks/>
              </p:cNvSpPr>
              <p:nvPr/>
            </p:nvSpPr>
            <p:spPr bwMode="auto">
              <a:xfrm>
                <a:off x="1859" y="3438"/>
                <a:ext cx="73" cy="43"/>
              </a:xfrm>
              <a:custGeom>
                <a:avLst/>
                <a:gdLst>
                  <a:gd name="T0" fmla="*/ 1 w 146"/>
                  <a:gd name="T1" fmla="*/ 0 h 87"/>
                  <a:gd name="T2" fmla="*/ 0 w 146"/>
                  <a:gd name="T3" fmla="*/ 0 h 87"/>
                  <a:gd name="T4" fmla="*/ 1 w 146"/>
                  <a:gd name="T5" fmla="*/ 0 h 87"/>
                  <a:gd name="T6" fmla="*/ 1 w 146"/>
                  <a:gd name="T7" fmla="*/ 0 h 87"/>
                  <a:gd name="T8" fmla="*/ 1 w 146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7"/>
                  <a:gd name="T17" fmla="*/ 146 w 146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96" name="Freeform 459"/>
              <p:cNvSpPr>
                <a:spLocks/>
              </p:cNvSpPr>
              <p:nvPr/>
            </p:nvSpPr>
            <p:spPr bwMode="auto">
              <a:xfrm>
                <a:off x="1791" y="3438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7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7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97" name="Freeform 460"/>
              <p:cNvSpPr>
                <a:spLocks/>
              </p:cNvSpPr>
              <p:nvPr/>
            </p:nvSpPr>
            <p:spPr bwMode="auto">
              <a:xfrm>
                <a:off x="1722" y="3438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98" name="Freeform 461"/>
              <p:cNvSpPr>
                <a:spLocks/>
              </p:cNvSpPr>
              <p:nvPr/>
            </p:nvSpPr>
            <p:spPr bwMode="auto">
              <a:xfrm>
                <a:off x="1653" y="3438"/>
                <a:ext cx="74" cy="43"/>
              </a:xfrm>
              <a:custGeom>
                <a:avLst/>
                <a:gdLst>
                  <a:gd name="T0" fmla="*/ 1 w 147"/>
                  <a:gd name="T1" fmla="*/ 0 h 87"/>
                  <a:gd name="T2" fmla="*/ 0 w 147"/>
                  <a:gd name="T3" fmla="*/ 0 h 87"/>
                  <a:gd name="T4" fmla="*/ 1 w 147"/>
                  <a:gd name="T5" fmla="*/ 0 h 87"/>
                  <a:gd name="T6" fmla="*/ 1 w 147"/>
                  <a:gd name="T7" fmla="*/ 0 h 87"/>
                  <a:gd name="T8" fmla="*/ 1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8" y="0"/>
                    </a:lnTo>
                    <a:lnTo>
                      <a:pt x="147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99" name="Freeform 462"/>
              <p:cNvSpPr>
                <a:spLocks/>
              </p:cNvSpPr>
              <p:nvPr/>
            </p:nvSpPr>
            <p:spPr bwMode="auto">
              <a:xfrm>
                <a:off x="1585" y="3438"/>
                <a:ext cx="73" cy="43"/>
              </a:xfrm>
              <a:custGeom>
                <a:avLst/>
                <a:gdLst>
                  <a:gd name="T0" fmla="*/ 1 w 145"/>
                  <a:gd name="T1" fmla="*/ 0 h 87"/>
                  <a:gd name="T2" fmla="*/ 0 w 145"/>
                  <a:gd name="T3" fmla="*/ 0 h 87"/>
                  <a:gd name="T4" fmla="*/ 1 w 145"/>
                  <a:gd name="T5" fmla="*/ 0 h 87"/>
                  <a:gd name="T6" fmla="*/ 1 w 145"/>
                  <a:gd name="T7" fmla="*/ 0 h 87"/>
                  <a:gd name="T8" fmla="*/ 1 w 145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7"/>
                  <a:gd name="T17" fmla="*/ 145 w 145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7">
                    <a:moveTo>
                      <a:pt x="137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5" y="0"/>
                    </a:lnTo>
                    <a:lnTo>
                      <a:pt x="137" y="87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00" name="Freeform 463"/>
              <p:cNvSpPr>
                <a:spLocks/>
              </p:cNvSpPr>
              <p:nvPr/>
            </p:nvSpPr>
            <p:spPr bwMode="auto">
              <a:xfrm>
                <a:off x="1516" y="3438"/>
                <a:ext cx="74" cy="43"/>
              </a:xfrm>
              <a:custGeom>
                <a:avLst/>
                <a:gdLst>
                  <a:gd name="T0" fmla="*/ 1 w 147"/>
                  <a:gd name="T1" fmla="*/ 0 h 87"/>
                  <a:gd name="T2" fmla="*/ 0 w 147"/>
                  <a:gd name="T3" fmla="*/ 0 h 87"/>
                  <a:gd name="T4" fmla="*/ 1 w 147"/>
                  <a:gd name="T5" fmla="*/ 0 h 87"/>
                  <a:gd name="T6" fmla="*/ 1 w 147"/>
                  <a:gd name="T7" fmla="*/ 0 h 87"/>
                  <a:gd name="T8" fmla="*/ 1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01" name="Freeform 464"/>
              <p:cNvSpPr>
                <a:spLocks/>
              </p:cNvSpPr>
              <p:nvPr/>
            </p:nvSpPr>
            <p:spPr bwMode="auto">
              <a:xfrm>
                <a:off x="1448" y="3438"/>
                <a:ext cx="72" cy="43"/>
              </a:xfrm>
              <a:custGeom>
                <a:avLst/>
                <a:gdLst>
                  <a:gd name="T0" fmla="*/ 0 w 145"/>
                  <a:gd name="T1" fmla="*/ 0 h 87"/>
                  <a:gd name="T2" fmla="*/ 0 w 145"/>
                  <a:gd name="T3" fmla="*/ 0 h 87"/>
                  <a:gd name="T4" fmla="*/ 0 w 145"/>
                  <a:gd name="T5" fmla="*/ 0 h 87"/>
                  <a:gd name="T6" fmla="*/ 0 w 145"/>
                  <a:gd name="T7" fmla="*/ 0 h 87"/>
                  <a:gd name="T8" fmla="*/ 0 w 145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7"/>
                  <a:gd name="T17" fmla="*/ 145 w 145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5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02" name="Freeform 465"/>
              <p:cNvSpPr>
                <a:spLocks/>
              </p:cNvSpPr>
              <p:nvPr/>
            </p:nvSpPr>
            <p:spPr bwMode="auto">
              <a:xfrm>
                <a:off x="1379" y="3438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8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03" name="Freeform 466"/>
              <p:cNvSpPr>
                <a:spLocks/>
              </p:cNvSpPr>
              <p:nvPr/>
            </p:nvSpPr>
            <p:spPr bwMode="auto">
              <a:xfrm>
                <a:off x="1311" y="3438"/>
                <a:ext cx="72" cy="43"/>
              </a:xfrm>
              <a:custGeom>
                <a:avLst/>
                <a:gdLst>
                  <a:gd name="T0" fmla="*/ 0 w 145"/>
                  <a:gd name="T1" fmla="*/ 0 h 87"/>
                  <a:gd name="T2" fmla="*/ 0 w 145"/>
                  <a:gd name="T3" fmla="*/ 0 h 87"/>
                  <a:gd name="T4" fmla="*/ 0 w 145"/>
                  <a:gd name="T5" fmla="*/ 0 h 87"/>
                  <a:gd name="T6" fmla="*/ 0 w 145"/>
                  <a:gd name="T7" fmla="*/ 0 h 87"/>
                  <a:gd name="T8" fmla="*/ 0 w 145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7"/>
                  <a:gd name="T17" fmla="*/ 145 w 145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7">
                    <a:moveTo>
                      <a:pt x="137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5" y="0"/>
                    </a:lnTo>
                    <a:lnTo>
                      <a:pt x="137" y="87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04" name="Freeform 467"/>
              <p:cNvSpPr>
                <a:spLocks/>
              </p:cNvSpPr>
              <p:nvPr/>
            </p:nvSpPr>
            <p:spPr bwMode="auto">
              <a:xfrm>
                <a:off x="1242" y="3438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05" name="Freeform 468"/>
              <p:cNvSpPr>
                <a:spLocks/>
              </p:cNvSpPr>
              <p:nvPr/>
            </p:nvSpPr>
            <p:spPr bwMode="auto">
              <a:xfrm>
                <a:off x="1173" y="3438"/>
                <a:ext cx="73" cy="43"/>
              </a:xfrm>
              <a:custGeom>
                <a:avLst/>
                <a:gdLst>
                  <a:gd name="T0" fmla="*/ 1 w 145"/>
                  <a:gd name="T1" fmla="*/ 0 h 87"/>
                  <a:gd name="T2" fmla="*/ 0 w 145"/>
                  <a:gd name="T3" fmla="*/ 0 h 87"/>
                  <a:gd name="T4" fmla="*/ 1 w 145"/>
                  <a:gd name="T5" fmla="*/ 0 h 87"/>
                  <a:gd name="T6" fmla="*/ 1 w 145"/>
                  <a:gd name="T7" fmla="*/ 0 h 87"/>
                  <a:gd name="T8" fmla="*/ 1 w 145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7"/>
                  <a:gd name="T17" fmla="*/ 145 w 145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5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06" name="Freeform 469"/>
              <p:cNvSpPr>
                <a:spLocks/>
              </p:cNvSpPr>
              <p:nvPr/>
            </p:nvSpPr>
            <p:spPr bwMode="auto">
              <a:xfrm>
                <a:off x="1104" y="3438"/>
                <a:ext cx="74" cy="43"/>
              </a:xfrm>
              <a:custGeom>
                <a:avLst/>
                <a:gdLst>
                  <a:gd name="T0" fmla="*/ 1 w 147"/>
                  <a:gd name="T1" fmla="*/ 0 h 87"/>
                  <a:gd name="T2" fmla="*/ 0 w 147"/>
                  <a:gd name="T3" fmla="*/ 0 h 87"/>
                  <a:gd name="T4" fmla="*/ 1 w 147"/>
                  <a:gd name="T5" fmla="*/ 0 h 87"/>
                  <a:gd name="T6" fmla="*/ 1 w 147"/>
                  <a:gd name="T7" fmla="*/ 0 h 87"/>
                  <a:gd name="T8" fmla="*/ 1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8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07" name="Freeform 470"/>
              <p:cNvSpPr>
                <a:spLocks/>
              </p:cNvSpPr>
              <p:nvPr/>
            </p:nvSpPr>
            <p:spPr bwMode="auto">
              <a:xfrm>
                <a:off x="1041" y="3438"/>
                <a:ext cx="68" cy="43"/>
              </a:xfrm>
              <a:custGeom>
                <a:avLst/>
                <a:gdLst>
                  <a:gd name="T0" fmla="*/ 1 w 136"/>
                  <a:gd name="T1" fmla="*/ 0 h 87"/>
                  <a:gd name="T2" fmla="*/ 0 w 136"/>
                  <a:gd name="T3" fmla="*/ 0 h 87"/>
                  <a:gd name="T4" fmla="*/ 1 w 136"/>
                  <a:gd name="T5" fmla="*/ 0 h 87"/>
                  <a:gd name="T6" fmla="*/ 1 w 136"/>
                  <a:gd name="T7" fmla="*/ 0 h 87"/>
                  <a:gd name="T8" fmla="*/ 1 w 136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7"/>
                  <a:gd name="T17" fmla="*/ 136 w 136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7">
                    <a:moveTo>
                      <a:pt x="128" y="87"/>
                    </a:moveTo>
                    <a:lnTo>
                      <a:pt x="0" y="87"/>
                    </a:lnTo>
                    <a:lnTo>
                      <a:pt x="112" y="0"/>
                    </a:lnTo>
                    <a:lnTo>
                      <a:pt x="136" y="0"/>
                    </a:lnTo>
                    <a:lnTo>
                      <a:pt x="128" y="87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08" name="Freeform 471"/>
              <p:cNvSpPr>
                <a:spLocks/>
              </p:cNvSpPr>
              <p:nvPr/>
            </p:nvSpPr>
            <p:spPr bwMode="auto">
              <a:xfrm>
                <a:off x="1041" y="3438"/>
                <a:ext cx="1367" cy="43"/>
              </a:xfrm>
              <a:custGeom>
                <a:avLst/>
                <a:gdLst>
                  <a:gd name="T0" fmla="*/ 0 w 2735"/>
                  <a:gd name="T1" fmla="*/ 0 h 87"/>
                  <a:gd name="T2" fmla="*/ 0 w 2735"/>
                  <a:gd name="T3" fmla="*/ 0 h 87"/>
                  <a:gd name="T4" fmla="*/ 0 w 2735"/>
                  <a:gd name="T5" fmla="*/ 0 h 87"/>
                  <a:gd name="T6" fmla="*/ 0 w 2735"/>
                  <a:gd name="T7" fmla="*/ 0 h 87"/>
                  <a:gd name="T8" fmla="*/ 0 w 2735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35"/>
                  <a:gd name="T16" fmla="*/ 0 h 87"/>
                  <a:gd name="T17" fmla="*/ 2735 w 2735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35" h="87">
                    <a:moveTo>
                      <a:pt x="112" y="0"/>
                    </a:moveTo>
                    <a:lnTo>
                      <a:pt x="0" y="87"/>
                    </a:lnTo>
                    <a:lnTo>
                      <a:pt x="2735" y="87"/>
                    </a:lnTo>
                    <a:lnTo>
                      <a:pt x="2610" y="0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09" name="Freeform 472"/>
              <p:cNvSpPr>
                <a:spLocks/>
              </p:cNvSpPr>
              <p:nvPr/>
            </p:nvSpPr>
            <p:spPr bwMode="auto">
              <a:xfrm>
                <a:off x="1041" y="3229"/>
                <a:ext cx="68" cy="44"/>
              </a:xfrm>
              <a:custGeom>
                <a:avLst/>
                <a:gdLst>
                  <a:gd name="T0" fmla="*/ 1 w 136"/>
                  <a:gd name="T1" fmla="*/ 0 h 86"/>
                  <a:gd name="T2" fmla="*/ 0 w 136"/>
                  <a:gd name="T3" fmla="*/ 0 h 86"/>
                  <a:gd name="T4" fmla="*/ 1 w 136"/>
                  <a:gd name="T5" fmla="*/ 1 h 86"/>
                  <a:gd name="T6" fmla="*/ 1 w 136"/>
                  <a:gd name="T7" fmla="*/ 1 h 86"/>
                  <a:gd name="T8" fmla="*/ 1 w 136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6"/>
                  <a:gd name="T17" fmla="*/ 136 w 13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6">
                    <a:moveTo>
                      <a:pt x="136" y="0"/>
                    </a:moveTo>
                    <a:lnTo>
                      <a:pt x="0" y="0"/>
                    </a:lnTo>
                    <a:lnTo>
                      <a:pt x="118" y="86"/>
                    </a:lnTo>
                    <a:lnTo>
                      <a:pt x="136" y="86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10" name="Rectangle 473"/>
              <p:cNvSpPr>
                <a:spLocks noChangeArrowheads="1"/>
              </p:cNvSpPr>
              <p:nvPr/>
            </p:nvSpPr>
            <p:spPr bwMode="auto">
              <a:xfrm>
                <a:off x="1109" y="3229"/>
                <a:ext cx="68" cy="44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11" name="Rectangle 474"/>
              <p:cNvSpPr>
                <a:spLocks noChangeArrowheads="1"/>
              </p:cNvSpPr>
              <p:nvPr/>
            </p:nvSpPr>
            <p:spPr bwMode="auto">
              <a:xfrm>
                <a:off x="1177" y="3229"/>
                <a:ext cx="68" cy="44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12" name="Rectangle 475"/>
              <p:cNvSpPr>
                <a:spLocks noChangeArrowheads="1"/>
              </p:cNvSpPr>
              <p:nvPr/>
            </p:nvSpPr>
            <p:spPr bwMode="auto">
              <a:xfrm>
                <a:off x="1245" y="3229"/>
                <a:ext cx="68" cy="44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13" name="Rectangle 476"/>
              <p:cNvSpPr>
                <a:spLocks noChangeArrowheads="1"/>
              </p:cNvSpPr>
              <p:nvPr/>
            </p:nvSpPr>
            <p:spPr bwMode="auto">
              <a:xfrm>
                <a:off x="1313" y="3229"/>
                <a:ext cx="69" cy="44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14" name="Rectangle 477"/>
              <p:cNvSpPr>
                <a:spLocks noChangeArrowheads="1"/>
              </p:cNvSpPr>
              <p:nvPr/>
            </p:nvSpPr>
            <p:spPr bwMode="auto">
              <a:xfrm>
                <a:off x="1382" y="3229"/>
                <a:ext cx="68" cy="44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15" name="Rectangle 478"/>
              <p:cNvSpPr>
                <a:spLocks noChangeArrowheads="1"/>
              </p:cNvSpPr>
              <p:nvPr/>
            </p:nvSpPr>
            <p:spPr bwMode="auto">
              <a:xfrm>
                <a:off x="1450" y="3229"/>
                <a:ext cx="68" cy="44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16" name="Rectangle 479"/>
              <p:cNvSpPr>
                <a:spLocks noChangeArrowheads="1"/>
              </p:cNvSpPr>
              <p:nvPr/>
            </p:nvSpPr>
            <p:spPr bwMode="auto">
              <a:xfrm>
                <a:off x="1518" y="3229"/>
                <a:ext cx="68" cy="44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17" name="Rectangle 480"/>
              <p:cNvSpPr>
                <a:spLocks noChangeArrowheads="1"/>
              </p:cNvSpPr>
              <p:nvPr/>
            </p:nvSpPr>
            <p:spPr bwMode="auto">
              <a:xfrm>
                <a:off x="1586" y="3229"/>
                <a:ext cx="68" cy="44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18" name="Rectangle 481"/>
              <p:cNvSpPr>
                <a:spLocks noChangeArrowheads="1"/>
              </p:cNvSpPr>
              <p:nvPr/>
            </p:nvSpPr>
            <p:spPr bwMode="auto">
              <a:xfrm>
                <a:off x="1654" y="3229"/>
                <a:ext cx="68" cy="44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19" name="Rectangle 482"/>
              <p:cNvSpPr>
                <a:spLocks noChangeArrowheads="1"/>
              </p:cNvSpPr>
              <p:nvPr/>
            </p:nvSpPr>
            <p:spPr bwMode="auto">
              <a:xfrm>
                <a:off x="1722" y="3229"/>
                <a:ext cx="69" cy="44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20" name="Rectangle 483"/>
              <p:cNvSpPr>
                <a:spLocks noChangeArrowheads="1"/>
              </p:cNvSpPr>
              <p:nvPr/>
            </p:nvSpPr>
            <p:spPr bwMode="auto">
              <a:xfrm>
                <a:off x="1791" y="3229"/>
                <a:ext cx="68" cy="44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21" name="Rectangle 484"/>
              <p:cNvSpPr>
                <a:spLocks noChangeArrowheads="1"/>
              </p:cNvSpPr>
              <p:nvPr/>
            </p:nvSpPr>
            <p:spPr bwMode="auto">
              <a:xfrm>
                <a:off x="1859" y="3229"/>
                <a:ext cx="68" cy="44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22" name="Rectangle 485"/>
              <p:cNvSpPr>
                <a:spLocks noChangeArrowheads="1"/>
              </p:cNvSpPr>
              <p:nvPr/>
            </p:nvSpPr>
            <p:spPr bwMode="auto">
              <a:xfrm>
                <a:off x="1927" y="3229"/>
                <a:ext cx="68" cy="44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23" name="Rectangle 486"/>
              <p:cNvSpPr>
                <a:spLocks noChangeArrowheads="1"/>
              </p:cNvSpPr>
              <p:nvPr/>
            </p:nvSpPr>
            <p:spPr bwMode="auto">
              <a:xfrm>
                <a:off x="1995" y="3229"/>
                <a:ext cx="68" cy="44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24" name="Rectangle 487"/>
              <p:cNvSpPr>
                <a:spLocks noChangeArrowheads="1"/>
              </p:cNvSpPr>
              <p:nvPr/>
            </p:nvSpPr>
            <p:spPr bwMode="auto">
              <a:xfrm>
                <a:off x="2063" y="3229"/>
                <a:ext cx="69" cy="44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25" name="Rectangle 488"/>
              <p:cNvSpPr>
                <a:spLocks noChangeArrowheads="1"/>
              </p:cNvSpPr>
              <p:nvPr/>
            </p:nvSpPr>
            <p:spPr bwMode="auto">
              <a:xfrm>
                <a:off x="2132" y="3229"/>
                <a:ext cx="68" cy="44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26" name="Rectangle 489"/>
              <p:cNvSpPr>
                <a:spLocks noChangeArrowheads="1"/>
              </p:cNvSpPr>
              <p:nvPr/>
            </p:nvSpPr>
            <p:spPr bwMode="auto">
              <a:xfrm>
                <a:off x="2200" y="3229"/>
                <a:ext cx="68" cy="44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27" name="Rectangle 490"/>
              <p:cNvSpPr>
                <a:spLocks noChangeArrowheads="1"/>
              </p:cNvSpPr>
              <p:nvPr/>
            </p:nvSpPr>
            <p:spPr bwMode="auto">
              <a:xfrm>
                <a:off x="2268" y="3229"/>
                <a:ext cx="69" cy="44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28" name="Freeform 491"/>
              <p:cNvSpPr>
                <a:spLocks/>
              </p:cNvSpPr>
              <p:nvPr/>
            </p:nvSpPr>
            <p:spPr bwMode="auto">
              <a:xfrm>
                <a:off x="2337" y="3229"/>
                <a:ext cx="68" cy="44"/>
              </a:xfrm>
              <a:custGeom>
                <a:avLst/>
                <a:gdLst>
                  <a:gd name="T0" fmla="*/ 0 w 136"/>
                  <a:gd name="T1" fmla="*/ 0 h 86"/>
                  <a:gd name="T2" fmla="*/ 1 w 136"/>
                  <a:gd name="T3" fmla="*/ 0 h 86"/>
                  <a:gd name="T4" fmla="*/ 1 w 136"/>
                  <a:gd name="T5" fmla="*/ 1 h 86"/>
                  <a:gd name="T6" fmla="*/ 0 w 136"/>
                  <a:gd name="T7" fmla="*/ 1 h 86"/>
                  <a:gd name="T8" fmla="*/ 0 w 136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6"/>
                  <a:gd name="T17" fmla="*/ 136 w 13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6">
                    <a:moveTo>
                      <a:pt x="0" y="0"/>
                    </a:moveTo>
                    <a:lnTo>
                      <a:pt x="136" y="0"/>
                    </a:lnTo>
                    <a:lnTo>
                      <a:pt x="24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29" name="Freeform 492"/>
              <p:cNvSpPr>
                <a:spLocks/>
              </p:cNvSpPr>
              <p:nvPr/>
            </p:nvSpPr>
            <p:spPr bwMode="auto">
              <a:xfrm>
                <a:off x="1041" y="3229"/>
                <a:ext cx="1364" cy="44"/>
              </a:xfrm>
              <a:custGeom>
                <a:avLst/>
                <a:gdLst>
                  <a:gd name="T0" fmla="*/ 0 w 2729"/>
                  <a:gd name="T1" fmla="*/ 1 h 86"/>
                  <a:gd name="T2" fmla="*/ 0 w 2729"/>
                  <a:gd name="T3" fmla="*/ 0 h 86"/>
                  <a:gd name="T4" fmla="*/ 0 w 2729"/>
                  <a:gd name="T5" fmla="*/ 0 h 86"/>
                  <a:gd name="T6" fmla="*/ 0 w 2729"/>
                  <a:gd name="T7" fmla="*/ 1 h 86"/>
                  <a:gd name="T8" fmla="*/ 0 w 2729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29"/>
                  <a:gd name="T16" fmla="*/ 0 h 86"/>
                  <a:gd name="T17" fmla="*/ 2729 w 2729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29" h="86">
                    <a:moveTo>
                      <a:pt x="118" y="86"/>
                    </a:moveTo>
                    <a:lnTo>
                      <a:pt x="0" y="0"/>
                    </a:lnTo>
                    <a:lnTo>
                      <a:pt x="2729" y="0"/>
                    </a:lnTo>
                    <a:lnTo>
                      <a:pt x="2617" y="86"/>
                    </a:lnTo>
                    <a:lnTo>
                      <a:pt x="118" y="86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30" name="Freeform 493"/>
              <p:cNvSpPr>
                <a:spLocks/>
              </p:cNvSpPr>
              <p:nvPr/>
            </p:nvSpPr>
            <p:spPr bwMode="auto">
              <a:xfrm>
                <a:off x="1040" y="3228"/>
                <a:ext cx="16" cy="13"/>
              </a:xfrm>
              <a:custGeom>
                <a:avLst/>
                <a:gdLst>
                  <a:gd name="T0" fmla="*/ 0 w 33"/>
                  <a:gd name="T1" fmla="*/ 1 h 26"/>
                  <a:gd name="T2" fmla="*/ 0 w 33"/>
                  <a:gd name="T3" fmla="*/ 0 h 26"/>
                  <a:gd name="T4" fmla="*/ 0 w 33"/>
                  <a:gd name="T5" fmla="*/ 1 h 26"/>
                  <a:gd name="T6" fmla="*/ 0 w 33"/>
                  <a:gd name="T7" fmla="*/ 1 h 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3"/>
                  <a:gd name="T13" fmla="*/ 0 h 26"/>
                  <a:gd name="T14" fmla="*/ 33 w 33"/>
                  <a:gd name="T15" fmla="*/ 26 h 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3" h="26">
                    <a:moveTo>
                      <a:pt x="33" y="23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3" y="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31" name="Freeform 494"/>
              <p:cNvSpPr>
                <a:spLocks/>
              </p:cNvSpPr>
              <p:nvPr/>
            </p:nvSpPr>
            <p:spPr bwMode="auto">
              <a:xfrm>
                <a:off x="1040" y="3239"/>
                <a:ext cx="32" cy="15"/>
              </a:xfrm>
              <a:custGeom>
                <a:avLst/>
                <a:gdLst>
                  <a:gd name="T0" fmla="*/ 1 w 64"/>
                  <a:gd name="T1" fmla="*/ 0 h 29"/>
                  <a:gd name="T2" fmla="*/ 1 w 64"/>
                  <a:gd name="T3" fmla="*/ 1 h 29"/>
                  <a:gd name="T4" fmla="*/ 0 w 64"/>
                  <a:gd name="T5" fmla="*/ 1 h 29"/>
                  <a:gd name="T6" fmla="*/ 0 w 64"/>
                  <a:gd name="T7" fmla="*/ 1 h 29"/>
                  <a:gd name="T8" fmla="*/ 1 w 64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29"/>
                  <a:gd name="T17" fmla="*/ 64 w 64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29">
                    <a:moveTo>
                      <a:pt x="33" y="0"/>
                    </a:moveTo>
                    <a:lnTo>
                      <a:pt x="64" y="22"/>
                    </a:lnTo>
                    <a:lnTo>
                      <a:pt x="0" y="29"/>
                    </a:lnTo>
                    <a:lnTo>
                      <a:pt x="0" y="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32" name="Freeform 495"/>
              <p:cNvSpPr>
                <a:spLocks/>
              </p:cNvSpPr>
              <p:nvPr/>
            </p:nvSpPr>
            <p:spPr bwMode="auto">
              <a:xfrm>
                <a:off x="1040" y="3250"/>
                <a:ext cx="48" cy="17"/>
              </a:xfrm>
              <a:custGeom>
                <a:avLst/>
                <a:gdLst>
                  <a:gd name="T0" fmla="*/ 0 w 97"/>
                  <a:gd name="T1" fmla="*/ 0 h 33"/>
                  <a:gd name="T2" fmla="*/ 0 w 97"/>
                  <a:gd name="T3" fmla="*/ 1 h 33"/>
                  <a:gd name="T4" fmla="*/ 0 w 97"/>
                  <a:gd name="T5" fmla="*/ 1 h 33"/>
                  <a:gd name="T6" fmla="*/ 0 w 97"/>
                  <a:gd name="T7" fmla="*/ 1 h 33"/>
                  <a:gd name="T8" fmla="*/ 0 w 97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33"/>
                  <a:gd name="T17" fmla="*/ 97 w 97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33">
                    <a:moveTo>
                      <a:pt x="64" y="0"/>
                    </a:moveTo>
                    <a:lnTo>
                      <a:pt x="97" y="23"/>
                    </a:lnTo>
                    <a:lnTo>
                      <a:pt x="0" y="33"/>
                    </a:lnTo>
                    <a:lnTo>
                      <a:pt x="0" y="7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33" name="Freeform 496"/>
              <p:cNvSpPr>
                <a:spLocks/>
              </p:cNvSpPr>
              <p:nvPr/>
            </p:nvSpPr>
            <p:spPr bwMode="auto">
              <a:xfrm>
                <a:off x="1040" y="3261"/>
                <a:ext cx="61" cy="18"/>
              </a:xfrm>
              <a:custGeom>
                <a:avLst/>
                <a:gdLst>
                  <a:gd name="T0" fmla="*/ 0 w 123"/>
                  <a:gd name="T1" fmla="*/ 0 h 36"/>
                  <a:gd name="T2" fmla="*/ 0 w 123"/>
                  <a:gd name="T3" fmla="*/ 1 h 36"/>
                  <a:gd name="T4" fmla="*/ 0 w 123"/>
                  <a:gd name="T5" fmla="*/ 1 h 36"/>
                  <a:gd name="T6" fmla="*/ 0 w 123"/>
                  <a:gd name="T7" fmla="*/ 1 h 36"/>
                  <a:gd name="T8" fmla="*/ 0 w 123"/>
                  <a:gd name="T9" fmla="*/ 1 h 36"/>
                  <a:gd name="T10" fmla="*/ 0 w 123"/>
                  <a:gd name="T11" fmla="*/ 0 h 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36"/>
                  <a:gd name="T20" fmla="*/ 123 w 123"/>
                  <a:gd name="T21" fmla="*/ 36 h 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36">
                    <a:moveTo>
                      <a:pt x="97" y="0"/>
                    </a:moveTo>
                    <a:lnTo>
                      <a:pt x="123" y="19"/>
                    </a:lnTo>
                    <a:lnTo>
                      <a:pt x="123" y="24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34" name="Freeform 497"/>
              <p:cNvSpPr>
                <a:spLocks/>
              </p:cNvSpPr>
              <p:nvPr/>
            </p:nvSpPr>
            <p:spPr bwMode="auto">
              <a:xfrm>
                <a:off x="1040" y="3273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35" name="Freeform 498"/>
              <p:cNvSpPr>
                <a:spLocks/>
              </p:cNvSpPr>
              <p:nvPr/>
            </p:nvSpPr>
            <p:spPr bwMode="auto">
              <a:xfrm>
                <a:off x="1040" y="3286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36" name="Freeform 499"/>
              <p:cNvSpPr>
                <a:spLocks/>
              </p:cNvSpPr>
              <p:nvPr/>
            </p:nvSpPr>
            <p:spPr bwMode="auto">
              <a:xfrm>
                <a:off x="1040" y="3299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5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37" name="Freeform 500"/>
              <p:cNvSpPr>
                <a:spLocks/>
              </p:cNvSpPr>
              <p:nvPr/>
            </p:nvSpPr>
            <p:spPr bwMode="auto">
              <a:xfrm>
                <a:off x="1040" y="3312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38" name="Freeform 501"/>
              <p:cNvSpPr>
                <a:spLocks/>
              </p:cNvSpPr>
              <p:nvPr/>
            </p:nvSpPr>
            <p:spPr bwMode="auto">
              <a:xfrm>
                <a:off x="1040" y="3325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39" name="Freeform 502"/>
              <p:cNvSpPr>
                <a:spLocks/>
              </p:cNvSpPr>
              <p:nvPr/>
            </p:nvSpPr>
            <p:spPr bwMode="auto">
              <a:xfrm>
                <a:off x="1040" y="3338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40" name="Freeform 503"/>
              <p:cNvSpPr>
                <a:spLocks/>
              </p:cNvSpPr>
              <p:nvPr/>
            </p:nvSpPr>
            <p:spPr bwMode="auto">
              <a:xfrm>
                <a:off x="1040" y="3351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8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41" name="Freeform 504"/>
              <p:cNvSpPr>
                <a:spLocks/>
              </p:cNvSpPr>
              <p:nvPr/>
            </p:nvSpPr>
            <p:spPr bwMode="auto">
              <a:xfrm>
                <a:off x="1040" y="3365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42" name="Freeform 505"/>
              <p:cNvSpPr>
                <a:spLocks/>
              </p:cNvSpPr>
              <p:nvPr/>
            </p:nvSpPr>
            <p:spPr bwMode="auto">
              <a:xfrm>
                <a:off x="1040" y="3378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5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43" name="Freeform 506"/>
              <p:cNvSpPr>
                <a:spLocks/>
              </p:cNvSpPr>
              <p:nvPr/>
            </p:nvSpPr>
            <p:spPr bwMode="auto">
              <a:xfrm>
                <a:off x="1040" y="3391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44" name="Freeform 507"/>
              <p:cNvSpPr>
                <a:spLocks/>
              </p:cNvSpPr>
              <p:nvPr/>
            </p:nvSpPr>
            <p:spPr bwMode="auto">
              <a:xfrm>
                <a:off x="1040" y="3404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45" name="Freeform 508"/>
              <p:cNvSpPr>
                <a:spLocks/>
              </p:cNvSpPr>
              <p:nvPr/>
            </p:nvSpPr>
            <p:spPr bwMode="auto">
              <a:xfrm>
                <a:off x="1040" y="3417"/>
                <a:ext cx="61" cy="19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0 h 40"/>
                  <a:gd name="T4" fmla="*/ 0 w 123"/>
                  <a:gd name="T5" fmla="*/ 0 h 40"/>
                  <a:gd name="T6" fmla="*/ 0 w 123"/>
                  <a:gd name="T7" fmla="*/ 0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46" name="Freeform 509"/>
              <p:cNvSpPr>
                <a:spLocks/>
              </p:cNvSpPr>
              <p:nvPr/>
            </p:nvSpPr>
            <p:spPr bwMode="auto">
              <a:xfrm>
                <a:off x="1040" y="3430"/>
                <a:ext cx="61" cy="19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0 h 40"/>
                  <a:gd name="T4" fmla="*/ 0 w 123"/>
                  <a:gd name="T5" fmla="*/ 0 h 40"/>
                  <a:gd name="T6" fmla="*/ 0 w 123"/>
                  <a:gd name="T7" fmla="*/ 0 h 40"/>
                  <a:gd name="T8" fmla="*/ 0 w 123"/>
                  <a:gd name="T9" fmla="*/ 0 h 40"/>
                  <a:gd name="T10" fmla="*/ 0 w 123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40"/>
                  <a:gd name="T20" fmla="*/ 123 w 123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40">
                    <a:moveTo>
                      <a:pt x="123" y="0"/>
                    </a:moveTo>
                    <a:lnTo>
                      <a:pt x="123" y="17"/>
                    </a:lnTo>
                    <a:lnTo>
                      <a:pt x="109" y="28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47" name="Freeform 510"/>
              <p:cNvSpPr>
                <a:spLocks/>
              </p:cNvSpPr>
              <p:nvPr/>
            </p:nvSpPr>
            <p:spPr bwMode="auto">
              <a:xfrm>
                <a:off x="1040" y="3443"/>
                <a:ext cx="54" cy="19"/>
              </a:xfrm>
              <a:custGeom>
                <a:avLst/>
                <a:gdLst>
                  <a:gd name="T0" fmla="*/ 0 w 109"/>
                  <a:gd name="T1" fmla="*/ 0 h 38"/>
                  <a:gd name="T2" fmla="*/ 0 w 109"/>
                  <a:gd name="T3" fmla="*/ 1 h 38"/>
                  <a:gd name="T4" fmla="*/ 0 w 109"/>
                  <a:gd name="T5" fmla="*/ 1 h 38"/>
                  <a:gd name="T6" fmla="*/ 0 w 109"/>
                  <a:gd name="T7" fmla="*/ 1 h 38"/>
                  <a:gd name="T8" fmla="*/ 0 w 109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9"/>
                  <a:gd name="T16" fmla="*/ 0 h 38"/>
                  <a:gd name="T17" fmla="*/ 109 w 109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9" h="38">
                    <a:moveTo>
                      <a:pt x="109" y="0"/>
                    </a:moveTo>
                    <a:lnTo>
                      <a:pt x="66" y="31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48" name="Freeform 511"/>
              <p:cNvSpPr>
                <a:spLocks/>
              </p:cNvSpPr>
              <p:nvPr/>
            </p:nvSpPr>
            <p:spPr bwMode="auto">
              <a:xfrm>
                <a:off x="1040" y="3459"/>
                <a:ext cx="32" cy="16"/>
              </a:xfrm>
              <a:custGeom>
                <a:avLst/>
                <a:gdLst>
                  <a:gd name="T0" fmla="*/ 0 w 66"/>
                  <a:gd name="T1" fmla="*/ 0 h 33"/>
                  <a:gd name="T2" fmla="*/ 0 w 66"/>
                  <a:gd name="T3" fmla="*/ 0 h 33"/>
                  <a:gd name="T4" fmla="*/ 0 w 66"/>
                  <a:gd name="T5" fmla="*/ 0 h 33"/>
                  <a:gd name="T6" fmla="*/ 0 w 66"/>
                  <a:gd name="T7" fmla="*/ 0 h 33"/>
                  <a:gd name="T8" fmla="*/ 0 w 66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33"/>
                  <a:gd name="T17" fmla="*/ 66 w 66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33">
                    <a:moveTo>
                      <a:pt x="66" y="0"/>
                    </a:moveTo>
                    <a:lnTo>
                      <a:pt x="23" y="31"/>
                    </a:lnTo>
                    <a:lnTo>
                      <a:pt x="0" y="33"/>
                    </a:lnTo>
                    <a:lnTo>
                      <a:pt x="0" y="7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49" name="Freeform 512"/>
              <p:cNvSpPr>
                <a:spLocks/>
              </p:cNvSpPr>
              <p:nvPr/>
            </p:nvSpPr>
            <p:spPr bwMode="auto">
              <a:xfrm>
                <a:off x="1040" y="3474"/>
                <a:ext cx="11" cy="8"/>
              </a:xfrm>
              <a:custGeom>
                <a:avLst/>
                <a:gdLst>
                  <a:gd name="T0" fmla="*/ 0 w 23"/>
                  <a:gd name="T1" fmla="*/ 0 h 15"/>
                  <a:gd name="T2" fmla="*/ 0 w 23"/>
                  <a:gd name="T3" fmla="*/ 1 h 15"/>
                  <a:gd name="T4" fmla="*/ 0 w 23"/>
                  <a:gd name="T5" fmla="*/ 1 h 15"/>
                  <a:gd name="T6" fmla="*/ 0 w 23"/>
                  <a:gd name="T7" fmla="*/ 0 h 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"/>
                  <a:gd name="T13" fmla="*/ 0 h 15"/>
                  <a:gd name="T14" fmla="*/ 23 w 23"/>
                  <a:gd name="T15" fmla="*/ 15 h 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" h="15">
                    <a:moveTo>
                      <a:pt x="23" y="0"/>
                    </a:moveTo>
                    <a:lnTo>
                      <a:pt x="0" y="15"/>
                    </a:lnTo>
                    <a:lnTo>
                      <a:pt x="0" y="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50" name="Freeform 513"/>
              <p:cNvSpPr>
                <a:spLocks/>
              </p:cNvSpPr>
              <p:nvPr/>
            </p:nvSpPr>
            <p:spPr bwMode="auto">
              <a:xfrm>
                <a:off x="1040" y="3228"/>
                <a:ext cx="61" cy="254"/>
              </a:xfrm>
              <a:custGeom>
                <a:avLst/>
                <a:gdLst>
                  <a:gd name="T0" fmla="*/ 0 w 123"/>
                  <a:gd name="T1" fmla="*/ 0 h 509"/>
                  <a:gd name="T2" fmla="*/ 0 w 123"/>
                  <a:gd name="T3" fmla="*/ 0 h 509"/>
                  <a:gd name="T4" fmla="*/ 0 w 123"/>
                  <a:gd name="T5" fmla="*/ 0 h 509"/>
                  <a:gd name="T6" fmla="*/ 0 w 123"/>
                  <a:gd name="T7" fmla="*/ 0 h 509"/>
                  <a:gd name="T8" fmla="*/ 0 w 123"/>
                  <a:gd name="T9" fmla="*/ 0 h 5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509"/>
                  <a:gd name="T17" fmla="*/ 123 w 123"/>
                  <a:gd name="T18" fmla="*/ 509 h 5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509">
                    <a:moveTo>
                      <a:pt x="123" y="421"/>
                    </a:moveTo>
                    <a:lnTo>
                      <a:pt x="0" y="509"/>
                    </a:lnTo>
                    <a:lnTo>
                      <a:pt x="0" y="0"/>
                    </a:lnTo>
                    <a:lnTo>
                      <a:pt x="123" y="87"/>
                    </a:lnTo>
                    <a:lnTo>
                      <a:pt x="123" y="421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51" name="Rectangle 514"/>
              <p:cNvSpPr>
                <a:spLocks noChangeArrowheads="1"/>
              </p:cNvSpPr>
              <p:nvPr/>
            </p:nvSpPr>
            <p:spPr bwMode="auto">
              <a:xfrm>
                <a:off x="1041" y="1901"/>
                <a:ext cx="69" cy="254"/>
              </a:xfrm>
              <a:prstGeom prst="rect">
                <a:avLst/>
              </a:prstGeom>
              <a:solidFill>
                <a:srgbClr val="FF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52" name="Rectangle 515"/>
              <p:cNvSpPr>
                <a:spLocks noChangeArrowheads="1"/>
              </p:cNvSpPr>
              <p:nvPr/>
            </p:nvSpPr>
            <p:spPr bwMode="auto">
              <a:xfrm>
                <a:off x="1110" y="1901"/>
                <a:ext cx="68" cy="254"/>
              </a:xfrm>
              <a:prstGeom prst="rect">
                <a:avLst/>
              </a:prstGeom>
              <a:solidFill>
                <a:srgbClr val="FFC1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53" name="Rectangle 516"/>
              <p:cNvSpPr>
                <a:spLocks noChangeArrowheads="1"/>
              </p:cNvSpPr>
              <p:nvPr/>
            </p:nvSpPr>
            <p:spPr bwMode="auto">
              <a:xfrm>
                <a:off x="1178" y="1901"/>
                <a:ext cx="68" cy="254"/>
              </a:xfrm>
              <a:prstGeom prst="rect">
                <a:avLst/>
              </a:prstGeom>
              <a:solidFill>
                <a:srgbClr val="FFB6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54" name="Rectangle 517"/>
              <p:cNvSpPr>
                <a:spLocks noChangeArrowheads="1"/>
              </p:cNvSpPr>
              <p:nvPr/>
            </p:nvSpPr>
            <p:spPr bwMode="auto">
              <a:xfrm>
                <a:off x="1246" y="1901"/>
                <a:ext cx="68" cy="254"/>
              </a:xfrm>
              <a:prstGeom prst="rect">
                <a:avLst/>
              </a:prstGeom>
              <a:solidFill>
                <a:srgbClr val="FFAB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55" name="Rectangle 518"/>
              <p:cNvSpPr>
                <a:spLocks noChangeArrowheads="1"/>
              </p:cNvSpPr>
              <p:nvPr/>
            </p:nvSpPr>
            <p:spPr bwMode="auto">
              <a:xfrm>
                <a:off x="1314" y="1901"/>
                <a:ext cx="68" cy="254"/>
              </a:xfrm>
              <a:prstGeom prst="rect">
                <a:avLst/>
              </a:prstGeom>
              <a:solidFill>
                <a:srgbClr val="FFA1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56" name="Rectangle 519"/>
              <p:cNvSpPr>
                <a:spLocks noChangeArrowheads="1"/>
              </p:cNvSpPr>
              <p:nvPr/>
            </p:nvSpPr>
            <p:spPr bwMode="auto">
              <a:xfrm>
                <a:off x="1382" y="1901"/>
                <a:ext cx="69" cy="254"/>
              </a:xfrm>
              <a:prstGeom prst="rect">
                <a:avLst/>
              </a:prstGeom>
              <a:solidFill>
                <a:srgbClr val="FF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57" name="Rectangle 520"/>
              <p:cNvSpPr>
                <a:spLocks noChangeArrowheads="1"/>
              </p:cNvSpPr>
              <p:nvPr/>
            </p:nvSpPr>
            <p:spPr bwMode="auto">
              <a:xfrm>
                <a:off x="1451" y="1901"/>
                <a:ext cx="68" cy="254"/>
              </a:xfrm>
              <a:prstGeom prst="rect">
                <a:avLst/>
              </a:prstGeom>
              <a:solidFill>
                <a:srgbClr val="FF8B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58" name="Rectangle 521"/>
              <p:cNvSpPr>
                <a:spLocks noChangeArrowheads="1"/>
              </p:cNvSpPr>
              <p:nvPr/>
            </p:nvSpPr>
            <p:spPr bwMode="auto">
              <a:xfrm>
                <a:off x="1519" y="1901"/>
                <a:ext cx="68" cy="254"/>
              </a:xfrm>
              <a:prstGeom prst="rect">
                <a:avLst/>
              </a:prstGeom>
              <a:solidFill>
                <a:srgbClr val="FF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59" name="Rectangle 522"/>
              <p:cNvSpPr>
                <a:spLocks noChangeArrowheads="1"/>
              </p:cNvSpPr>
              <p:nvPr/>
            </p:nvSpPr>
            <p:spPr bwMode="auto">
              <a:xfrm>
                <a:off x="1587" y="1901"/>
                <a:ext cx="68" cy="254"/>
              </a:xfrm>
              <a:prstGeom prst="rect">
                <a:avLst/>
              </a:prstGeom>
              <a:solidFill>
                <a:srgbClr val="FF76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60" name="Rectangle 523"/>
              <p:cNvSpPr>
                <a:spLocks noChangeArrowheads="1"/>
              </p:cNvSpPr>
              <p:nvPr/>
            </p:nvSpPr>
            <p:spPr bwMode="auto">
              <a:xfrm>
                <a:off x="1655" y="1901"/>
                <a:ext cx="69" cy="254"/>
              </a:xfrm>
              <a:prstGeom prst="rect">
                <a:avLst/>
              </a:prstGeom>
              <a:solidFill>
                <a:srgbClr val="FF6B6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61" name="Rectangle 524"/>
              <p:cNvSpPr>
                <a:spLocks noChangeArrowheads="1"/>
              </p:cNvSpPr>
              <p:nvPr/>
            </p:nvSpPr>
            <p:spPr bwMode="auto">
              <a:xfrm>
                <a:off x="1724" y="1901"/>
                <a:ext cx="68" cy="254"/>
              </a:xfrm>
              <a:prstGeom prst="rect">
                <a:avLst/>
              </a:prstGeom>
              <a:solidFill>
                <a:srgbClr val="FF606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62" name="Rectangle 525"/>
              <p:cNvSpPr>
                <a:spLocks noChangeArrowheads="1"/>
              </p:cNvSpPr>
              <p:nvPr/>
            </p:nvSpPr>
            <p:spPr bwMode="auto">
              <a:xfrm>
                <a:off x="1792" y="1901"/>
                <a:ext cx="69" cy="254"/>
              </a:xfrm>
              <a:prstGeom prst="rect">
                <a:avLst/>
              </a:prstGeom>
              <a:solidFill>
                <a:srgbClr val="FF555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63" name="Rectangle 526"/>
              <p:cNvSpPr>
                <a:spLocks noChangeArrowheads="1"/>
              </p:cNvSpPr>
              <p:nvPr/>
            </p:nvSpPr>
            <p:spPr bwMode="auto">
              <a:xfrm>
                <a:off x="1861" y="1901"/>
                <a:ext cx="68" cy="254"/>
              </a:xfrm>
              <a:prstGeom prst="rect">
                <a:avLst/>
              </a:prstGeom>
              <a:solidFill>
                <a:srgbClr val="FF4B4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64" name="Rectangle 527"/>
              <p:cNvSpPr>
                <a:spLocks noChangeArrowheads="1"/>
              </p:cNvSpPr>
              <p:nvPr/>
            </p:nvSpPr>
            <p:spPr bwMode="auto">
              <a:xfrm>
                <a:off x="1929" y="1901"/>
                <a:ext cx="68" cy="254"/>
              </a:xfrm>
              <a:prstGeom prst="rect">
                <a:avLst/>
              </a:prstGeom>
              <a:solidFill>
                <a:srgbClr val="FF404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65" name="Rectangle 528"/>
              <p:cNvSpPr>
                <a:spLocks noChangeArrowheads="1"/>
              </p:cNvSpPr>
              <p:nvPr/>
            </p:nvSpPr>
            <p:spPr bwMode="auto">
              <a:xfrm>
                <a:off x="1997" y="1901"/>
                <a:ext cx="68" cy="254"/>
              </a:xfrm>
              <a:prstGeom prst="rect">
                <a:avLst/>
              </a:prstGeom>
              <a:solidFill>
                <a:srgbClr val="FF353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66" name="Rectangle 529"/>
              <p:cNvSpPr>
                <a:spLocks noChangeArrowheads="1"/>
              </p:cNvSpPr>
              <p:nvPr/>
            </p:nvSpPr>
            <p:spPr bwMode="auto">
              <a:xfrm>
                <a:off x="2065" y="1901"/>
                <a:ext cx="68" cy="254"/>
              </a:xfrm>
              <a:prstGeom prst="rect">
                <a:avLst/>
              </a:prstGeom>
              <a:solidFill>
                <a:srgbClr val="FF2A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67" name="Rectangle 530"/>
              <p:cNvSpPr>
                <a:spLocks noChangeArrowheads="1"/>
              </p:cNvSpPr>
              <p:nvPr/>
            </p:nvSpPr>
            <p:spPr bwMode="auto">
              <a:xfrm>
                <a:off x="2133" y="1901"/>
                <a:ext cx="68" cy="254"/>
              </a:xfrm>
              <a:prstGeom prst="rect">
                <a:avLst/>
              </a:prstGeom>
              <a:solidFill>
                <a:srgbClr val="FF20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68" name="Rectangle 531"/>
              <p:cNvSpPr>
                <a:spLocks noChangeArrowheads="1"/>
              </p:cNvSpPr>
              <p:nvPr/>
            </p:nvSpPr>
            <p:spPr bwMode="auto">
              <a:xfrm>
                <a:off x="2201" y="1901"/>
                <a:ext cx="69" cy="254"/>
              </a:xfrm>
              <a:prstGeom prst="rect">
                <a:avLst/>
              </a:prstGeom>
              <a:solidFill>
                <a:srgbClr val="FF151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69" name="Rectangle 532"/>
              <p:cNvSpPr>
                <a:spLocks noChangeArrowheads="1"/>
              </p:cNvSpPr>
              <p:nvPr/>
            </p:nvSpPr>
            <p:spPr bwMode="auto">
              <a:xfrm>
                <a:off x="2270" y="1901"/>
                <a:ext cx="69" cy="254"/>
              </a:xfrm>
              <a:prstGeom prst="rect">
                <a:avLst/>
              </a:prstGeom>
              <a:solidFill>
                <a:srgbClr val="FF0A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70" name="Rectangle 533"/>
              <p:cNvSpPr>
                <a:spLocks noChangeArrowheads="1"/>
              </p:cNvSpPr>
              <p:nvPr/>
            </p:nvSpPr>
            <p:spPr bwMode="auto">
              <a:xfrm>
                <a:off x="2339" y="1901"/>
                <a:ext cx="68" cy="25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71" name="Rectangle 534"/>
              <p:cNvSpPr>
                <a:spLocks noChangeArrowheads="1"/>
              </p:cNvSpPr>
              <p:nvPr/>
            </p:nvSpPr>
            <p:spPr bwMode="auto">
              <a:xfrm>
                <a:off x="1041" y="1901"/>
                <a:ext cx="1366" cy="254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72" name="Rectangle 535"/>
              <p:cNvSpPr>
                <a:spLocks noChangeArrowheads="1"/>
              </p:cNvSpPr>
              <p:nvPr/>
            </p:nvSpPr>
            <p:spPr bwMode="auto">
              <a:xfrm>
                <a:off x="1041" y="1897"/>
                <a:ext cx="69" cy="25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73" name="Rectangle 536"/>
              <p:cNvSpPr>
                <a:spLocks noChangeArrowheads="1"/>
              </p:cNvSpPr>
              <p:nvPr/>
            </p:nvSpPr>
            <p:spPr bwMode="auto">
              <a:xfrm>
                <a:off x="1110" y="1897"/>
                <a:ext cx="68" cy="255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74" name="Rectangle 537"/>
              <p:cNvSpPr>
                <a:spLocks noChangeArrowheads="1"/>
              </p:cNvSpPr>
              <p:nvPr/>
            </p:nvSpPr>
            <p:spPr bwMode="auto">
              <a:xfrm>
                <a:off x="1178" y="1897"/>
                <a:ext cx="68" cy="255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75" name="Rectangle 538"/>
              <p:cNvSpPr>
                <a:spLocks noChangeArrowheads="1"/>
              </p:cNvSpPr>
              <p:nvPr/>
            </p:nvSpPr>
            <p:spPr bwMode="auto">
              <a:xfrm>
                <a:off x="1246" y="1897"/>
                <a:ext cx="68" cy="255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76" name="Rectangle 539"/>
              <p:cNvSpPr>
                <a:spLocks noChangeArrowheads="1"/>
              </p:cNvSpPr>
              <p:nvPr/>
            </p:nvSpPr>
            <p:spPr bwMode="auto">
              <a:xfrm>
                <a:off x="1314" y="1897"/>
                <a:ext cx="68" cy="255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77" name="Rectangle 540"/>
              <p:cNvSpPr>
                <a:spLocks noChangeArrowheads="1"/>
              </p:cNvSpPr>
              <p:nvPr/>
            </p:nvSpPr>
            <p:spPr bwMode="auto">
              <a:xfrm>
                <a:off x="1382" y="1897"/>
                <a:ext cx="69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78" name="Rectangle 541"/>
              <p:cNvSpPr>
                <a:spLocks noChangeArrowheads="1"/>
              </p:cNvSpPr>
              <p:nvPr/>
            </p:nvSpPr>
            <p:spPr bwMode="auto">
              <a:xfrm>
                <a:off x="1451" y="1897"/>
                <a:ext cx="68" cy="255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79" name="Rectangle 542"/>
              <p:cNvSpPr>
                <a:spLocks noChangeArrowheads="1"/>
              </p:cNvSpPr>
              <p:nvPr/>
            </p:nvSpPr>
            <p:spPr bwMode="auto">
              <a:xfrm>
                <a:off x="1519" y="1897"/>
                <a:ext cx="68" cy="255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80" name="Rectangle 543"/>
              <p:cNvSpPr>
                <a:spLocks noChangeArrowheads="1"/>
              </p:cNvSpPr>
              <p:nvPr/>
            </p:nvSpPr>
            <p:spPr bwMode="auto">
              <a:xfrm>
                <a:off x="1587" y="1897"/>
                <a:ext cx="68" cy="255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81" name="Rectangle 544"/>
              <p:cNvSpPr>
                <a:spLocks noChangeArrowheads="1"/>
              </p:cNvSpPr>
              <p:nvPr/>
            </p:nvSpPr>
            <p:spPr bwMode="auto">
              <a:xfrm>
                <a:off x="1655" y="1897"/>
                <a:ext cx="69" cy="255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82" name="Rectangle 545"/>
              <p:cNvSpPr>
                <a:spLocks noChangeArrowheads="1"/>
              </p:cNvSpPr>
              <p:nvPr/>
            </p:nvSpPr>
            <p:spPr bwMode="auto">
              <a:xfrm>
                <a:off x="1724" y="1897"/>
                <a:ext cx="68" cy="255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83" name="Rectangle 546"/>
              <p:cNvSpPr>
                <a:spLocks noChangeArrowheads="1"/>
              </p:cNvSpPr>
              <p:nvPr/>
            </p:nvSpPr>
            <p:spPr bwMode="auto">
              <a:xfrm>
                <a:off x="1792" y="1897"/>
                <a:ext cx="69" cy="255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84" name="Rectangle 547"/>
              <p:cNvSpPr>
                <a:spLocks noChangeArrowheads="1"/>
              </p:cNvSpPr>
              <p:nvPr/>
            </p:nvSpPr>
            <p:spPr bwMode="auto">
              <a:xfrm>
                <a:off x="1861" y="1897"/>
                <a:ext cx="68" cy="255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85" name="Rectangle 548"/>
              <p:cNvSpPr>
                <a:spLocks noChangeArrowheads="1"/>
              </p:cNvSpPr>
              <p:nvPr/>
            </p:nvSpPr>
            <p:spPr bwMode="auto">
              <a:xfrm>
                <a:off x="1929" y="1897"/>
                <a:ext cx="68" cy="255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86" name="Rectangle 549"/>
              <p:cNvSpPr>
                <a:spLocks noChangeArrowheads="1"/>
              </p:cNvSpPr>
              <p:nvPr/>
            </p:nvSpPr>
            <p:spPr bwMode="auto">
              <a:xfrm>
                <a:off x="1997" y="1897"/>
                <a:ext cx="68" cy="255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87" name="Rectangle 550"/>
              <p:cNvSpPr>
                <a:spLocks noChangeArrowheads="1"/>
              </p:cNvSpPr>
              <p:nvPr/>
            </p:nvSpPr>
            <p:spPr bwMode="auto">
              <a:xfrm>
                <a:off x="2065" y="1897"/>
                <a:ext cx="68" cy="255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88" name="Rectangle 551"/>
              <p:cNvSpPr>
                <a:spLocks noChangeArrowheads="1"/>
              </p:cNvSpPr>
              <p:nvPr/>
            </p:nvSpPr>
            <p:spPr bwMode="auto">
              <a:xfrm>
                <a:off x="2133" y="1897"/>
                <a:ext cx="68" cy="255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89" name="Rectangle 552"/>
              <p:cNvSpPr>
                <a:spLocks noChangeArrowheads="1"/>
              </p:cNvSpPr>
              <p:nvPr/>
            </p:nvSpPr>
            <p:spPr bwMode="auto">
              <a:xfrm>
                <a:off x="2201" y="1897"/>
                <a:ext cx="69" cy="255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90" name="Rectangle 553"/>
              <p:cNvSpPr>
                <a:spLocks noChangeArrowheads="1"/>
              </p:cNvSpPr>
              <p:nvPr/>
            </p:nvSpPr>
            <p:spPr bwMode="auto">
              <a:xfrm>
                <a:off x="2270" y="1897"/>
                <a:ext cx="69" cy="255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91" name="Rectangle 554"/>
              <p:cNvSpPr>
                <a:spLocks noChangeArrowheads="1"/>
              </p:cNvSpPr>
              <p:nvPr/>
            </p:nvSpPr>
            <p:spPr bwMode="auto">
              <a:xfrm>
                <a:off x="2339" y="1897"/>
                <a:ext cx="68" cy="255"/>
              </a:xfrm>
              <a:prstGeom prst="rect">
                <a:avLst/>
              </a:prstGeom>
              <a:solidFill>
                <a:srgbClr val="7F7F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92" name="Rectangle 555"/>
              <p:cNvSpPr>
                <a:spLocks noChangeArrowheads="1"/>
              </p:cNvSpPr>
              <p:nvPr/>
            </p:nvSpPr>
            <p:spPr bwMode="auto">
              <a:xfrm>
                <a:off x="1041" y="1897"/>
                <a:ext cx="1366" cy="255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393" name="Freeform 556"/>
              <p:cNvSpPr>
                <a:spLocks/>
              </p:cNvSpPr>
              <p:nvPr/>
            </p:nvSpPr>
            <p:spPr bwMode="auto">
              <a:xfrm>
                <a:off x="2392" y="1900"/>
                <a:ext cx="10" cy="7"/>
              </a:xfrm>
              <a:custGeom>
                <a:avLst/>
                <a:gdLst>
                  <a:gd name="T0" fmla="*/ 1 w 19"/>
                  <a:gd name="T1" fmla="*/ 1 h 14"/>
                  <a:gd name="T2" fmla="*/ 1 w 19"/>
                  <a:gd name="T3" fmla="*/ 0 h 14"/>
                  <a:gd name="T4" fmla="*/ 0 w 19"/>
                  <a:gd name="T5" fmla="*/ 1 h 14"/>
                  <a:gd name="T6" fmla="*/ 1 w 19"/>
                  <a:gd name="T7" fmla="*/ 1 h 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"/>
                  <a:gd name="T13" fmla="*/ 0 h 14"/>
                  <a:gd name="T14" fmla="*/ 19 w 19"/>
                  <a:gd name="T15" fmla="*/ 14 h 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" h="14">
                    <a:moveTo>
                      <a:pt x="19" y="12"/>
                    </a:moveTo>
                    <a:lnTo>
                      <a:pt x="19" y="0"/>
                    </a:lnTo>
                    <a:lnTo>
                      <a:pt x="0" y="1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94" name="Freeform 557"/>
              <p:cNvSpPr>
                <a:spLocks/>
              </p:cNvSpPr>
              <p:nvPr/>
            </p:nvSpPr>
            <p:spPr bwMode="auto">
              <a:xfrm>
                <a:off x="2374" y="1906"/>
                <a:ext cx="28" cy="16"/>
              </a:xfrm>
              <a:custGeom>
                <a:avLst/>
                <a:gdLst>
                  <a:gd name="T0" fmla="*/ 1 w 55"/>
                  <a:gd name="T1" fmla="*/ 0 h 31"/>
                  <a:gd name="T2" fmla="*/ 1 w 55"/>
                  <a:gd name="T3" fmla="*/ 1 h 31"/>
                  <a:gd name="T4" fmla="*/ 0 w 55"/>
                  <a:gd name="T5" fmla="*/ 1 h 31"/>
                  <a:gd name="T6" fmla="*/ 1 w 55"/>
                  <a:gd name="T7" fmla="*/ 1 h 31"/>
                  <a:gd name="T8" fmla="*/ 1 w 55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"/>
                  <a:gd name="T16" fmla="*/ 0 h 31"/>
                  <a:gd name="T17" fmla="*/ 55 w 55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" h="31">
                    <a:moveTo>
                      <a:pt x="55" y="0"/>
                    </a:moveTo>
                    <a:lnTo>
                      <a:pt x="55" y="24"/>
                    </a:lnTo>
                    <a:lnTo>
                      <a:pt x="0" y="31"/>
                    </a:lnTo>
                    <a:lnTo>
                      <a:pt x="36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95" name="Freeform 558"/>
              <p:cNvSpPr>
                <a:spLocks/>
              </p:cNvSpPr>
              <p:nvPr/>
            </p:nvSpPr>
            <p:spPr bwMode="auto">
              <a:xfrm>
                <a:off x="2353" y="1918"/>
                <a:ext cx="49" cy="19"/>
              </a:xfrm>
              <a:custGeom>
                <a:avLst/>
                <a:gdLst>
                  <a:gd name="T0" fmla="*/ 1 w 96"/>
                  <a:gd name="T1" fmla="*/ 0 h 38"/>
                  <a:gd name="T2" fmla="*/ 1 w 96"/>
                  <a:gd name="T3" fmla="*/ 1 h 38"/>
                  <a:gd name="T4" fmla="*/ 0 w 96"/>
                  <a:gd name="T5" fmla="*/ 1 h 38"/>
                  <a:gd name="T6" fmla="*/ 1 w 96"/>
                  <a:gd name="T7" fmla="*/ 1 h 38"/>
                  <a:gd name="T8" fmla="*/ 1 w 96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38"/>
                  <a:gd name="T17" fmla="*/ 96 w 96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38">
                    <a:moveTo>
                      <a:pt x="96" y="0"/>
                    </a:moveTo>
                    <a:lnTo>
                      <a:pt x="96" y="26"/>
                    </a:lnTo>
                    <a:lnTo>
                      <a:pt x="0" y="38"/>
                    </a:lnTo>
                    <a:lnTo>
                      <a:pt x="41" y="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96" name="Freeform 559"/>
              <p:cNvSpPr>
                <a:spLocks/>
              </p:cNvSpPr>
              <p:nvPr/>
            </p:nvSpPr>
            <p:spPr bwMode="auto">
              <a:xfrm>
                <a:off x="2346" y="1931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1 h 40"/>
                  <a:gd name="T10" fmla="*/ 1 w 112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40"/>
                  <a:gd name="T20" fmla="*/ 112 w 112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24"/>
                    </a:lnTo>
                    <a:lnTo>
                      <a:pt x="16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97" name="Freeform 560"/>
              <p:cNvSpPr>
                <a:spLocks/>
              </p:cNvSpPr>
              <p:nvPr/>
            </p:nvSpPr>
            <p:spPr bwMode="auto">
              <a:xfrm>
                <a:off x="2346" y="1944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98" name="Freeform 561"/>
              <p:cNvSpPr>
                <a:spLocks/>
              </p:cNvSpPr>
              <p:nvPr/>
            </p:nvSpPr>
            <p:spPr bwMode="auto">
              <a:xfrm>
                <a:off x="2346" y="1957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7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399" name="Freeform 562"/>
              <p:cNvSpPr>
                <a:spLocks/>
              </p:cNvSpPr>
              <p:nvPr/>
            </p:nvSpPr>
            <p:spPr bwMode="auto">
              <a:xfrm>
                <a:off x="2346" y="1971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00" name="Freeform 563"/>
              <p:cNvSpPr>
                <a:spLocks/>
              </p:cNvSpPr>
              <p:nvPr/>
            </p:nvSpPr>
            <p:spPr bwMode="auto">
              <a:xfrm>
                <a:off x="2346" y="1984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01" name="Freeform 564"/>
              <p:cNvSpPr>
                <a:spLocks/>
              </p:cNvSpPr>
              <p:nvPr/>
            </p:nvSpPr>
            <p:spPr bwMode="auto">
              <a:xfrm>
                <a:off x="2346" y="1997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02" name="Freeform 565"/>
              <p:cNvSpPr>
                <a:spLocks/>
              </p:cNvSpPr>
              <p:nvPr/>
            </p:nvSpPr>
            <p:spPr bwMode="auto">
              <a:xfrm>
                <a:off x="2346" y="2010"/>
                <a:ext cx="56" cy="19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0 h 40"/>
                  <a:gd name="T4" fmla="*/ 0 w 112"/>
                  <a:gd name="T5" fmla="*/ 0 h 40"/>
                  <a:gd name="T6" fmla="*/ 0 w 112"/>
                  <a:gd name="T7" fmla="*/ 0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03" name="Freeform 566"/>
              <p:cNvSpPr>
                <a:spLocks/>
              </p:cNvSpPr>
              <p:nvPr/>
            </p:nvSpPr>
            <p:spPr bwMode="auto">
              <a:xfrm>
                <a:off x="2346" y="2022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04" name="Freeform 567"/>
              <p:cNvSpPr>
                <a:spLocks/>
              </p:cNvSpPr>
              <p:nvPr/>
            </p:nvSpPr>
            <p:spPr bwMode="auto">
              <a:xfrm>
                <a:off x="2346" y="2035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05" name="Freeform 568"/>
              <p:cNvSpPr>
                <a:spLocks/>
              </p:cNvSpPr>
              <p:nvPr/>
            </p:nvSpPr>
            <p:spPr bwMode="auto">
              <a:xfrm>
                <a:off x="2346" y="2048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06" name="Freeform 569"/>
              <p:cNvSpPr>
                <a:spLocks/>
              </p:cNvSpPr>
              <p:nvPr/>
            </p:nvSpPr>
            <p:spPr bwMode="auto">
              <a:xfrm>
                <a:off x="2346" y="2061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5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07" name="Freeform 570"/>
              <p:cNvSpPr>
                <a:spLocks/>
              </p:cNvSpPr>
              <p:nvPr/>
            </p:nvSpPr>
            <p:spPr bwMode="auto">
              <a:xfrm>
                <a:off x="2346" y="2074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08" name="Freeform 571"/>
              <p:cNvSpPr>
                <a:spLocks/>
              </p:cNvSpPr>
              <p:nvPr/>
            </p:nvSpPr>
            <p:spPr bwMode="auto">
              <a:xfrm>
                <a:off x="2346" y="2087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8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09" name="Freeform 572"/>
              <p:cNvSpPr>
                <a:spLocks/>
              </p:cNvSpPr>
              <p:nvPr/>
            </p:nvSpPr>
            <p:spPr bwMode="auto">
              <a:xfrm>
                <a:off x="2346" y="2101"/>
                <a:ext cx="56" cy="17"/>
              </a:xfrm>
              <a:custGeom>
                <a:avLst/>
                <a:gdLst>
                  <a:gd name="T0" fmla="*/ 1 w 112"/>
                  <a:gd name="T1" fmla="*/ 0 h 34"/>
                  <a:gd name="T2" fmla="*/ 1 w 112"/>
                  <a:gd name="T3" fmla="*/ 1 h 34"/>
                  <a:gd name="T4" fmla="*/ 1 w 112"/>
                  <a:gd name="T5" fmla="*/ 1 h 34"/>
                  <a:gd name="T6" fmla="*/ 0 w 112"/>
                  <a:gd name="T7" fmla="*/ 1 h 34"/>
                  <a:gd name="T8" fmla="*/ 0 w 112"/>
                  <a:gd name="T9" fmla="*/ 1 h 34"/>
                  <a:gd name="T10" fmla="*/ 1 w 112"/>
                  <a:gd name="T11" fmla="*/ 0 h 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34"/>
                  <a:gd name="T20" fmla="*/ 112 w 112"/>
                  <a:gd name="T21" fmla="*/ 34 h 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34">
                    <a:moveTo>
                      <a:pt x="112" y="0"/>
                    </a:moveTo>
                    <a:lnTo>
                      <a:pt x="112" y="26"/>
                    </a:lnTo>
                    <a:lnTo>
                      <a:pt x="28" y="34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10" name="Freeform 573"/>
              <p:cNvSpPr>
                <a:spLocks/>
              </p:cNvSpPr>
              <p:nvPr/>
            </p:nvSpPr>
            <p:spPr bwMode="auto">
              <a:xfrm>
                <a:off x="2359" y="2114"/>
                <a:ext cx="43" cy="15"/>
              </a:xfrm>
              <a:custGeom>
                <a:avLst/>
                <a:gdLst>
                  <a:gd name="T0" fmla="*/ 1 w 84"/>
                  <a:gd name="T1" fmla="*/ 0 h 31"/>
                  <a:gd name="T2" fmla="*/ 1 w 84"/>
                  <a:gd name="T3" fmla="*/ 0 h 31"/>
                  <a:gd name="T4" fmla="*/ 1 w 84"/>
                  <a:gd name="T5" fmla="*/ 0 h 31"/>
                  <a:gd name="T6" fmla="*/ 0 w 84"/>
                  <a:gd name="T7" fmla="*/ 0 h 31"/>
                  <a:gd name="T8" fmla="*/ 1 w 84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"/>
                  <a:gd name="T16" fmla="*/ 0 h 31"/>
                  <a:gd name="T17" fmla="*/ 84 w 84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" h="31">
                    <a:moveTo>
                      <a:pt x="84" y="0"/>
                    </a:moveTo>
                    <a:lnTo>
                      <a:pt x="84" y="26"/>
                    </a:lnTo>
                    <a:lnTo>
                      <a:pt x="27" y="31"/>
                    </a:lnTo>
                    <a:lnTo>
                      <a:pt x="0" y="8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11" name="Freeform 574"/>
              <p:cNvSpPr>
                <a:spLocks/>
              </p:cNvSpPr>
              <p:nvPr/>
            </p:nvSpPr>
            <p:spPr bwMode="auto">
              <a:xfrm>
                <a:off x="2373" y="2127"/>
                <a:ext cx="29" cy="15"/>
              </a:xfrm>
              <a:custGeom>
                <a:avLst/>
                <a:gdLst>
                  <a:gd name="T0" fmla="*/ 1 w 57"/>
                  <a:gd name="T1" fmla="*/ 0 h 29"/>
                  <a:gd name="T2" fmla="*/ 1 w 57"/>
                  <a:gd name="T3" fmla="*/ 1 h 29"/>
                  <a:gd name="T4" fmla="*/ 1 w 57"/>
                  <a:gd name="T5" fmla="*/ 1 h 29"/>
                  <a:gd name="T6" fmla="*/ 0 w 57"/>
                  <a:gd name="T7" fmla="*/ 1 h 29"/>
                  <a:gd name="T8" fmla="*/ 1 w 57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29"/>
                  <a:gd name="T17" fmla="*/ 57 w 57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29">
                    <a:moveTo>
                      <a:pt x="57" y="0"/>
                    </a:moveTo>
                    <a:lnTo>
                      <a:pt x="57" y="26"/>
                    </a:lnTo>
                    <a:lnTo>
                      <a:pt x="30" y="29"/>
                    </a:lnTo>
                    <a:lnTo>
                      <a:pt x="0" y="5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12" name="Freeform 575"/>
              <p:cNvSpPr>
                <a:spLocks/>
              </p:cNvSpPr>
              <p:nvPr/>
            </p:nvSpPr>
            <p:spPr bwMode="auto">
              <a:xfrm>
                <a:off x="2388" y="2140"/>
                <a:ext cx="14" cy="12"/>
              </a:xfrm>
              <a:custGeom>
                <a:avLst/>
                <a:gdLst>
                  <a:gd name="T0" fmla="*/ 1 w 27"/>
                  <a:gd name="T1" fmla="*/ 0 h 24"/>
                  <a:gd name="T2" fmla="*/ 1 w 27"/>
                  <a:gd name="T3" fmla="*/ 1 h 24"/>
                  <a:gd name="T4" fmla="*/ 0 w 27"/>
                  <a:gd name="T5" fmla="*/ 1 h 24"/>
                  <a:gd name="T6" fmla="*/ 1 w 27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"/>
                  <a:gd name="T13" fmla="*/ 0 h 24"/>
                  <a:gd name="T14" fmla="*/ 27 w 27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" h="24">
                    <a:moveTo>
                      <a:pt x="27" y="0"/>
                    </a:moveTo>
                    <a:lnTo>
                      <a:pt x="27" y="24"/>
                    </a:lnTo>
                    <a:lnTo>
                      <a:pt x="0" y="3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13" name="Freeform 576"/>
              <p:cNvSpPr>
                <a:spLocks/>
              </p:cNvSpPr>
              <p:nvPr/>
            </p:nvSpPr>
            <p:spPr bwMode="auto">
              <a:xfrm>
                <a:off x="2346" y="1900"/>
                <a:ext cx="56" cy="252"/>
              </a:xfrm>
              <a:custGeom>
                <a:avLst/>
                <a:gdLst>
                  <a:gd name="T0" fmla="*/ 0 w 112"/>
                  <a:gd name="T1" fmla="*/ 1 h 504"/>
                  <a:gd name="T2" fmla="*/ 1 w 112"/>
                  <a:gd name="T3" fmla="*/ 0 h 504"/>
                  <a:gd name="T4" fmla="*/ 1 w 112"/>
                  <a:gd name="T5" fmla="*/ 1 h 504"/>
                  <a:gd name="T6" fmla="*/ 0 w 112"/>
                  <a:gd name="T7" fmla="*/ 1 h 504"/>
                  <a:gd name="T8" fmla="*/ 0 w 112"/>
                  <a:gd name="T9" fmla="*/ 1 h 5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504"/>
                  <a:gd name="T17" fmla="*/ 112 w 112"/>
                  <a:gd name="T18" fmla="*/ 504 h 5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504">
                    <a:moveTo>
                      <a:pt x="0" y="86"/>
                    </a:moveTo>
                    <a:lnTo>
                      <a:pt x="112" y="0"/>
                    </a:lnTo>
                    <a:lnTo>
                      <a:pt x="112" y="504"/>
                    </a:lnTo>
                    <a:lnTo>
                      <a:pt x="0" y="416"/>
                    </a:lnTo>
                    <a:lnTo>
                      <a:pt x="0" y="86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14" name="Freeform 577"/>
              <p:cNvSpPr>
                <a:spLocks/>
              </p:cNvSpPr>
              <p:nvPr/>
            </p:nvSpPr>
            <p:spPr bwMode="auto">
              <a:xfrm>
                <a:off x="2340" y="2107"/>
                <a:ext cx="68" cy="44"/>
              </a:xfrm>
              <a:custGeom>
                <a:avLst/>
                <a:gdLst>
                  <a:gd name="T0" fmla="*/ 0 w 137"/>
                  <a:gd name="T1" fmla="*/ 1 h 88"/>
                  <a:gd name="T2" fmla="*/ 0 w 137"/>
                  <a:gd name="T3" fmla="*/ 1 h 88"/>
                  <a:gd name="T4" fmla="*/ 0 w 137"/>
                  <a:gd name="T5" fmla="*/ 0 h 88"/>
                  <a:gd name="T6" fmla="*/ 0 w 137"/>
                  <a:gd name="T7" fmla="*/ 0 h 88"/>
                  <a:gd name="T8" fmla="*/ 0 w 13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7"/>
                  <a:gd name="T16" fmla="*/ 0 h 88"/>
                  <a:gd name="T17" fmla="*/ 137 w 13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7" h="88">
                    <a:moveTo>
                      <a:pt x="0" y="88"/>
                    </a:moveTo>
                    <a:lnTo>
                      <a:pt x="137" y="88"/>
                    </a:lnTo>
                    <a:lnTo>
                      <a:pt x="12" y="0"/>
                    </a:lnTo>
                    <a:lnTo>
                      <a:pt x="11" y="0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15" name="Freeform 578"/>
              <p:cNvSpPr>
                <a:spLocks/>
              </p:cNvSpPr>
              <p:nvPr/>
            </p:nvSpPr>
            <p:spPr bwMode="auto">
              <a:xfrm>
                <a:off x="2271" y="2107"/>
                <a:ext cx="74" cy="44"/>
              </a:xfrm>
              <a:custGeom>
                <a:avLst/>
                <a:gdLst>
                  <a:gd name="T0" fmla="*/ 0 w 149"/>
                  <a:gd name="T1" fmla="*/ 1 h 88"/>
                  <a:gd name="T2" fmla="*/ 0 w 149"/>
                  <a:gd name="T3" fmla="*/ 1 h 88"/>
                  <a:gd name="T4" fmla="*/ 0 w 149"/>
                  <a:gd name="T5" fmla="*/ 0 h 88"/>
                  <a:gd name="T6" fmla="*/ 0 w 149"/>
                  <a:gd name="T7" fmla="*/ 0 h 88"/>
                  <a:gd name="T8" fmla="*/ 0 w 149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9"/>
                  <a:gd name="T16" fmla="*/ 0 h 88"/>
                  <a:gd name="T17" fmla="*/ 149 w 149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9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10" y="0"/>
                    </a:lnTo>
                    <a:lnTo>
                      <a:pt x="149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16" name="Freeform 579"/>
              <p:cNvSpPr>
                <a:spLocks/>
              </p:cNvSpPr>
              <p:nvPr/>
            </p:nvSpPr>
            <p:spPr bwMode="auto">
              <a:xfrm>
                <a:off x="2202" y="2107"/>
                <a:ext cx="74" cy="44"/>
              </a:xfrm>
              <a:custGeom>
                <a:avLst/>
                <a:gdLst>
                  <a:gd name="T0" fmla="*/ 1 w 146"/>
                  <a:gd name="T1" fmla="*/ 1 h 88"/>
                  <a:gd name="T2" fmla="*/ 0 w 146"/>
                  <a:gd name="T3" fmla="*/ 1 h 88"/>
                  <a:gd name="T4" fmla="*/ 1 w 146"/>
                  <a:gd name="T5" fmla="*/ 0 h 88"/>
                  <a:gd name="T6" fmla="*/ 1 w 146"/>
                  <a:gd name="T7" fmla="*/ 0 h 88"/>
                  <a:gd name="T8" fmla="*/ 1 w 146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8"/>
                  <a:gd name="T17" fmla="*/ 146 w 146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8">
                    <a:moveTo>
                      <a:pt x="136" y="88"/>
                    </a:moveTo>
                    <a:lnTo>
                      <a:pt x="0" y="88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6" y="88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17" name="Freeform 580"/>
              <p:cNvSpPr>
                <a:spLocks/>
              </p:cNvSpPr>
              <p:nvPr/>
            </p:nvSpPr>
            <p:spPr bwMode="auto">
              <a:xfrm>
                <a:off x="2133" y="2107"/>
                <a:ext cx="75" cy="44"/>
              </a:xfrm>
              <a:custGeom>
                <a:avLst/>
                <a:gdLst>
                  <a:gd name="T0" fmla="*/ 1 w 148"/>
                  <a:gd name="T1" fmla="*/ 1 h 88"/>
                  <a:gd name="T2" fmla="*/ 0 w 148"/>
                  <a:gd name="T3" fmla="*/ 1 h 88"/>
                  <a:gd name="T4" fmla="*/ 1 w 148"/>
                  <a:gd name="T5" fmla="*/ 0 h 88"/>
                  <a:gd name="T6" fmla="*/ 1 w 148"/>
                  <a:gd name="T7" fmla="*/ 0 h 88"/>
                  <a:gd name="T8" fmla="*/ 1 w 148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88"/>
                  <a:gd name="T17" fmla="*/ 148 w 148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12" y="0"/>
                    </a:lnTo>
                    <a:lnTo>
                      <a:pt x="148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18" name="Freeform 581"/>
              <p:cNvSpPr>
                <a:spLocks/>
              </p:cNvSpPr>
              <p:nvPr/>
            </p:nvSpPr>
            <p:spPr bwMode="auto">
              <a:xfrm>
                <a:off x="2065" y="2107"/>
                <a:ext cx="74" cy="44"/>
              </a:xfrm>
              <a:custGeom>
                <a:avLst/>
                <a:gdLst>
                  <a:gd name="T0" fmla="*/ 0 w 149"/>
                  <a:gd name="T1" fmla="*/ 1 h 88"/>
                  <a:gd name="T2" fmla="*/ 0 w 149"/>
                  <a:gd name="T3" fmla="*/ 1 h 88"/>
                  <a:gd name="T4" fmla="*/ 0 w 149"/>
                  <a:gd name="T5" fmla="*/ 0 h 88"/>
                  <a:gd name="T6" fmla="*/ 0 w 149"/>
                  <a:gd name="T7" fmla="*/ 0 h 88"/>
                  <a:gd name="T8" fmla="*/ 0 w 149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9"/>
                  <a:gd name="T16" fmla="*/ 0 h 88"/>
                  <a:gd name="T17" fmla="*/ 149 w 149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9" h="88">
                    <a:moveTo>
                      <a:pt x="137" y="88"/>
                    </a:moveTo>
                    <a:lnTo>
                      <a:pt x="0" y="88"/>
                    </a:lnTo>
                    <a:lnTo>
                      <a:pt x="11" y="0"/>
                    </a:lnTo>
                    <a:lnTo>
                      <a:pt x="149" y="0"/>
                    </a:lnTo>
                    <a:lnTo>
                      <a:pt x="137" y="88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19" name="Freeform 582"/>
              <p:cNvSpPr>
                <a:spLocks/>
              </p:cNvSpPr>
              <p:nvPr/>
            </p:nvSpPr>
            <p:spPr bwMode="auto">
              <a:xfrm>
                <a:off x="1996" y="2107"/>
                <a:ext cx="74" cy="44"/>
              </a:xfrm>
              <a:custGeom>
                <a:avLst/>
                <a:gdLst>
                  <a:gd name="T0" fmla="*/ 0 w 149"/>
                  <a:gd name="T1" fmla="*/ 1 h 88"/>
                  <a:gd name="T2" fmla="*/ 0 w 149"/>
                  <a:gd name="T3" fmla="*/ 1 h 88"/>
                  <a:gd name="T4" fmla="*/ 0 w 149"/>
                  <a:gd name="T5" fmla="*/ 0 h 88"/>
                  <a:gd name="T6" fmla="*/ 0 w 149"/>
                  <a:gd name="T7" fmla="*/ 0 h 88"/>
                  <a:gd name="T8" fmla="*/ 0 w 149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9"/>
                  <a:gd name="T16" fmla="*/ 0 h 88"/>
                  <a:gd name="T17" fmla="*/ 149 w 149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9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12" y="0"/>
                    </a:lnTo>
                    <a:lnTo>
                      <a:pt x="149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20" name="Freeform 583"/>
              <p:cNvSpPr>
                <a:spLocks/>
              </p:cNvSpPr>
              <p:nvPr/>
            </p:nvSpPr>
            <p:spPr bwMode="auto">
              <a:xfrm>
                <a:off x="1928" y="2107"/>
                <a:ext cx="74" cy="44"/>
              </a:xfrm>
              <a:custGeom>
                <a:avLst/>
                <a:gdLst>
                  <a:gd name="T0" fmla="*/ 1 w 148"/>
                  <a:gd name="T1" fmla="*/ 1 h 88"/>
                  <a:gd name="T2" fmla="*/ 0 w 148"/>
                  <a:gd name="T3" fmla="*/ 1 h 88"/>
                  <a:gd name="T4" fmla="*/ 1 w 148"/>
                  <a:gd name="T5" fmla="*/ 0 h 88"/>
                  <a:gd name="T6" fmla="*/ 1 w 148"/>
                  <a:gd name="T7" fmla="*/ 0 h 88"/>
                  <a:gd name="T8" fmla="*/ 1 w 148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88"/>
                  <a:gd name="T17" fmla="*/ 148 w 148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88">
                    <a:moveTo>
                      <a:pt x="136" y="88"/>
                    </a:moveTo>
                    <a:lnTo>
                      <a:pt x="0" y="88"/>
                    </a:lnTo>
                    <a:lnTo>
                      <a:pt x="10" y="0"/>
                    </a:lnTo>
                    <a:lnTo>
                      <a:pt x="148" y="0"/>
                    </a:lnTo>
                    <a:lnTo>
                      <a:pt x="136" y="88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21" name="Freeform 584"/>
              <p:cNvSpPr>
                <a:spLocks/>
              </p:cNvSpPr>
              <p:nvPr/>
            </p:nvSpPr>
            <p:spPr bwMode="auto">
              <a:xfrm>
                <a:off x="1859" y="2107"/>
                <a:ext cx="74" cy="44"/>
              </a:xfrm>
              <a:custGeom>
                <a:avLst/>
                <a:gdLst>
                  <a:gd name="T0" fmla="*/ 1 w 148"/>
                  <a:gd name="T1" fmla="*/ 1 h 88"/>
                  <a:gd name="T2" fmla="*/ 0 w 148"/>
                  <a:gd name="T3" fmla="*/ 1 h 88"/>
                  <a:gd name="T4" fmla="*/ 1 w 148"/>
                  <a:gd name="T5" fmla="*/ 0 h 88"/>
                  <a:gd name="T6" fmla="*/ 1 w 148"/>
                  <a:gd name="T7" fmla="*/ 0 h 88"/>
                  <a:gd name="T8" fmla="*/ 1 w 148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88"/>
                  <a:gd name="T17" fmla="*/ 148 w 148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12" y="0"/>
                    </a:lnTo>
                    <a:lnTo>
                      <a:pt x="148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22" name="Freeform 585"/>
              <p:cNvSpPr>
                <a:spLocks/>
              </p:cNvSpPr>
              <p:nvPr/>
            </p:nvSpPr>
            <p:spPr bwMode="auto">
              <a:xfrm>
                <a:off x="1791" y="2107"/>
                <a:ext cx="74" cy="44"/>
              </a:xfrm>
              <a:custGeom>
                <a:avLst/>
                <a:gdLst>
                  <a:gd name="T0" fmla="*/ 0 w 149"/>
                  <a:gd name="T1" fmla="*/ 1 h 88"/>
                  <a:gd name="T2" fmla="*/ 0 w 149"/>
                  <a:gd name="T3" fmla="*/ 1 h 88"/>
                  <a:gd name="T4" fmla="*/ 0 w 149"/>
                  <a:gd name="T5" fmla="*/ 0 h 88"/>
                  <a:gd name="T6" fmla="*/ 0 w 149"/>
                  <a:gd name="T7" fmla="*/ 0 h 88"/>
                  <a:gd name="T8" fmla="*/ 0 w 149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9"/>
                  <a:gd name="T16" fmla="*/ 0 h 88"/>
                  <a:gd name="T17" fmla="*/ 149 w 149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9" h="88">
                    <a:moveTo>
                      <a:pt x="137" y="88"/>
                    </a:moveTo>
                    <a:lnTo>
                      <a:pt x="0" y="88"/>
                    </a:lnTo>
                    <a:lnTo>
                      <a:pt x="11" y="0"/>
                    </a:lnTo>
                    <a:lnTo>
                      <a:pt x="149" y="0"/>
                    </a:lnTo>
                    <a:lnTo>
                      <a:pt x="137" y="88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23" name="Freeform 586"/>
              <p:cNvSpPr>
                <a:spLocks/>
              </p:cNvSpPr>
              <p:nvPr/>
            </p:nvSpPr>
            <p:spPr bwMode="auto">
              <a:xfrm>
                <a:off x="1722" y="2107"/>
                <a:ext cx="74" cy="44"/>
              </a:xfrm>
              <a:custGeom>
                <a:avLst/>
                <a:gdLst>
                  <a:gd name="T0" fmla="*/ 0 w 149"/>
                  <a:gd name="T1" fmla="*/ 1 h 88"/>
                  <a:gd name="T2" fmla="*/ 0 w 149"/>
                  <a:gd name="T3" fmla="*/ 1 h 88"/>
                  <a:gd name="T4" fmla="*/ 0 w 149"/>
                  <a:gd name="T5" fmla="*/ 0 h 88"/>
                  <a:gd name="T6" fmla="*/ 0 w 149"/>
                  <a:gd name="T7" fmla="*/ 0 h 88"/>
                  <a:gd name="T8" fmla="*/ 0 w 149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9"/>
                  <a:gd name="T16" fmla="*/ 0 h 88"/>
                  <a:gd name="T17" fmla="*/ 149 w 149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9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12" y="0"/>
                    </a:lnTo>
                    <a:lnTo>
                      <a:pt x="149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24" name="Freeform 587"/>
              <p:cNvSpPr>
                <a:spLocks/>
              </p:cNvSpPr>
              <p:nvPr/>
            </p:nvSpPr>
            <p:spPr bwMode="auto">
              <a:xfrm>
                <a:off x="1653" y="2107"/>
                <a:ext cx="75" cy="44"/>
              </a:xfrm>
              <a:custGeom>
                <a:avLst/>
                <a:gdLst>
                  <a:gd name="T0" fmla="*/ 1 w 148"/>
                  <a:gd name="T1" fmla="*/ 1 h 88"/>
                  <a:gd name="T2" fmla="*/ 0 w 148"/>
                  <a:gd name="T3" fmla="*/ 1 h 88"/>
                  <a:gd name="T4" fmla="*/ 1 w 148"/>
                  <a:gd name="T5" fmla="*/ 0 h 88"/>
                  <a:gd name="T6" fmla="*/ 1 w 148"/>
                  <a:gd name="T7" fmla="*/ 0 h 88"/>
                  <a:gd name="T8" fmla="*/ 1 w 148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88"/>
                  <a:gd name="T17" fmla="*/ 148 w 148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88">
                    <a:moveTo>
                      <a:pt x="136" y="88"/>
                    </a:moveTo>
                    <a:lnTo>
                      <a:pt x="0" y="88"/>
                    </a:lnTo>
                    <a:lnTo>
                      <a:pt x="10" y="0"/>
                    </a:lnTo>
                    <a:lnTo>
                      <a:pt x="148" y="0"/>
                    </a:lnTo>
                    <a:lnTo>
                      <a:pt x="136" y="88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25" name="Freeform 588"/>
              <p:cNvSpPr>
                <a:spLocks/>
              </p:cNvSpPr>
              <p:nvPr/>
            </p:nvSpPr>
            <p:spPr bwMode="auto">
              <a:xfrm>
                <a:off x="1585" y="2107"/>
                <a:ext cx="74" cy="44"/>
              </a:xfrm>
              <a:custGeom>
                <a:avLst/>
                <a:gdLst>
                  <a:gd name="T0" fmla="*/ 1 w 147"/>
                  <a:gd name="T1" fmla="*/ 1 h 88"/>
                  <a:gd name="T2" fmla="*/ 0 w 147"/>
                  <a:gd name="T3" fmla="*/ 1 h 88"/>
                  <a:gd name="T4" fmla="*/ 1 w 147"/>
                  <a:gd name="T5" fmla="*/ 0 h 88"/>
                  <a:gd name="T6" fmla="*/ 1 w 147"/>
                  <a:gd name="T7" fmla="*/ 0 h 88"/>
                  <a:gd name="T8" fmla="*/ 1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7" y="88"/>
                    </a:moveTo>
                    <a:lnTo>
                      <a:pt x="0" y="88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7" y="88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26" name="Freeform 589"/>
              <p:cNvSpPr>
                <a:spLocks/>
              </p:cNvSpPr>
              <p:nvPr/>
            </p:nvSpPr>
            <p:spPr bwMode="auto">
              <a:xfrm>
                <a:off x="1516" y="2107"/>
                <a:ext cx="74" cy="44"/>
              </a:xfrm>
              <a:custGeom>
                <a:avLst/>
                <a:gdLst>
                  <a:gd name="T0" fmla="*/ 0 w 149"/>
                  <a:gd name="T1" fmla="*/ 1 h 88"/>
                  <a:gd name="T2" fmla="*/ 0 w 149"/>
                  <a:gd name="T3" fmla="*/ 1 h 88"/>
                  <a:gd name="T4" fmla="*/ 0 w 149"/>
                  <a:gd name="T5" fmla="*/ 0 h 88"/>
                  <a:gd name="T6" fmla="*/ 0 w 149"/>
                  <a:gd name="T7" fmla="*/ 0 h 88"/>
                  <a:gd name="T8" fmla="*/ 0 w 149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9"/>
                  <a:gd name="T16" fmla="*/ 0 h 88"/>
                  <a:gd name="T17" fmla="*/ 149 w 149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9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11" y="0"/>
                    </a:lnTo>
                    <a:lnTo>
                      <a:pt x="149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27" name="Freeform 590"/>
              <p:cNvSpPr>
                <a:spLocks/>
              </p:cNvSpPr>
              <p:nvPr/>
            </p:nvSpPr>
            <p:spPr bwMode="auto">
              <a:xfrm>
                <a:off x="1448" y="2107"/>
                <a:ext cx="73" cy="44"/>
              </a:xfrm>
              <a:custGeom>
                <a:avLst/>
                <a:gdLst>
                  <a:gd name="T0" fmla="*/ 0 w 147"/>
                  <a:gd name="T1" fmla="*/ 1 h 88"/>
                  <a:gd name="T2" fmla="*/ 0 w 147"/>
                  <a:gd name="T3" fmla="*/ 1 h 88"/>
                  <a:gd name="T4" fmla="*/ 0 w 147"/>
                  <a:gd name="T5" fmla="*/ 0 h 88"/>
                  <a:gd name="T6" fmla="*/ 0 w 147"/>
                  <a:gd name="T7" fmla="*/ 0 h 88"/>
                  <a:gd name="T8" fmla="*/ 0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6" y="88"/>
                    </a:moveTo>
                    <a:lnTo>
                      <a:pt x="0" y="88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6" y="88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28" name="Freeform 591"/>
              <p:cNvSpPr>
                <a:spLocks/>
              </p:cNvSpPr>
              <p:nvPr/>
            </p:nvSpPr>
            <p:spPr bwMode="auto">
              <a:xfrm>
                <a:off x="1379" y="2107"/>
                <a:ext cx="74" cy="44"/>
              </a:xfrm>
              <a:custGeom>
                <a:avLst/>
                <a:gdLst>
                  <a:gd name="T0" fmla="*/ 1 w 148"/>
                  <a:gd name="T1" fmla="*/ 1 h 88"/>
                  <a:gd name="T2" fmla="*/ 0 w 148"/>
                  <a:gd name="T3" fmla="*/ 1 h 88"/>
                  <a:gd name="T4" fmla="*/ 1 w 148"/>
                  <a:gd name="T5" fmla="*/ 0 h 88"/>
                  <a:gd name="T6" fmla="*/ 1 w 148"/>
                  <a:gd name="T7" fmla="*/ 0 h 88"/>
                  <a:gd name="T8" fmla="*/ 1 w 148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88"/>
                  <a:gd name="T17" fmla="*/ 148 w 148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10" y="0"/>
                    </a:lnTo>
                    <a:lnTo>
                      <a:pt x="148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29" name="Freeform 592"/>
              <p:cNvSpPr>
                <a:spLocks/>
              </p:cNvSpPr>
              <p:nvPr/>
            </p:nvSpPr>
            <p:spPr bwMode="auto">
              <a:xfrm>
                <a:off x="1311" y="2107"/>
                <a:ext cx="73" cy="44"/>
              </a:xfrm>
              <a:custGeom>
                <a:avLst/>
                <a:gdLst>
                  <a:gd name="T0" fmla="*/ 0 w 147"/>
                  <a:gd name="T1" fmla="*/ 1 h 88"/>
                  <a:gd name="T2" fmla="*/ 0 w 147"/>
                  <a:gd name="T3" fmla="*/ 1 h 88"/>
                  <a:gd name="T4" fmla="*/ 0 w 147"/>
                  <a:gd name="T5" fmla="*/ 0 h 88"/>
                  <a:gd name="T6" fmla="*/ 0 w 147"/>
                  <a:gd name="T7" fmla="*/ 0 h 88"/>
                  <a:gd name="T8" fmla="*/ 0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7" y="88"/>
                    </a:moveTo>
                    <a:lnTo>
                      <a:pt x="0" y="88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7" y="8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30" name="Freeform 593"/>
              <p:cNvSpPr>
                <a:spLocks/>
              </p:cNvSpPr>
              <p:nvPr/>
            </p:nvSpPr>
            <p:spPr bwMode="auto">
              <a:xfrm>
                <a:off x="1242" y="2107"/>
                <a:ext cx="74" cy="44"/>
              </a:xfrm>
              <a:custGeom>
                <a:avLst/>
                <a:gdLst>
                  <a:gd name="T0" fmla="*/ 0 w 149"/>
                  <a:gd name="T1" fmla="*/ 1 h 88"/>
                  <a:gd name="T2" fmla="*/ 0 w 149"/>
                  <a:gd name="T3" fmla="*/ 1 h 88"/>
                  <a:gd name="T4" fmla="*/ 0 w 149"/>
                  <a:gd name="T5" fmla="*/ 0 h 88"/>
                  <a:gd name="T6" fmla="*/ 0 w 149"/>
                  <a:gd name="T7" fmla="*/ 0 h 88"/>
                  <a:gd name="T8" fmla="*/ 0 w 149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9"/>
                  <a:gd name="T16" fmla="*/ 0 h 88"/>
                  <a:gd name="T17" fmla="*/ 149 w 149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9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11" y="0"/>
                    </a:lnTo>
                    <a:lnTo>
                      <a:pt x="149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31" name="Freeform 594"/>
              <p:cNvSpPr>
                <a:spLocks/>
              </p:cNvSpPr>
              <p:nvPr/>
            </p:nvSpPr>
            <p:spPr bwMode="auto">
              <a:xfrm>
                <a:off x="1173" y="2107"/>
                <a:ext cx="74" cy="44"/>
              </a:xfrm>
              <a:custGeom>
                <a:avLst/>
                <a:gdLst>
                  <a:gd name="T0" fmla="*/ 1 w 147"/>
                  <a:gd name="T1" fmla="*/ 1 h 88"/>
                  <a:gd name="T2" fmla="*/ 0 w 147"/>
                  <a:gd name="T3" fmla="*/ 1 h 88"/>
                  <a:gd name="T4" fmla="*/ 1 w 147"/>
                  <a:gd name="T5" fmla="*/ 0 h 88"/>
                  <a:gd name="T6" fmla="*/ 1 w 147"/>
                  <a:gd name="T7" fmla="*/ 0 h 88"/>
                  <a:gd name="T8" fmla="*/ 1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6" y="88"/>
                    </a:moveTo>
                    <a:lnTo>
                      <a:pt x="0" y="88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6" y="88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32" name="Freeform 595"/>
              <p:cNvSpPr>
                <a:spLocks/>
              </p:cNvSpPr>
              <p:nvPr/>
            </p:nvSpPr>
            <p:spPr bwMode="auto">
              <a:xfrm>
                <a:off x="1104" y="2107"/>
                <a:ext cx="75" cy="44"/>
              </a:xfrm>
              <a:custGeom>
                <a:avLst/>
                <a:gdLst>
                  <a:gd name="T0" fmla="*/ 1 w 150"/>
                  <a:gd name="T1" fmla="*/ 1 h 88"/>
                  <a:gd name="T2" fmla="*/ 0 w 150"/>
                  <a:gd name="T3" fmla="*/ 1 h 88"/>
                  <a:gd name="T4" fmla="*/ 1 w 150"/>
                  <a:gd name="T5" fmla="*/ 0 h 88"/>
                  <a:gd name="T6" fmla="*/ 1 w 150"/>
                  <a:gd name="T7" fmla="*/ 0 h 88"/>
                  <a:gd name="T8" fmla="*/ 1 w 150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0"/>
                  <a:gd name="T16" fmla="*/ 0 h 88"/>
                  <a:gd name="T17" fmla="*/ 150 w 150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0" h="88">
                    <a:moveTo>
                      <a:pt x="140" y="88"/>
                    </a:moveTo>
                    <a:lnTo>
                      <a:pt x="0" y="88"/>
                    </a:lnTo>
                    <a:lnTo>
                      <a:pt x="10" y="0"/>
                    </a:lnTo>
                    <a:lnTo>
                      <a:pt x="150" y="0"/>
                    </a:lnTo>
                    <a:lnTo>
                      <a:pt x="140" y="88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33" name="Freeform 596"/>
              <p:cNvSpPr>
                <a:spLocks/>
              </p:cNvSpPr>
              <p:nvPr/>
            </p:nvSpPr>
            <p:spPr bwMode="auto">
              <a:xfrm>
                <a:off x="1041" y="2107"/>
                <a:ext cx="68" cy="44"/>
              </a:xfrm>
              <a:custGeom>
                <a:avLst/>
                <a:gdLst>
                  <a:gd name="T0" fmla="*/ 1 w 136"/>
                  <a:gd name="T1" fmla="*/ 1 h 88"/>
                  <a:gd name="T2" fmla="*/ 0 w 136"/>
                  <a:gd name="T3" fmla="*/ 1 h 88"/>
                  <a:gd name="T4" fmla="*/ 1 w 136"/>
                  <a:gd name="T5" fmla="*/ 0 h 88"/>
                  <a:gd name="T6" fmla="*/ 1 w 136"/>
                  <a:gd name="T7" fmla="*/ 0 h 88"/>
                  <a:gd name="T8" fmla="*/ 1 w 136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8"/>
                  <a:gd name="T17" fmla="*/ 136 w 136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8">
                    <a:moveTo>
                      <a:pt x="126" y="88"/>
                    </a:moveTo>
                    <a:lnTo>
                      <a:pt x="0" y="88"/>
                    </a:lnTo>
                    <a:lnTo>
                      <a:pt x="112" y="0"/>
                    </a:lnTo>
                    <a:lnTo>
                      <a:pt x="136" y="0"/>
                    </a:lnTo>
                    <a:lnTo>
                      <a:pt x="126" y="88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34" name="Freeform 597"/>
              <p:cNvSpPr>
                <a:spLocks/>
              </p:cNvSpPr>
              <p:nvPr/>
            </p:nvSpPr>
            <p:spPr bwMode="auto">
              <a:xfrm>
                <a:off x="1041" y="2107"/>
                <a:ext cx="1367" cy="44"/>
              </a:xfrm>
              <a:custGeom>
                <a:avLst/>
                <a:gdLst>
                  <a:gd name="T0" fmla="*/ 0 w 2735"/>
                  <a:gd name="T1" fmla="*/ 0 h 88"/>
                  <a:gd name="T2" fmla="*/ 0 w 2735"/>
                  <a:gd name="T3" fmla="*/ 1 h 88"/>
                  <a:gd name="T4" fmla="*/ 0 w 2735"/>
                  <a:gd name="T5" fmla="*/ 1 h 88"/>
                  <a:gd name="T6" fmla="*/ 0 w 2735"/>
                  <a:gd name="T7" fmla="*/ 0 h 88"/>
                  <a:gd name="T8" fmla="*/ 0 w 2735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35"/>
                  <a:gd name="T16" fmla="*/ 0 h 88"/>
                  <a:gd name="T17" fmla="*/ 2735 w 2735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35" h="88">
                    <a:moveTo>
                      <a:pt x="112" y="0"/>
                    </a:moveTo>
                    <a:lnTo>
                      <a:pt x="0" y="88"/>
                    </a:lnTo>
                    <a:lnTo>
                      <a:pt x="2735" y="88"/>
                    </a:lnTo>
                    <a:lnTo>
                      <a:pt x="2610" y="0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35" name="Freeform 598"/>
              <p:cNvSpPr>
                <a:spLocks/>
              </p:cNvSpPr>
              <p:nvPr/>
            </p:nvSpPr>
            <p:spPr bwMode="auto">
              <a:xfrm>
                <a:off x="1041" y="1899"/>
                <a:ext cx="68" cy="43"/>
              </a:xfrm>
              <a:custGeom>
                <a:avLst/>
                <a:gdLst>
                  <a:gd name="T0" fmla="*/ 1 w 136"/>
                  <a:gd name="T1" fmla="*/ 0 h 86"/>
                  <a:gd name="T2" fmla="*/ 0 w 136"/>
                  <a:gd name="T3" fmla="*/ 0 h 86"/>
                  <a:gd name="T4" fmla="*/ 1 w 136"/>
                  <a:gd name="T5" fmla="*/ 1 h 86"/>
                  <a:gd name="T6" fmla="*/ 1 w 136"/>
                  <a:gd name="T7" fmla="*/ 1 h 86"/>
                  <a:gd name="T8" fmla="*/ 1 w 136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6"/>
                  <a:gd name="T17" fmla="*/ 136 w 13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6">
                    <a:moveTo>
                      <a:pt x="136" y="0"/>
                    </a:moveTo>
                    <a:lnTo>
                      <a:pt x="0" y="0"/>
                    </a:lnTo>
                    <a:lnTo>
                      <a:pt x="118" y="86"/>
                    </a:lnTo>
                    <a:lnTo>
                      <a:pt x="136" y="86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436" name="Rectangle 599"/>
              <p:cNvSpPr>
                <a:spLocks noChangeArrowheads="1"/>
              </p:cNvSpPr>
              <p:nvPr/>
            </p:nvSpPr>
            <p:spPr bwMode="auto">
              <a:xfrm>
                <a:off x="1109" y="1899"/>
                <a:ext cx="68" cy="43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37" name="Rectangle 600"/>
              <p:cNvSpPr>
                <a:spLocks noChangeArrowheads="1"/>
              </p:cNvSpPr>
              <p:nvPr/>
            </p:nvSpPr>
            <p:spPr bwMode="auto">
              <a:xfrm>
                <a:off x="1177" y="1899"/>
                <a:ext cx="68" cy="43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38" name="Rectangle 601"/>
              <p:cNvSpPr>
                <a:spLocks noChangeArrowheads="1"/>
              </p:cNvSpPr>
              <p:nvPr/>
            </p:nvSpPr>
            <p:spPr bwMode="auto">
              <a:xfrm>
                <a:off x="1245" y="1899"/>
                <a:ext cx="68" cy="43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39" name="Rectangle 602"/>
              <p:cNvSpPr>
                <a:spLocks noChangeArrowheads="1"/>
              </p:cNvSpPr>
              <p:nvPr/>
            </p:nvSpPr>
            <p:spPr bwMode="auto">
              <a:xfrm>
                <a:off x="1313" y="1899"/>
                <a:ext cx="69" cy="43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40" name="Rectangle 603"/>
              <p:cNvSpPr>
                <a:spLocks noChangeArrowheads="1"/>
              </p:cNvSpPr>
              <p:nvPr/>
            </p:nvSpPr>
            <p:spPr bwMode="auto">
              <a:xfrm>
                <a:off x="1382" y="1899"/>
                <a:ext cx="68" cy="4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41" name="Rectangle 604"/>
              <p:cNvSpPr>
                <a:spLocks noChangeArrowheads="1"/>
              </p:cNvSpPr>
              <p:nvPr/>
            </p:nvSpPr>
            <p:spPr bwMode="auto">
              <a:xfrm>
                <a:off x="1450" y="1899"/>
                <a:ext cx="68" cy="43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42" name="Rectangle 605"/>
              <p:cNvSpPr>
                <a:spLocks noChangeArrowheads="1"/>
              </p:cNvSpPr>
              <p:nvPr/>
            </p:nvSpPr>
            <p:spPr bwMode="auto">
              <a:xfrm>
                <a:off x="1518" y="1899"/>
                <a:ext cx="68" cy="43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43" name="Rectangle 606"/>
              <p:cNvSpPr>
                <a:spLocks noChangeArrowheads="1"/>
              </p:cNvSpPr>
              <p:nvPr/>
            </p:nvSpPr>
            <p:spPr bwMode="auto">
              <a:xfrm>
                <a:off x="1586" y="1899"/>
                <a:ext cx="68" cy="43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44" name="Rectangle 607"/>
              <p:cNvSpPr>
                <a:spLocks noChangeArrowheads="1"/>
              </p:cNvSpPr>
              <p:nvPr/>
            </p:nvSpPr>
            <p:spPr bwMode="auto">
              <a:xfrm>
                <a:off x="1654" y="1899"/>
                <a:ext cx="68" cy="43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45" name="Rectangle 608"/>
              <p:cNvSpPr>
                <a:spLocks noChangeArrowheads="1"/>
              </p:cNvSpPr>
              <p:nvPr/>
            </p:nvSpPr>
            <p:spPr bwMode="auto">
              <a:xfrm>
                <a:off x="1722" y="1899"/>
                <a:ext cx="69" cy="43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446" name="Rectangle 609"/>
              <p:cNvSpPr>
                <a:spLocks noChangeArrowheads="1"/>
              </p:cNvSpPr>
              <p:nvPr/>
            </p:nvSpPr>
            <p:spPr bwMode="auto">
              <a:xfrm>
                <a:off x="1791" y="1899"/>
                <a:ext cx="68" cy="43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grpSp>
          <p:nvGrpSpPr>
            <p:cNvPr id="6" name="Group 610"/>
            <p:cNvGrpSpPr>
              <a:grpSpLocks/>
            </p:cNvGrpSpPr>
            <p:nvPr/>
          </p:nvGrpSpPr>
          <p:grpSpPr bwMode="auto">
            <a:xfrm>
              <a:off x="1040" y="1896"/>
              <a:ext cx="1368" cy="2037"/>
              <a:chOff x="1040" y="1896"/>
              <a:chExt cx="1368" cy="2037"/>
            </a:xfrm>
          </p:grpSpPr>
          <p:sp>
            <p:nvSpPr>
              <p:cNvPr id="88047" name="Rectangle 611"/>
              <p:cNvSpPr>
                <a:spLocks noChangeArrowheads="1"/>
              </p:cNvSpPr>
              <p:nvPr/>
            </p:nvSpPr>
            <p:spPr bwMode="auto">
              <a:xfrm>
                <a:off x="1859" y="1899"/>
                <a:ext cx="68" cy="43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48" name="Rectangle 612"/>
              <p:cNvSpPr>
                <a:spLocks noChangeArrowheads="1"/>
              </p:cNvSpPr>
              <p:nvPr/>
            </p:nvSpPr>
            <p:spPr bwMode="auto">
              <a:xfrm>
                <a:off x="1927" y="1899"/>
                <a:ext cx="68" cy="43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49" name="Rectangle 613"/>
              <p:cNvSpPr>
                <a:spLocks noChangeArrowheads="1"/>
              </p:cNvSpPr>
              <p:nvPr/>
            </p:nvSpPr>
            <p:spPr bwMode="auto">
              <a:xfrm>
                <a:off x="1995" y="1899"/>
                <a:ext cx="68" cy="43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50" name="Rectangle 614"/>
              <p:cNvSpPr>
                <a:spLocks noChangeArrowheads="1"/>
              </p:cNvSpPr>
              <p:nvPr/>
            </p:nvSpPr>
            <p:spPr bwMode="auto">
              <a:xfrm>
                <a:off x="2063" y="1899"/>
                <a:ext cx="69" cy="43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51" name="Rectangle 615"/>
              <p:cNvSpPr>
                <a:spLocks noChangeArrowheads="1"/>
              </p:cNvSpPr>
              <p:nvPr/>
            </p:nvSpPr>
            <p:spPr bwMode="auto">
              <a:xfrm>
                <a:off x="2132" y="1899"/>
                <a:ext cx="68" cy="43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52" name="Rectangle 616"/>
              <p:cNvSpPr>
                <a:spLocks noChangeArrowheads="1"/>
              </p:cNvSpPr>
              <p:nvPr/>
            </p:nvSpPr>
            <p:spPr bwMode="auto">
              <a:xfrm>
                <a:off x="2200" y="1899"/>
                <a:ext cx="68" cy="43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53" name="Rectangle 617"/>
              <p:cNvSpPr>
                <a:spLocks noChangeArrowheads="1"/>
              </p:cNvSpPr>
              <p:nvPr/>
            </p:nvSpPr>
            <p:spPr bwMode="auto">
              <a:xfrm>
                <a:off x="2268" y="1899"/>
                <a:ext cx="69" cy="43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54" name="Freeform 618"/>
              <p:cNvSpPr>
                <a:spLocks/>
              </p:cNvSpPr>
              <p:nvPr/>
            </p:nvSpPr>
            <p:spPr bwMode="auto">
              <a:xfrm>
                <a:off x="2337" y="1899"/>
                <a:ext cx="68" cy="43"/>
              </a:xfrm>
              <a:custGeom>
                <a:avLst/>
                <a:gdLst>
                  <a:gd name="T0" fmla="*/ 0 w 136"/>
                  <a:gd name="T1" fmla="*/ 0 h 86"/>
                  <a:gd name="T2" fmla="*/ 1 w 136"/>
                  <a:gd name="T3" fmla="*/ 0 h 86"/>
                  <a:gd name="T4" fmla="*/ 1 w 136"/>
                  <a:gd name="T5" fmla="*/ 1 h 86"/>
                  <a:gd name="T6" fmla="*/ 0 w 136"/>
                  <a:gd name="T7" fmla="*/ 1 h 86"/>
                  <a:gd name="T8" fmla="*/ 0 w 136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6"/>
                  <a:gd name="T17" fmla="*/ 136 w 13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6">
                    <a:moveTo>
                      <a:pt x="0" y="0"/>
                    </a:moveTo>
                    <a:lnTo>
                      <a:pt x="136" y="0"/>
                    </a:lnTo>
                    <a:lnTo>
                      <a:pt x="24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55" name="Freeform 619"/>
              <p:cNvSpPr>
                <a:spLocks/>
              </p:cNvSpPr>
              <p:nvPr/>
            </p:nvSpPr>
            <p:spPr bwMode="auto">
              <a:xfrm>
                <a:off x="1041" y="1899"/>
                <a:ext cx="1364" cy="43"/>
              </a:xfrm>
              <a:custGeom>
                <a:avLst/>
                <a:gdLst>
                  <a:gd name="T0" fmla="*/ 0 w 2729"/>
                  <a:gd name="T1" fmla="*/ 1 h 86"/>
                  <a:gd name="T2" fmla="*/ 0 w 2729"/>
                  <a:gd name="T3" fmla="*/ 0 h 86"/>
                  <a:gd name="T4" fmla="*/ 0 w 2729"/>
                  <a:gd name="T5" fmla="*/ 0 h 86"/>
                  <a:gd name="T6" fmla="*/ 0 w 2729"/>
                  <a:gd name="T7" fmla="*/ 1 h 86"/>
                  <a:gd name="T8" fmla="*/ 0 w 2729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29"/>
                  <a:gd name="T16" fmla="*/ 0 h 86"/>
                  <a:gd name="T17" fmla="*/ 2729 w 2729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29" h="86">
                    <a:moveTo>
                      <a:pt x="118" y="86"/>
                    </a:moveTo>
                    <a:lnTo>
                      <a:pt x="0" y="0"/>
                    </a:lnTo>
                    <a:lnTo>
                      <a:pt x="2729" y="0"/>
                    </a:lnTo>
                    <a:lnTo>
                      <a:pt x="2617" y="86"/>
                    </a:lnTo>
                    <a:lnTo>
                      <a:pt x="118" y="86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56" name="Freeform 620"/>
              <p:cNvSpPr>
                <a:spLocks/>
              </p:cNvSpPr>
              <p:nvPr/>
            </p:nvSpPr>
            <p:spPr bwMode="auto">
              <a:xfrm>
                <a:off x="1040" y="1896"/>
                <a:ext cx="16" cy="13"/>
              </a:xfrm>
              <a:custGeom>
                <a:avLst/>
                <a:gdLst>
                  <a:gd name="T0" fmla="*/ 0 w 33"/>
                  <a:gd name="T1" fmla="*/ 1 h 26"/>
                  <a:gd name="T2" fmla="*/ 0 w 33"/>
                  <a:gd name="T3" fmla="*/ 0 h 26"/>
                  <a:gd name="T4" fmla="*/ 0 w 33"/>
                  <a:gd name="T5" fmla="*/ 1 h 26"/>
                  <a:gd name="T6" fmla="*/ 0 w 33"/>
                  <a:gd name="T7" fmla="*/ 1 h 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3"/>
                  <a:gd name="T13" fmla="*/ 0 h 26"/>
                  <a:gd name="T14" fmla="*/ 33 w 33"/>
                  <a:gd name="T15" fmla="*/ 26 h 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3" h="26">
                    <a:moveTo>
                      <a:pt x="33" y="22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3" y="2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57" name="Freeform 621"/>
              <p:cNvSpPr>
                <a:spLocks/>
              </p:cNvSpPr>
              <p:nvPr/>
            </p:nvSpPr>
            <p:spPr bwMode="auto">
              <a:xfrm>
                <a:off x="1040" y="1908"/>
                <a:ext cx="32" cy="14"/>
              </a:xfrm>
              <a:custGeom>
                <a:avLst/>
                <a:gdLst>
                  <a:gd name="T0" fmla="*/ 1 w 64"/>
                  <a:gd name="T1" fmla="*/ 0 h 30"/>
                  <a:gd name="T2" fmla="*/ 1 w 64"/>
                  <a:gd name="T3" fmla="*/ 0 h 30"/>
                  <a:gd name="T4" fmla="*/ 0 w 64"/>
                  <a:gd name="T5" fmla="*/ 0 h 30"/>
                  <a:gd name="T6" fmla="*/ 0 w 64"/>
                  <a:gd name="T7" fmla="*/ 0 h 30"/>
                  <a:gd name="T8" fmla="*/ 1 w 64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30"/>
                  <a:gd name="T17" fmla="*/ 64 w 64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30">
                    <a:moveTo>
                      <a:pt x="33" y="0"/>
                    </a:moveTo>
                    <a:lnTo>
                      <a:pt x="64" y="25"/>
                    </a:lnTo>
                    <a:lnTo>
                      <a:pt x="0" y="30"/>
                    </a:lnTo>
                    <a:lnTo>
                      <a:pt x="0" y="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58" name="Freeform 622"/>
              <p:cNvSpPr>
                <a:spLocks/>
              </p:cNvSpPr>
              <p:nvPr/>
            </p:nvSpPr>
            <p:spPr bwMode="auto">
              <a:xfrm>
                <a:off x="1040" y="1920"/>
                <a:ext cx="48" cy="15"/>
              </a:xfrm>
              <a:custGeom>
                <a:avLst/>
                <a:gdLst>
                  <a:gd name="T0" fmla="*/ 0 w 97"/>
                  <a:gd name="T1" fmla="*/ 0 h 31"/>
                  <a:gd name="T2" fmla="*/ 0 w 97"/>
                  <a:gd name="T3" fmla="*/ 0 h 31"/>
                  <a:gd name="T4" fmla="*/ 0 w 97"/>
                  <a:gd name="T5" fmla="*/ 0 h 31"/>
                  <a:gd name="T6" fmla="*/ 0 w 97"/>
                  <a:gd name="T7" fmla="*/ 0 h 31"/>
                  <a:gd name="T8" fmla="*/ 0 w 97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31"/>
                  <a:gd name="T17" fmla="*/ 97 w 97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31">
                    <a:moveTo>
                      <a:pt x="64" y="0"/>
                    </a:moveTo>
                    <a:lnTo>
                      <a:pt x="97" y="22"/>
                    </a:lnTo>
                    <a:lnTo>
                      <a:pt x="0" y="31"/>
                    </a:lnTo>
                    <a:lnTo>
                      <a:pt x="0" y="5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59" name="Freeform 623"/>
              <p:cNvSpPr>
                <a:spLocks/>
              </p:cNvSpPr>
              <p:nvPr/>
            </p:nvSpPr>
            <p:spPr bwMode="auto">
              <a:xfrm>
                <a:off x="1040" y="1931"/>
                <a:ext cx="61" cy="17"/>
              </a:xfrm>
              <a:custGeom>
                <a:avLst/>
                <a:gdLst>
                  <a:gd name="T0" fmla="*/ 0 w 123"/>
                  <a:gd name="T1" fmla="*/ 0 h 34"/>
                  <a:gd name="T2" fmla="*/ 0 w 123"/>
                  <a:gd name="T3" fmla="*/ 1 h 34"/>
                  <a:gd name="T4" fmla="*/ 0 w 123"/>
                  <a:gd name="T5" fmla="*/ 1 h 34"/>
                  <a:gd name="T6" fmla="*/ 0 w 123"/>
                  <a:gd name="T7" fmla="*/ 1 h 34"/>
                  <a:gd name="T8" fmla="*/ 0 w 123"/>
                  <a:gd name="T9" fmla="*/ 1 h 34"/>
                  <a:gd name="T10" fmla="*/ 0 w 123"/>
                  <a:gd name="T11" fmla="*/ 0 h 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34"/>
                  <a:gd name="T20" fmla="*/ 123 w 123"/>
                  <a:gd name="T21" fmla="*/ 34 h 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34">
                    <a:moveTo>
                      <a:pt x="97" y="0"/>
                    </a:moveTo>
                    <a:lnTo>
                      <a:pt x="123" y="19"/>
                    </a:lnTo>
                    <a:lnTo>
                      <a:pt x="123" y="24"/>
                    </a:lnTo>
                    <a:lnTo>
                      <a:pt x="0" y="34"/>
                    </a:lnTo>
                    <a:lnTo>
                      <a:pt x="0" y="9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60" name="Freeform 624"/>
              <p:cNvSpPr>
                <a:spLocks/>
              </p:cNvSpPr>
              <p:nvPr/>
            </p:nvSpPr>
            <p:spPr bwMode="auto">
              <a:xfrm>
                <a:off x="1040" y="1943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61" name="Freeform 625"/>
              <p:cNvSpPr>
                <a:spLocks/>
              </p:cNvSpPr>
              <p:nvPr/>
            </p:nvSpPr>
            <p:spPr bwMode="auto">
              <a:xfrm>
                <a:off x="1040" y="1956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62" name="Freeform 626"/>
              <p:cNvSpPr>
                <a:spLocks/>
              </p:cNvSpPr>
              <p:nvPr/>
            </p:nvSpPr>
            <p:spPr bwMode="auto">
              <a:xfrm>
                <a:off x="1040" y="1969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63" name="Freeform 627"/>
              <p:cNvSpPr>
                <a:spLocks/>
              </p:cNvSpPr>
              <p:nvPr/>
            </p:nvSpPr>
            <p:spPr bwMode="auto">
              <a:xfrm>
                <a:off x="1040" y="1982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64" name="Freeform 628"/>
              <p:cNvSpPr>
                <a:spLocks/>
              </p:cNvSpPr>
              <p:nvPr/>
            </p:nvSpPr>
            <p:spPr bwMode="auto">
              <a:xfrm>
                <a:off x="1040" y="1995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65" name="Freeform 629"/>
              <p:cNvSpPr>
                <a:spLocks/>
              </p:cNvSpPr>
              <p:nvPr/>
            </p:nvSpPr>
            <p:spPr bwMode="auto">
              <a:xfrm>
                <a:off x="1040" y="2008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5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66" name="Freeform 630"/>
              <p:cNvSpPr>
                <a:spLocks/>
              </p:cNvSpPr>
              <p:nvPr/>
            </p:nvSpPr>
            <p:spPr bwMode="auto">
              <a:xfrm>
                <a:off x="1040" y="2021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8"/>
                    </a:lnTo>
                    <a:lnTo>
                      <a:pt x="0" y="38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67" name="Freeform 631"/>
              <p:cNvSpPr>
                <a:spLocks/>
              </p:cNvSpPr>
              <p:nvPr/>
            </p:nvSpPr>
            <p:spPr bwMode="auto">
              <a:xfrm>
                <a:off x="1040" y="2035"/>
                <a:ext cx="61" cy="18"/>
              </a:xfrm>
              <a:custGeom>
                <a:avLst/>
                <a:gdLst>
                  <a:gd name="T0" fmla="*/ 0 w 123"/>
                  <a:gd name="T1" fmla="*/ 0 h 36"/>
                  <a:gd name="T2" fmla="*/ 0 w 123"/>
                  <a:gd name="T3" fmla="*/ 1 h 36"/>
                  <a:gd name="T4" fmla="*/ 0 w 123"/>
                  <a:gd name="T5" fmla="*/ 1 h 36"/>
                  <a:gd name="T6" fmla="*/ 0 w 123"/>
                  <a:gd name="T7" fmla="*/ 1 h 36"/>
                  <a:gd name="T8" fmla="*/ 0 w 123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6"/>
                  <a:gd name="T17" fmla="*/ 123 w 123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6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68" name="Freeform 632"/>
              <p:cNvSpPr>
                <a:spLocks/>
              </p:cNvSpPr>
              <p:nvPr/>
            </p:nvSpPr>
            <p:spPr bwMode="auto">
              <a:xfrm>
                <a:off x="1040" y="2047"/>
                <a:ext cx="61" cy="19"/>
              </a:xfrm>
              <a:custGeom>
                <a:avLst/>
                <a:gdLst>
                  <a:gd name="T0" fmla="*/ 0 w 123"/>
                  <a:gd name="T1" fmla="*/ 0 h 36"/>
                  <a:gd name="T2" fmla="*/ 0 w 123"/>
                  <a:gd name="T3" fmla="*/ 1 h 36"/>
                  <a:gd name="T4" fmla="*/ 0 w 123"/>
                  <a:gd name="T5" fmla="*/ 1 h 36"/>
                  <a:gd name="T6" fmla="*/ 0 w 123"/>
                  <a:gd name="T7" fmla="*/ 1 h 36"/>
                  <a:gd name="T8" fmla="*/ 0 w 123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6"/>
                  <a:gd name="T17" fmla="*/ 123 w 123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6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69" name="Freeform 633"/>
              <p:cNvSpPr>
                <a:spLocks/>
              </p:cNvSpPr>
              <p:nvPr/>
            </p:nvSpPr>
            <p:spPr bwMode="auto">
              <a:xfrm>
                <a:off x="1040" y="2060"/>
                <a:ext cx="61" cy="19"/>
              </a:xfrm>
              <a:custGeom>
                <a:avLst/>
                <a:gdLst>
                  <a:gd name="T0" fmla="*/ 0 w 123"/>
                  <a:gd name="T1" fmla="*/ 0 h 36"/>
                  <a:gd name="T2" fmla="*/ 0 w 123"/>
                  <a:gd name="T3" fmla="*/ 1 h 36"/>
                  <a:gd name="T4" fmla="*/ 0 w 123"/>
                  <a:gd name="T5" fmla="*/ 1 h 36"/>
                  <a:gd name="T6" fmla="*/ 0 w 123"/>
                  <a:gd name="T7" fmla="*/ 1 h 36"/>
                  <a:gd name="T8" fmla="*/ 0 w 123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6"/>
                  <a:gd name="T17" fmla="*/ 123 w 123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6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70" name="Freeform 634"/>
              <p:cNvSpPr>
                <a:spLocks/>
              </p:cNvSpPr>
              <p:nvPr/>
            </p:nvSpPr>
            <p:spPr bwMode="auto">
              <a:xfrm>
                <a:off x="1040" y="2073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71" name="Freeform 635"/>
              <p:cNvSpPr>
                <a:spLocks/>
              </p:cNvSpPr>
              <p:nvPr/>
            </p:nvSpPr>
            <p:spPr bwMode="auto">
              <a:xfrm>
                <a:off x="1040" y="2086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5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72" name="Freeform 636"/>
              <p:cNvSpPr>
                <a:spLocks/>
              </p:cNvSpPr>
              <p:nvPr/>
            </p:nvSpPr>
            <p:spPr bwMode="auto">
              <a:xfrm>
                <a:off x="1040" y="2099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1 h 38"/>
                  <a:gd name="T10" fmla="*/ 0 w 123"/>
                  <a:gd name="T11" fmla="*/ 0 h 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38"/>
                  <a:gd name="T20" fmla="*/ 123 w 123"/>
                  <a:gd name="T21" fmla="*/ 38 h 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38">
                    <a:moveTo>
                      <a:pt x="123" y="0"/>
                    </a:moveTo>
                    <a:lnTo>
                      <a:pt x="123" y="18"/>
                    </a:lnTo>
                    <a:lnTo>
                      <a:pt x="109" y="28"/>
                    </a:lnTo>
                    <a:lnTo>
                      <a:pt x="0" y="38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73" name="Freeform 637"/>
              <p:cNvSpPr>
                <a:spLocks/>
              </p:cNvSpPr>
              <p:nvPr/>
            </p:nvSpPr>
            <p:spPr bwMode="auto">
              <a:xfrm>
                <a:off x="1040" y="2113"/>
                <a:ext cx="54" cy="18"/>
              </a:xfrm>
              <a:custGeom>
                <a:avLst/>
                <a:gdLst>
                  <a:gd name="T0" fmla="*/ 0 w 109"/>
                  <a:gd name="T1" fmla="*/ 0 h 36"/>
                  <a:gd name="T2" fmla="*/ 0 w 109"/>
                  <a:gd name="T3" fmla="*/ 1 h 36"/>
                  <a:gd name="T4" fmla="*/ 0 w 109"/>
                  <a:gd name="T5" fmla="*/ 1 h 36"/>
                  <a:gd name="T6" fmla="*/ 0 w 109"/>
                  <a:gd name="T7" fmla="*/ 1 h 36"/>
                  <a:gd name="T8" fmla="*/ 0 w 109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9"/>
                  <a:gd name="T16" fmla="*/ 0 h 36"/>
                  <a:gd name="T17" fmla="*/ 109 w 109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9" h="36">
                    <a:moveTo>
                      <a:pt x="109" y="0"/>
                    </a:moveTo>
                    <a:lnTo>
                      <a:pt x="68" y="29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74" name="Freeform 638"/>
              <p:cNvSpPr>
                <a:spLocks/>
              </p:cNvSpPr>
              <p:nvPr/>
            </p:nvSpPr>
            <p:spPr bwMode="auto">
              <a:xfrm>
                <a:off x="1040" y="2128"/>
                <a:ext cx="33" cy="17"/>
              </a:xfrm>
              <a:custGeom>
                <a:avLst/>
                <a:gdLst>
                  <a:gd name="T0" fmla="*/ 0 w 68"/>
                  <a:gd name="T1" fmla="*/ 0 h 35"/>
                  <a:gd name="T2" fmla="*/ 0 w 68"/>
                  <a:gd name="T3" fmla="*/ 0 h 35"/>
                  <a:gd name="T4" fmla="*/ 0 w 68"/>
                  <a:gd name="T5" fmla="*/ 0 h 35"/>
                  <a:gd name="T6" fmla="*/ 0 w 68"/>
                  <a:gd name="T7" fmla="*/ 0 h 35"/>
                  <a:gd name="T8" fmla="*/ 0 w 68"/>
                  <a:gd name="T9" fmla="*/ 0 h 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8"/>
                  <a:gd name="T16" fmla="*/ 0 h 35"/>
                  <a:gd name="T17" fmla="*/ 68 w 68"/>
                  <a:gd name="T18" fmla="*/ 35 h 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8" h="35">
                    <a:moveTo>
                      <a:pt x="68" y="0"/>
                    </a:moveTo>
                    <a:lnTo>
                      <a:pt x="23" y="33"/>
                    </a:lnTo>
                    <a:lnTo>
                      <a:pt x="0" y="35"/>
                    </a:lnTo>
                    <a:lnTo>
                      <a:pt x="0" y="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75" name="Freeform 639"/>
              <p:cNvSpPr>
                <a:spLocks/>
              </p:cNvSpPr>
              <p:nvPr/>
            </p:nvSpPr>
            <p:spPr bwMode="auto">
              <a:xfrm>
                <a:off x="1040" y="2144"/>
                <a:ext cx="11" cy="8"/>
              </a:xfrm>
              <a:custGeom>
                <a:avLst/>
                <a:gdLst>
                  <a:gd name="T0" fmla="*/ 0 w 23"/>
                  <a:gd name="T1" fmla="*/ 0 h 16"/>
                  <a:gd name="T2" fmla="*/ 0 w 23"/>
                  <a:gd name="T3" fmla="*/ 1 h 16"/>
                  <a:gd name="T4" fmla="*/ 0 w 23"/>
                  <a:gd name="T5" fmla="*/ 1 h 16"/>
                  <a:gd name="T6" fmla="*/ 0 w 23"/>
                  <a:gd name="T7" fmla="*/ 0 h 1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"/>
                  <a:gd name="T13" fmla="*/ 0 h 16"/>
                  <a:gd name="T14" fmla="*/ 23 w 23"/>
                  <a:gd name="T15" fmla="*/ 16 h 1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" h="16">
                    <a:moveTo>
                      <a:pt x="23" y="0"/>
                    </a:moveTo>
                    <a:lnTo>
                      <a:pt x="0" y="16"/>
                    </a:lnTo>
                    <a:lnTo>
                      <a:pt x="0" y="2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76" name="Freeform 640"/>
              <p:cNvSpPr>
                <a:spLocks/>
              </p:cNvSpPr>
              <p:nvPr/>
            </p:nvSpPr>
            <p:spPr bwMode="auto">
              <a:xfrm>
                <a:off x="1040" y="1896"/>
                <a:ext cx="61" cy="256"/>
              </a:xfrm>
              <a:custGeom>
                <a:avLst/>
                <a:gdLst>
                  <a:gd name="T0" fmla="*/ 0 w 123"/>
                  <a:gd name="T1" fmla="*/ 1 h 511"/>
                  <a:gd name="T2" fmla="*/ 0 w 123"/>
                  <a:gd name="T3" fmla="*/ 1 h 511"/>
                  <a:gd name="T4" fmla="*/ 0 w 123"/>
                  <a:gd name="T5" fmla="*/ 0 h 511"/>
                  <a:gd name="T6" fmla="*/ 0 w 123"/>
                  <a:gd name="T7" fmla="*/ 1 h 511"/>
                  <a:gd name="T8" fmla="*/ 0 w 123"/>
                  <a:gd name="T9" fmla="*/ 1 h 5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511"/>
                  <a:gd name="T17" fmla="*/ 123 w 123"/>
                  <a:gd name="T18" fmla="*/ 511 h 5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511">
                    <a:moveTo>
                      <a:pt x="123" y="423"/>
                    </a:moveTo>
                    <a:lnTo>
                      <a:pt x="0" y="511"/>
                    </a:lnTo>
                    <a:lnTo>
                      <a:pt x="0" y="0"/>
                    </a:lnTo>
                    <a:lnTo>
                      <a:pt x="123" y="88"/>
                    </a:lnTo>
                    <a:lnTo>
                      <a:pt x="123" y="423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77" name="Rectangle 641"/>
              <p:cNvSpPr>
                <a:spLocks noChangeArrowheads="1"/>
              </p:cNvSpPr>
              <p:nvPr/>
            </p:nvSpPr>
            <p:spPr bwMode="auto">
              <a:xfrm>
                <a:off x="1041" y="2789"/>
                <a:ext cx="69" cy="254"/>
              </a:xfrm>
              <a:prstGeom prst="rect">
                <a:avLst/>
              </a:prstGeom>
              <a:solidFill>
                <a:srgbClr val="FF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78" name="Rectangle 642"/>
              <p:cNvSpPr>
                <a:spLocks noChangeArrowheads="1"/>
              </p:cNvSpPr>
              <p:nvPr/>
            </p:nvSpPr>
            <p:spPr bwMode="auto">
              <a:xfrm>
                <a:off x="1110" y="2789"/>
                <a:ext cx="68" cy="254"/>
              </a:xfrm>
              <a:prstGeom prst="rect">
                <a:avLst/>
              </a:prstGeom>
              <a:solidFill>
                <a:srgbClr val="FFC1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79" name="Rectangle 643"/>
              <p:cNvSpPr>
                <a:spLocks noChangeArrowheads="1"/>
              </p:cNvSpPr>
              <p:nvPr/>
            </p:nvSpPr>
            <p:spPr bwMode="auto">
              <a:xfrm>
                <a:off x="1178" y="2789"/>
                <a:ext cx="68" cy="254"/>
              </a:xfrm>
              <a:prstGeom prst="rect">
                <a:avLst/>
              </a:prstGeom>
              <a:solidFill>
                <a:srgbClr val="FFB6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80" name="Rectangle 644"/>
              <p:cNvSpPr>
                <a:spLocks noChangeArrowheads="1"/>
              </p:cNvSpPr>
              <p:nvPr/>
            </p:nvSpPr>
            <p:spPr bwMode="auto">
              <a:xfrm>
                <a:off x="1246" y="2789"/>
                <a:ext cx="68" cy="254"/>
              </a:xfrm>
              <a:prstGeom prst="rect">
                <a:avLst/>
              </a:prstGeom>
              <a:solidFill>
                <a:srgbClr val="FFAB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81" name="Rectangle 645"/>
              <p:cNvSpPr>
                <a:spLocks noChangeArrowheads="1"/>
              </p:cNvSpPr>
              <p:nvPr/>
            </p:nvSpPr>
            <p:spPr bwMode="auto">
              <a:xfrm>
                <a:off x="1314" y="2789"/>
                <a:ext cx="68" cy="254"/>
              </a:xfrm>
              <a:prstGeom prst="rect">
                <a:avLst/>
              </a:prstGeom>
              <a:solidFill>
                <a:srgbClr val="FFA1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82" name="Rectangle 646"/>
              <p:cNvSpPr>
                <a:spLocks noChangeArrowheads="1"/>
              </p:cNvSpPr>
              <p:nvPr/>
            </p:nvSpPr>
            <p:spPr bwMode="auto">
              <a:xfrm>
                <a:off x="1382" y="2789"/>
                <a:ext cx="69" cy="254"/>
              </a:xfrm>
              <a:prstGeom prst="rect">
                <a:avLst/>
              </a:prstGeom>
              <a:solidFill>
                <a:srgbClr val="FF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83" name="Rectangle 647"/>
              <p:cNvSpPr>
                <a:spLocks noChangeArrowheads="1"/>
              </p:cNvSpPr>
              <p:nvPr/>
            </p:nvSpPr>
            <p:spPr bwMode="auto">
              <a:xfrm>
                <a:off x="1451" y="2789"/>
                <a:ext cx="68" cy="254"/>
              </a:xfrm>
              <a:prstGeom prst="rect">
                <a:avLst/>
              </a:prstGeom>
              <a:solidFill>
                <a:srgbClr val="FF8B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84" name="Rectangle 648"/>
              <p:cNvSpPr>
                <a:spLocks noChangeArrowheads="1"/>
              </p:cNvSpPr>
              <p:nvPr/>
            </p:nvSpPr>
            <p:spPr bwMode="auto">
              <a:xfrm>
                <a:off x="1519" y="2789"/>
                <a:ext cx="68" cy="254"/>
              </a:xfrm>
              <a:prstGeom prst="rect">
                <a:avLst/>
              </a:prstGeom>
              <a:solidFill>
                <a:srgbClr val="FF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85" name="Rectangle 649"/>
              <p:cNvSpPr>
                <a:spLocks noChangeArrowheads="1"/>
              </p:cNvSpPr>
              <p:nvPr/>
            </p:nvSpPr>
            <p:spPr bwMode="auto">
              <a:xfrm>
                <a:off x="1587" y="2789"/>
                <a:ext cx="68" cy="254"/>
              </a:xfrm>
              <a:prstGeom prst="rect">
                <a:avLst/>
              </a:prstGeom>
              <a:solidFill>
                <a:srgbClr val="FF76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86" name="Rectangle 650"/>
              <p:cNvSpPr>
                <a:spLocks noChangeArrowheads="1"/>
              </p:cNvSpPr>
              <p:nvPr/>
            </p:nvSpPr>
            <p:spPr bwMode="auto">
              <a:xfrm>
                <a:off x="1655" y="2789"/>
                <a:ext cx="69" cy="254"/>
              </a:xfrm>
              <a:prstGeom prst="rect">
                <a:avLst/>
              </a:prstGeom>
              <a:solidFill>
                <a:srgbClr val="FF6B6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87" name="Rectangle 651"/>
              <p:cNvSpPr>
                <a:spLocks noChangeArrowheads="1"/>
              </p:cNvSpPr>
              <p:nvPr/>
            </p:nvSpPr>
            <p:spPr bwMode="auto">
              <a:xfrm>
                <a:off x="1724" y="2789"/>
                <a:ext cx="68" cy="254"/>
              </a:xfrm>
              <a:prstGeom prst="rect">
                <a:avLst/>
              </a:prstGeom>
              <a:solidFill>
                <a:srgbClr val="FF606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88" name="Rectangle 652"/>
              <p:cNvSpPr>
                <a:spLocks noChangeArrowheads="1"/>
              </p:cNvSpPr>
              <p:nvPr/>
            </p:nvSpPr>
            <p:spPr bwMode="auto">
              <a:xfrm>
                <a:off x="1792" y="2789"/>
                <a:ext cx="69" cy="254"/>
              </a:xfrm>
              <a:prstGeom prst="rect">
                <a:avLst/>
              </a:prstGeom>
              <a:solidFill>
                <a:srgbClr val="FF555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89" name="Rectangle 653"/>
              <p:cNvSpPr>
                <a:spLocks noChangeArrowheads="1"/>
              </p:cNvSpPr>
              <p:nvPr/>
            </p:nvSpPr>
            <p:spPr bwMode="auto">
              <a:xfrm>
                <a:off x="1861" y="2789"/>
                <a:ext cx="68" cy="254"/>
              </a:xfrm>
              <a:prstGeom prst="rect">
                <a:avLst/>
              </a:prstGeom>
              <a:solidFill>
                <a:srgbClr val="FF4B4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90" name="Rectangle 654"/>
              <p:cNvSpPr>
                <a:spLocks noChangeArrowheads="1"/>
              </p:cNvSpPr>
              <p:nvPr/>
            </p:nvSpPr>
            <p:spPr bwMode="auto">
              <a:xfrm>
                <a:off x="1929" y="2789"/>
                <a:ext cx="68" cy="254"/>
              </a:xfrm>
              <a:prstGeom prst="rect">
                <a:avLst/>
              </a:prstGeom>
              <a:solidFill>
                <a:srgbClr val="FF404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91" name="Rectangle 655"/>
              <p:cNvSpPr>
                <a:spLocks noChangeArrowheads="1"/>
              </p:cNvSpPr>
              <p:nvPr/>
            </p:nvSpPr>
            <p:spPr bwMode="auto">
              <a:xfrm>
                <a:off x="1997" y="2789"/>
                <a:ext cx="68" cy="254"/>
              </a:xfrm>
              <a:prstGeom prst="rect">
                <a:avLst/>
              </a:prstGeom>
              <a:solidFill>
                <a:srgbClr val="FF353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92" name="Rectangle 656"/>
              <p:cNvSpPr>
                <a:spLocks noChangeArrowheads="1"/>
              </p:cNvSpPr>
              <p:nvPr/>
            </p:nvSpPr>
            <p:spPr bwMode="auto">
              <a:xfrm>
                <a:off x="2065" y="2789"/>
                <a:ext cx="68" cy="254"/>
              </a:xfrm>
              <a:prstGeom prst="rect">
                <a:avLst/>
              </a:prstGeom>
              <a:solidFill>
                <a:srgbClr val="FF2A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93" name="Rectangle 657"/>
              <p:cNvSpPr>
                <a:spLocks noChangeArrowheads="1"/>
              </p:cNvSpPr>
              <p:nvPr/>
            </p:nvSpPr>
            <p:spPr bwMode="auto">
              <a:xfrm>
                <a:off x="2133" y="2789"/>
                <a:ext cx="68" cy="254"/>
              </a:xfrm>
              <a:prstGeom prst="rect">
                <a:avLst/>
              </a:prstGeom>
              <a:solidFill>
                <a:srgbClr val="FF20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94" name="Rectangle 658"/>
              <p:cNvSpPr>
                <a:spLocks noChangeArrowheads="1"/>
              </p:cNvSpPr>
              <p:nvPr/>
            </p:nvSpPr>
            <p:spPr bwMode="auto">
              <a:xfrm>
                <a:off x="2201" y="2789"/>
                <a:ext cx="69" cy="254"/>
              </a:xfrm>
              <a:prstGeom prst="rect">
                <a:avLst/>
              </a:prstGeom>
              <a:solidFill>
                <a:srgbClr val="FF151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95" name="Rectangle 659"/>
              <p:cNvSpPr>
                <a:spLocks noChangeArrowheads="1"/>
              </p:cNvSpPr>
              <p:nvPr/>
            </p:nvSpPr>
            <p:spPr bwMode="auto">
              <a:xfrm>
                <a:off x="2270" y="2789"/>
                <a:ext cx="69" cy="254"/>
              </a:xfrm>
              <a:prstGeom prst="rect">
                <a:avLst/>
              </a:prstGeom>
              <a:solidFill>
                <a:srgbClr val="FF0A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96" name="Rectangle 660"/>
              <p:cNvSpPr>
                <a:spLocks noChangeArrowheads="1"/>
              </p:cNvSpPr>
              <p:nvPr/>
            </p:nvSpPr>
            <p:spPr bwMode="auto">
              <a:xfrm>
                <a:off x="2339" y="2789"/>
                <a:ext cx="68" cy="25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97" name="Rectangle 661"/>
              <p:cNvSpPr>
                <a:spLocks noChangeArrowheads="1"/>
              </p:cNvSpPr>
              <p:nvPr/>
            </p:nvSpPr>
            <p:spPr bwMode="auto">
              <a:xfrm>
                <a:off x="1041" y="2789"/>
                <a:ext cx="1366" cy="254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98" name="Rectangle 662"/>
              <p:cNvSpPr>
                <a:spLocks noChangeArrowheads="1"/>
              </p:cNvSpPr>
              <p:nvPr/>
            </p:nvSpPr>
            <p:spPr bwMode="auto">
              <a:xfrm>
                <a:off x="1041" y="2786"/>
                <a:ext cx="69" cy="25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99" name="Rectangle 663"/>
              <p:cNvSpPr>
                <a:spLocks noChangeArrowheads="1"/>
              </p:cNvSpPr>
              <p:nvPr/>
            </p:nvSpPr>
            <p:spPr bwMode="auto">
              <a:xfrm>
                <a:off x="1110" y="2786"/>
                <a:ext cx="68" cy="254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00" name="Rectangle 664"/>
              <p:cNvSpPr>
                <a:spLocks noChangeArrowheads="1"/>
              </p:cNvSpPr>
              <p:nvPr/>
            </p:nvSpPr>
            <p:spPr bwMode="auto">
              <a:xfrm>
                <a:off x="1178" y="2786"/>
                <a:ext cx="68" cy="254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01" name="Rectangle 665"/>
              <p:cNvSpPr>
                <a:spLocks noChangeArrowheads="1"/>
              </p:cNvSpPr>
              <p:nvPr/>
            </p:nvSpPr>
            <p:spPr bwMode="auto">
              <a:xfrm>
                <a:off x="1246" y="2786"/>
                <a:ext cx="68" cy="254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02" name="Rectangle 666"/>
              <p:cNvSpPr>
                <a:spLocks noChangeArrowheads="1"/>
              </p:cNvSpPr>
              <p:nvPr/>
            </p:nvSpPr>
            <p:spPr bwMode="auto">
              <a:xfrm>
                <a:off x="1314" y="2786"/>
                <a:ext cx="68" cy="254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03" name="Rectangle 667"/>
              <p:cNvSpPr>
                <a:spLocks noChangeArrowheads="1"/>
              </p:cNvSpPr>
              <p:nvPr/>
            </p:nvSpPr>
            <p:spPr bwMode="auto">
              <a:xfrm>
                <a:off x="1382" y="2786"/>
                <a:ext cx="69" cy="254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04" name="Rectangle 668"/>
              <p:cNvSpPr>
                <a:spLocks noChangeArrowheads="1"/>
              </p:cNvSpPr>
              <p:nvPr/>
            </p:nvSpPr>
            <p:spPr bwMode="auto">
              <a:xfrm>
                <a:off x="1451" y="2786"/>
                <a:ext cx="68" cy="254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05" name="Rectangle 669"/>
              <p:cNvSpPr>
                <a:spLocks noChangeArrowheads="1"/>
              </p:cNvSpPr>
              <p:nvPr/>
            </p:nvSpPr>
            <p:spPr bwMode="auto">
              <a:xfrm>
                <a:off x="1519" y="2786"/>
                <a:ext cx="68" cy="254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06" name="Rectangle 670"/>
              <p:cNvSpPr>
                <a:spLocks noChangeArrowheads="1"/>
              </p:cNvSpPr>
              <p:nvPr/>
            </p:nvSpPr>
            <p:spPr bwMode="auto">
              <a:xfrm>
                <a:off x="1587" y="2786"/>
                <a:ext cx="68" cy="254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07" name="Rectangle 671"/>
              <p:cNvSpPr>
                <a:spLocks noChangeArrowheads="1"/>
              </p:cNvSpPr>
              <p:nvPr/>
            </p:nvSpPr>
            <p:spPr bwMode="auto">
              <a:xfrm>
                <a:off x="1655" y="2786"/>
                <a:ext cx="69" cy="254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08" name="Rectangle 672"/>
              <p:cNvSpPr>
                <a:spLocks noChangeArrowheads="1"/>
              </p:cNvSpPr>
              <p:nvPr/>
            </p:nvSpPr>
            <p:spPr bwMode="auto">
              <a:xfrm>
                <a:off x="1724" y="2786"/>
                <a:ext cx="68" cy="254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09" name="Rectangle 673"/>
              <p:cNvSpPr>
                <a:spLocks noChangeArrowheads="1"/>
              </p:cNvSpPr>
              <p:nvPr/>
            </p:nvSpPr>
            <p:spPr bwMode="auto">
              <a:xfrm>
                <a:off x="1792" y="2786"/>
                <a:ext cx="69" cy="254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10" name="Rectangle 674"/>
              <p:cNvSpPr>
                <a:spLocks noChangeArrowheads="1"/>
              </p:cNvSpPr>
              <p:nvPr/>
            </p:nvSpPr>
            <p:spPr bwMode="auto">
              <a:xfrm>
                <a:off x="1861" y="2786"/>
                <a:ext cx="68" cy="254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11" name="Rectangle 675"/>
              <p:cNvSpPr>
                <a:spLocks noChangeArrowheads="1"/>
              </p:cNvSpPr>
              <p:nvPr/>
            </p:nvSpPr>
            <p:spPr bwMode="auto">
              <a:xfrm>
                <a:off x="1929" y="2786"/>
                <a:ext cx="68" cy="254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12" name="Rectangle 676"/>
              <p:cNvSpPr>
                <a:spLocks noChangeArrowheads="1"/>
              </p:cNvSpPr>
              <p:nvPr/>
            </p:nvSpPr>
            <p:spPr bwMode="auto">
              <a:xfrm>
                <a:off x="1997" y="2786"/>
                <a:ext cx="68" cy="254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13" name="Rectangle 677"/>
              <p:cNvSpPr>
                <a:spLocks noChangeArrowheads="1"/>
              </p:cNvSpPr>
              <p:nvPr/>
            </p:nvSpPr>
            <p:spPr bwMode="auto">
              <a:xfrm>
                <a:off x="2065" y="2786"/>
                <a:ext cx="68" cy="254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14" name="Rectangle 678"/>
              <p:cNvSpPr>
                <a:spLocks noChangeArrowheads="1"/>
              </p:cNvSpPr>
              <p:nvPr/>
            </p:nvSpPr>
            <p:spPr bwMode="auto">
              <a:xfrm>
                <a:off x="2133" y="2786"/>
                <a:ext cx="68" cy="254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15" name="Rectangle 679"/>
              <p:cNvSpPr>
                <a:spLocks noChangeArrowheads="1"/>
              </p:cNvSpPr>
              <p:nvPr/>
            </p:nvSpPr>
            <p:spPr bwMode="auto">
              <a:xfrm>
                <a:off x="2201" y="2786"/>
                <a:ext cx="69" cy="254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16" name="Rectangle 680"/>
              <p:cNvSpPr>
                <a:spLocks noChangeArrowheads="1"/>
              </p:cNvSpPr>
              <p:nvPr/>
            </p:nvSpPr>
            <p:spPr bwMode="auto">
              <a:xfrm>
                <a:off x="2270" y="2786"/>
                <a:ext cx="69" cy="254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17" name="Rectangle 681"/>
              <p:cNvSpPr>
                <a:spLocks noChangeArrowheads="1"/>
              </p:cNvSpPr>
              <p:nvPr/>
            </p:nvSpPr>
            <p:spPr bwMode="auto">
              <a:xfrm>
                <a:off x="2339" y="2786"/>
                <a:ext cx="68" cy="254"/>
              </a:xfrm>
              <a:prstGeom prst="rect">
                <a:avLst/>
              </a:prstGeom>
              <a:solidFill>
                <a:srgbClr val="7F7F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18" name="Rectangle 682"/>
              <p:cNvSpPr>
                <a:spLocks noChangeArrowheads="1"/>
              </p:cNvSpPr>
              <p:nvPr/>
            </p:nvSpPr>
            <p:spPr bwMode="auto">
              <a:xfrm>
                <a:off x="1041" y="2786"/>
                <a:ext cx="1366" cy="254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19" name="Freeform 683"/>
              <p:cNvSpPr>
                <a:spLocks/>
              </p:cNvSpPr>
              <p:nvPr/>
            </p:nvSpPr>
            <p:spPr bwMode="auto">
              <a:xfrm>
                <a:off x="2393" y="2788"/>
                <a:ext cx="9" cy="7"/>
              </a:xfrm>
              <a:custGeom>
                <a:avLst/>
                <a:gdLst>
                  <a:gd name="T0" fmla="*/ 1 w 17"/>
                  <a:gd name="T1" fmla="*/ 1 h 14"/>
                  <a:gd name="T2" fmla="*/ 1 w 17"/>
                  <a:gd name="T3" fmla="*/ 0 h 14"/>
                  <a:gd name="T4" fmla="*/ 0 w 17"/>
                  <a:gd name="T5" fmla="*/ 1 h 14"/>
                  <a:gd name="T6" fmla="*/ 1 w 17"/>
                  <a:gd name="T7" fmla="*/ 1 h 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4"/>
                  <a:gd name="T14" fmla="*/ 17 w 17"/>
                  <a:gd name="T15" fmla="*/ 14 h 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4">
                    <a:moveTo>
                      <a:pt x="17" y="12"/>
                    </a:moveTo>
                    <a:lnTo>
                      <a:pt x="17" y="0"/>
                    </a:lnTo>
                    <a:lnTo>
                      <a:pt x="0" y="14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20" name="Freeform 684"/>
              <p:cNvSpPr>
                <a:spLocks/>
              </p:cNvSpPr>
              <p:nvPr/>
            </p:nvSpPr>
            <p:spPr bwMode="auto">
              <a:xfrm>
                <a:off x="2375" y="2794"/>
                <a:ext cx="27" cy="14"/>
              </a:xfrm>
              <a:custGeom>
                <a:avLst/>
                <a:gdLst>
                  <a:gd name="T0" fmla="*/ 1 w 53"/>
                  <a:gd name="T1" fmla="*/ 0 h 30"/>
                  <a:gd name="T2" fmla="*/ 1 w 53"/>
                  <a:gd name="T3" fmla="*/ 0 h 30"/>
                  <a:gd name="T4" fmla="*/ 0 w 53"/>
                  <a:gd name="T5" fmla="*/ 0 h 30"/>
                  <a:gd name="T6" fmla="*/ 1 w 53"/>
                  <a:gd name="T7" fmla="*/ 0 h 30"/>
                  <a:gd name="T8" fmla="*/ 1 w 53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"/>
                  <a:gd name="T16" fmla="*/ 0 h 30"/>
                  <a:gd name="T17" fmla="*/ 53 w 53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" h="30">
                    <a:moveTo>
                      <a:pt x="53" y="0"/>
                    </a:moveTo>
                    <a:lnTo>
                      <a:pt x="53" y="25"/>
                    </a:lnTo>
                    <a:lnTo>
                      <a:pt x="0" y="30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21" name="Freeform 685"/>
              <p:cNvSpPr>
                <a:spLocks/>
              </p:cNvSpPr>
              <p:nvPr/>
            </p:nvSpPr>
            <p:spPr bwMode="auto">
              <a:xfrm>
                <a:off x="2356" y="2806"/>
                <a:ext cx="46" cy="18"/>
              </a:xfrm>
              <a:custGeom>
                <a:avLst/>
                <a:gdLst>
                  <a:gd name="T0" fmla="*/ 1 w 91"/>
                  <a:gd name="T1" fmla="*/ 0 h 36"/>
                  <a:gd name="T2" fmla="*/ 1 w 91"/>
                  <a:gd name="T3" fmla="*/ 1 h 36"/>
                  <a:gd name="T4" fmla="*/ 0 w 91"/>
                  <a:gd name="T5" fmla="*/ 1 h 36"/>
                  <a:gd name="T6" fmla="*/ 1 w 91"/>
                  <a:gd name="T7" fmla="*/ 1 h 36"/>
                  <a:gd name="T8" fmla="*/ 1 w 91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1"/>
                  <a:gd name="T16" fmla="*/ 0 h 36"/>
                  <a:gd name="T17" fmla="*/ 91 w 91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1" h="36">
                    <a:moveTo>
                      <a:pt x="91" y="0"/>
                    </a:moveTo>
                    <a:lnTo>
                      <a:pt x="91" y="26"/>
                    </a:lnTo>
                    <a:lnTo>
                      <a:pt x="0" y="36"/>
                    </a:lnTo>
                    <a:lnTo>
                      <a:pt x="38" y="5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22" name="Freeform 686"/>
              <p:cNvSpPr>
                <a:spLocks/>
              </p:cNvSpPr>
              <p:nvPr/>
            </p:nvSpPr>
            <p:spPr bwMode="auto">
              <a:xfrm>
                <a:off x="2346" y="2819"/>
                <a:ext cx="56" cy="19"/>
              </a:xfrm>
              <a:custGeom>
                <a:avLst/>
                <a:gdLst>
                  <a:gd name="T0" fmla="*/ 1 w 112"/>
                  <a:gd name="T1" fmla="*/ 0 h 37"/>
                  <a:gd name="T2" fmla="*/ 1 w 112"/>
                  <a:gd name="T3" fmla="*/ 1 h 37"/>
                  <a:gd name="T4" fmla="*/ 0 w 112"/>
                  <a:gd name="T5" fmla="*/ 1 h 37"/>
                  <a:gd name="T6" fmla="*/ 0 w 112"/>
                  <a:gd name="T7" fmla="*/ 1 h 37"/>
                  <a:gd name="T8" fmla="*/ 1 w 112"/>
                  <a:gd name="T9" fmla="*/ 1 h 37"/>
                  <a:gd name="T10" fmla="*/ 1 w 112"/>
                  <a:gd name="T11" fmla="*/ 0 h 3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37"/>
                  <a:gd name="T20" fmla="*/ 112 w 112"/>
                  <a:gd name="T21" fmla="*/ 37 h 3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37">
                    <a:moveTo>
                      <a:pt x="112" y="0"/>
                    </a:moveTo>
                    <a:lnTo>
                      <a:pt x="112" y="25"/>
                    </a:lnTo>
                    <a:lnTo>
                      <a:pt x="0" y="37"/>
                    </a:lnTo>
                    <a:lnTo>
                      <a:pt x="0" y="25"/>
                    </a:lnTo>
                    <a:lnTo>
                      <a:pt x="21" y="1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23" name="Freeform 687"/>
              <p:cNvSpPr>
                <a:spLocks/>
              </p:cNvSpPr>
              <p:nvPr/>
            </p:nvSpPr>
            <p:spPr bwMode="auto">
              <a:xfrm>
                <a:off x="2346" y="2832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24" name="Freeform 688"/>
              <p:cNvSpPr>
                <a:spLocks/>
              </p:cNvSpPr>
              <p:nvPr/>
            </p:nvSpPr>
            <p:spPr bwMode="auto">
              <a:xfrm>
                <a:off x="2346" y="2845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8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25" name="Freeform 689"/>
              <p:cNvSpPr>
                <a:spLocks/>
              </p:cNvSpPr>
              <p:nvPr/>
            </p:nvSpPr>
            <p:spPr bwMode="auto">
              <a:xfrm>
                <a:off x="2346" y="2858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26" name="Freeform 690"/>
              <p:cNvSpPr>
                <a:spLocks/>
              </p:cNvSpPr>
              <p:nvPr/>
            </p:nvSpPr>
            <p:spPr bwMode="auto">
              <a:xfrm>
                <a:off x="2346" y="2871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27" name="Freeform 691"/>
              <p:cNvSpPr>
                <a:spLocks/>
              </p:cNvSpPr>
              <p:nvPr/>
            </p:nvSpPr>
            <p:spPr bwMode="auto">
              <a:xfrm>
                <a:off x="2346" y="2884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28" name="Freeform 692"/>
              <p:cNvSpPr>
                <a:spLocks/>
              </p:cNvSpPr>
              <p:nvPr/>
            </p:nvSpPr>
            <p:spPr bwMode="auto">
              <a:xfrm>
                <a:off x="2346" y="2897"/>
                <a:ext cx="56" cy="19"/>
              </a:xfrm>
              <a:custGeom>
                <a:avLst/>
                <a:gdLst>
                  <a:gd name="T0" fmla="*/ 1 w 112"/>
                  <a:gd name="T1" fmla="*/ 0 h 37"/>
                  <a:gd name="T2" fmla="*/ 1 w 112"/>
                  <a:gd name="T3" fmla="*/ 1 h 37"/>
                  <a:gd name="T4" fmla="*/ 0 w 112"/>
                  <a:gd name="T5" fmla="*/ 1 h 37"/>
                  <a:gd name="T6" fmla="*/ 0 w 112"/>
                  <a:gd name="T7" fmla="*/ 1 h 37"/>
                  <a:gd name="T8" fmla="*/ 1 w 112"/>
                  <a:gd name="T9" fmla="*/ 0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7"/>
                  <a:gd name="T17" fmla="*/ 112 w 112"/>
                  <a:gd name="T18" fmla="*/ 37 h 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7">
                    <a:moveTo>
                      <a:pt x="112" y="0"/>
                    </a:moveTo>
                    <a:lnTo>
                      <a:pt x="112" y="25"/>
                    </a:lnTo>
                    <a:lnTo>
                      <a:pt x="0" y="37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29" name="Freeform 693"/>
              <p:cNvSpPr>
                <a:spLocks/>
              </p:cNvSpPr>
              <p:nvPr/>
            </p:nvSpPr>
            <p:spPr bwMode="auto">
              <a:xfrm>
                <a:off x="2346" y="2910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30" name="Freeform 694"/>
              <p:cNvSpPr>
                <a:spLocks/>
              </p:cNvSpPr>
              <p:nvPr/>
            </p:nvSpPr>
            <p:spPr bwMode="auto">
              <a:xfrm>
                <a:off x="2346" y="2923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31" name="Freeform 695"/>
              <p:cNvSpPr>
                <a:spLocks/>
              </p:cNvSpPr>
              <p:nvPr/>
            </p:nvSpPr>
            <p:spPr bwMode="auto">
              <a:xfrm>
                <a:off x="2346" y="2936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32" name="Freeform 696"/>
              <p:cNvSpPr>
                <a:spLocks/>
              </p:cNvSpPr>
              <p:nvPr/>
            </p:nvSpPr>
            <p:spPr bwMode="auto">
              <a:xfrm>
                <a:off x="2346" y="2949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33" name="Freeform 697"/>
              <p:cNvSpPr>
                <a:spLocks/>
              </p:cNvSpPr>
              <p:nvPr/>
            </p:nvSpPr>
            <p:spPr bwMode="auto">
              <a:xfrm>
                <a:off x="2346" y="2962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34" name="Freeform 698"/>
              <p:cNvSpPr>
                <a:spLocks/>
              </p:cNvSpPr>
              <p:nvPr/>
            </p:nvSpPr>
            <p:spPr bwMode="auto">
              <a:xfrm>
                <a:off x="2346" y="2975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7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35" name="Freeform 699"/>
              <p:cNvSpPr>
                <a:spLocks/>
              </p:cNvSpPr>
              <p:nvPr/>
            </p:nvSpPr>
            <p:spPr bwMode="auto">
              <a:xfrm>
                <a:off x="2346" y="2989"/>
                <a:ext cx="56" cy="17"/>
              </a:xfrm>
              <a:custGeom>
                <a:avLst/>
                <a:gdLst>
                  <a:gd name="T0" fmla="*/ 1 w 112"/>
                  <a:gd name="T1" fmla="*/ 0 h 35"/>
                  <a:gd name="T2" fmla="*/ 1 w 112"/>
                  <a:gd name="T3" fmla="*/ 0 h 35"/>
                  <a:gd name="T4" fmla="*/ 1 w 112"/>
                  <a:gd name="T5" fmla="*/ 0 h 35"/>
                  <a:gd name="T6" fmla="*/ 0 w 112"/>
                  <a:gd name="T7" fmla="*/ 0 h 35"/>
                  <a:gd name="T8" fmla="*/ 0 w 112"/>
                  <a:gd name="T9" fmla="*/ 0 h 35"/>
                  <a:gd name="T10" fmla="*/ 1 w 112"/>
                  <a:gd name="T11" fmla="*/ 0 h 3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35"/>
                  <a:gd name="T20" fmla="*/ 112 w 112"/>
                  <a:gd name="T21" fmla="*/ 35 h 3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35">
                    <a:moveTo>
                      <a:pt x="112" y="0"/>
                    </a:moveTo>
                    <a:lnTo>
                      <a:pt x="112" y="26"/>
                    </a:lnTo>
                    <a:lnTo>
                      <a:pt x="26" y="35"/>
                    </a:lnTo>
                    <a:lnTo>
                      <a:pt x="0" y="16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36" name="Freeform 700"/>
              <p:cNvSpPr>
                <a:spLocks/>
              </p:cNvSpPr>
              <p:nvPr/>
            </p:nvSpPr>
            <p:spPr bwMode="auto">
              <a:xfrm>
                <a:off x="2359" y="3002"/>
                <a:ext cx="43" cy="16"/>
              </a:xfrm>
              <a:custGeom>
                <a:avLst/>
                <a:gdLst>
                  <a:gd name="T0" fmla="*/ 1 w 86"/>
                  <a:gd name="T1" fmla="*/ 0 h 33"/>
                  <a:gd name="T2" fmla="*/ 1 w 86"/>
                  <a:gd name="T3" fmla="*/ 0 h 33"/>
                  <a:gd name="T4" fmla="*/ 1 w 86"/>
                  <a:gd name="T5" fmla="*/ 0 h 33"/>
                  <a:gd name="T6" fmla="*/ 0 w 86"/>
                  <a:gd name="T7" fmla="*/ 0 h 33"/>
                  <a:gd name="T8" fmla="*/ 1 w 86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33"/>
                  <a:gd name="T17" fmla="*/ 86 w 86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33">
                    <a:moveTo>
                      <a:pt x="86" y="0"/>
                    </a:moveTo>
                    <a:lnTo>
                      <a:pt x="86" y="26"/>
                    </a:lnTo>
                    <a:lnTo>
                      <a:pt x="29" y="33"/>
                    </a:lnTo>
                    <a:lnTo>
                      <a:pt x="0" y="9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37" name="Freeform 701"/>
              <p:cNvSpPr>
                <a:spLocks/>
              </p:cNvSpPr>
              <p:nvPr/>
            </p:nvSpPr>
            <p:spPr bwMode="auto">
              <a:xfrm>
                <a:off x="2373" y="3015"/>
                <a:ext cx="29" cy="14"/>
              </a:xfrm>
              <a:custGeom>
                <a:avLst/>
                <a:gdLst>
                  <a:gd name="T0" fmla="*/ 1 w 57"/>
                  <a:gd name="T1" fmla="*/ 0 h 30"/>
                  <a:gd name="T2" fmla="*/ 1 w 57"/>
                  <a:gd name="T3" fmla="*/ 0 h 30"/>
                  <a:gd name="T4" fmla="*/ 1 w 57"/>
                  <a:gd name="T5" fmla="*/ 0 h 30"/>
                  <a:gd name="T6" fmla="*/ 0 w 57"/>
                  <a:gd name="T7" fmla="*/ 0 h 30"/>
                  <a:gd name="T8" fmla="*/ 1 w 57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30"/>
                  <a:gd name="T17" fmla="*/ 57 w 57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30">
                    <a:moveTo>
                      <a:pt x="57" y="0"/>
                    </a:moveTo>
                    <a:lnTo>
                      <a:pt x="57" y="26"/>
                    </a:lnTo>
                    <a:lnTo>
                      <a:pt x="30" y="30"/>
                    </a:lnTo>
                    <a:lnTo>
                      <a:pt x="0" y="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38" name="Freeform 702"/>
              <p:cNvSpPr>
                <a:spLocks/>
              </p:cNvSpPr>
              <p:nvPr/>
            </p:nvSpPr>
            <p:spPr bwMode="auto">
              <a:xfrm>
                <a:off x="2388" y="3028"/>
                <a:ext cx="14" cy="12"/>
              </a:xfrm>
              <a:custGeom>
                <a:avLst/>
                <a:gdLst>
                  <a:gd name="T0" fmla="*/ 1 w 27"/>
                  <a:gd name="T1" fmla="*/ 0 h 24"/>
                  <a:gd name="T2" fmla="*/ 1 w 27"/>
                  <a:gd name="T3" fmla="*/ 1 h 24"/>
                  <a:gd name="T4" fmla="*/ 0 w 27"/>
                  <a:gd name="T5" fmla="*/ 1 h 24"/>
                  <a:gd name="T6" fmla="*/ 1 w 27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"/>
                  <a:gd name="T13" fmla="*/ 0 h 24"/>
                  <a:gd name="T14" fmla="*/ 27 w 27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" h="24">
                    <a:moveTo>
                      <a:pt x="27" y="0"/>
                    </a:moveTo>
                    <a:lnTo>
                      <a:pt x="27" y="24"/>
                    </a:lnTo>
                    <a:lnTo>
                      <a:pt x="0" y="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39" name="Freeform 703"/>
              <p:cNvSpPr>
                <a:spLocks/>
              </p:cNvSpPr>
              <p:nvPr/>
            </p:nvSpPr>
            <p:spPr bwMode="auto">
              <a:xfrm>
                <a:off x="2346" y="2788"/>
                <a:ext cx="56" cy="252"/>
              </a:xfrm>
              <a:custGeom>
                <a:avLst/>
                <a:gdLst>
                  <a:gd name="T0" fmla="*/ 0 w 112"/>
                  <a:gd name="T1" fmla="*/ 1 h 504"/>
                  <a:gd name="T2" fmla="*/ 1 w 112"/>
                  <a:gd name="T3" fmla="*/ 0 h 504"/>
                  <a:gd name="T4" fmla="*/ 1 w 112"/>
                  <a:gd name="T5" fmla="*/ 1 h 504"/>
                  <a:gd name="T6" fmla="*/ 0 w 112"/>
                  <a:gd name="T7" fmla="*/ 1 h 504"/>
                  <a:gd name="T8" fmla="*/ 0 w 112"/>
                  <a:gd name="T9" fmla="*/ 1 h 5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504"/>
                  <a:gd name="T17" fmla="*/ 112 w 112"/>
                  <a:gd name="T18" fmla="*/ 504 h 5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504">
                    <a:moveTo>
                      <a:pt x="0" y="88"/>
                    </a:moveTo>
                    <a:lnTo>
                      <a:pt x="112" y="0"/>
                    </a:lnTo>
                    <a:lnTo>
                      <a:pt x="112" y="504"/>
                    </a:lnTo>
                    <a:lnTo>
                      <a:pt x="0" y="418"/>
                    </a:lnTo>
                    <a:lnTo>
                      <a:pt x="0" y="88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40" name="Freeform 704"/>
              <p:cNvSpPr>
                <a:spLocks/>
              </p:cNvSpPr>
              <p:nvPr/>
            </p:nvSpPr>
            <p:spPr bwMode="auto">
              <a:xfrm>
                <a:off x="2340" y="2996"/>
                <a:ext cx="68" cy="43"/>
              </a:xfrm>
              <a:custGeom>
                <a:avLst/>
                <a:gdLst>
                  <a:gd name="T0" fmla="*/ 0 w 137"/>
                  <a:gd name="T1" fmla="*/ 0 h 87"/>
                  <a:gd name="T2" fmla="*/ 0 w 137"/>
                  <a:gd name="T3" fmla="*/ 0 h 87"/>
                  <a:gd name="T4" fmla="*/ 0 w 137"/>
                  <a:gd name="T5" fmla="*/ 0 h 87"/>
                  <a:gd name="T6" fmla="*/ 0 w 137"/>
                  <a:gd name="T7" fmla="*/ 0 h 87"/>
                  <a:gd name="T8" fmla="*/ 0 w 13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7"/>
                  <a:gd name="T16" fmla="*/ 0 h 87"/>
                  <a:gd name="T17" fmla="*/ 137 w 13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7" h="87">
                    <a:moveTo>
                      <a:pt x="0" y="87"/>
                    </a:moveTo>
                    <a:lnTo>
                      <a:pt x="137" y="87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41" name="Freeform 705"/>
              <p:cNvSpPr>
                <a:spLocks/>
              </p:cNvSpPr>
              <p:nvPr/>
            </p:nvSpPr>
            <p:spPr bwMode="auto">
              <a:xfrm>
                <a:off x="2271" y="2996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42" name="Freeform 706"/>
              <p:cNvSpPr>
                <a:spLocks/>
              </p:cNvSpPr>
              <p:nvPr/>
            </p:nvSpPr>
            <p:spPr bwMode="auto">
              <a:xfrm>
                <a:off x="2202" y="2996"/>
                <a:ext cx="73" cy="43"/>
              </a:xfrm>
              <a:custGeom>
                <a:avLst/>
                <a:gdLst>
                  <a:gd name="T0" fmla="*/ 1 w 145"/>
                  <a:gd name="T1" fmla="*/ 0 h 87"/>
                  <a:gd name="T2" fmla="*/ 0 w 145"/>
                  <a:gd name="T3" fmla="*/ 0 h 87"/>
                  <a:gd name="T4" fmla="*/ 1 w 145"/>
                  <a:gd name="T5" fmla="*/ 0 h 87"/>
                  <a:gd name="T6" fmla="*/ 1 w 145"/>
                  <a:gd name="T7" fmla="*/ 0 h 87"/>
                  <a:gd name="T8" fmla="*/ 1 w 145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7"/>
                  <a:gd name="T17" fmla="*/ 145 w 145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8" y="0"/>
                    </a:lnTo>
                    <a:lnTo>
                      <a:pt x="145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43" name="Freeform 707"/>
              <p:cNvSpPr>
                <a:spLocks/>
              </p:cNvSpPr>
              <p:nvPr/>
            </p:nvSpPr>
            <p:spPr bwMode="auto">
              <a:xfrm>
                <a:off x="2133" y="2996"/>
                <a:ext cx="74" cy="43"/>
              </a:xfrm>
              <a:custGeom>
                <a:avLst/>
                <a:gdLst>
                  <a:gd name="T0" fmla="*/ 1 w 146"/>
                  <a:gd name="T1" fmla="*/ 0 h 87"/>
                  <a:gd name="T2" fmla="*/ 0 w 146"/>
                  <a:gd name="T3" fmla="*/ 0 h 87"/>
                  <a:gd name="T4" fmla="*/ 1 w 146"/>
                  <a:gd name="T5" fmla="*/ 0 h 87"/>
                  <a:gd name="T6" fmla="*/ 1 w 146"/>
                  <a:gd name="T7" fmla="*/ 0 h 87"/>
                  <a:gd name="T8" fmla="*/ 1 w 146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7"/>
                  <a:gd name="T17" fmla="*/ 146 w 146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44" name="Freeform 708"/>
              <p:cNvSpPr>
                <a:spLocks/>
              </p:cNvSpPr>
              <p:nvPr/>
            </p:nvSpPr>
            <p:spPr bwMode="auto">
              <a:xfrm>
                <a:off x="2065" y="2996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7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7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45" name="Freeform 709"/>
              <p:cNvSpPr>
                <a:spLocks/>
              </p:cNvSpPr>
              <p:nvPr/>
            </p:nvSpPr>
            <p:spPr bwMode="auto">
              <a:xfrm>
                <a:off x="1996" y="2996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46" name="Freeform 710"/>
              <p:cNvSpPr>
                <a:spLocks/>
              </p:cNvSpPr>
              <p:nvPr/>
            </p:nvSpPr>
            <p:spPr bwMode="auto">
              <a:xfrm>
                <a:off x="1928" y="2996"/>
                <a:ext cx="73" cy="43"/>
              </a:xfrm>
              <a:custGeom>
                <a:avLst/>
                <a:gdLst>
                  <a:gd name="T0" fmla="*/ 1 w 146"/>
                  <a:gd name="T1" fmla="*/ 0 h 87"/>
                  <a:gd name="T2" fmla="*/ 0 w 146"/>
                  <a:gd name="T3" fmla="*/ 0 h 87"/>
                  <a:gd name="T4" fmla="*/ 1 w 146"/>
                  <a:gd name="T5" fmla="*/ 0 h 87"/>
                  <a:gd name="T6" fmla="*/ 1 w 146"/>
                  <a:gd name="T7" fmla="*/ 0 h 87"/>
                  <a:gd name="T8" fmla="*/ 1 w 146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7"/>
                  <a:gd name="T17" fmla="*/ 146 w 146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8" y="0"/>
                    </a:lnTo>
                    <a:lnTo>
                      <a:pt x="146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47" name="Freeform 711"/>
              <p:cNvSpPr>
                <a:spLocks/>
              </p:cNvSpPr>
              <p:nvPr/>
            </p:nvSpPr>
            <p:spPr bwMode="auto">
              <a:xfrm>
                <a:off x="1859" y="2996"/>
                <a:ext cx="73" cy="43"/>
              </a:xfrm>
              <a:custGeom>
                <a:avLst/>
                <a:gdLst>
                  <a:gd name="T0" fmla="*/ 1 w 146"/>
                  <a:gd name="T1" fmla="*/ 0 h 87"/>
                  <a:gd name="T2" fmla="*/ 0 w 146"/>
                  <a:gd name="T3" fmla="*/ 0 h 87"/>
                  <a:gd name="T4" fmla="*/ 1 w 146"/>
                  <a:gd name="T5" fmla="*/ 0 h 87"/>
                  <a:gd name="T6" fmla="*/ 1 w 146"/>
                  <a:gd name="T7" fmla="*/ 0 h 87"/>
                  <a:gd name="T8" fmla="*/ 1 w 146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7"/>
                  <a:gd name="T17" fmla="*/ 146 w 146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48" name="Freeform 712"/>
              <p:cNvSpPr>
                <a:spLocks/>
              </p:cNvSpPr>
              <p:nvPr/>
            </p:nvSpPr>
            <p:spPr bwMode="auto">
              <a:xfrm>
                <a:off x="1791" y="2996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7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7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49" name="Freeform 713"/>
              <p:cNvSpPr>
                <a:spLocks/>
              </p:cNvSpPr>
              <p:nvPr/>
            </p:nvSpPr>
            <p:spPr bwMode="auto">
              <a:xfrm>
                <a:off x="1722" y="2996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50" name="Freeform 714"/>
              <p:cNvSpPr>
                <a:spLocks/>
              </p:cNvSpPr>
              <p:nvPr/>
            </p:nvSpPr>
            <p:spPr bwMode="auto">
              <a:xfrm>
                <a:off x="1653" y="2996"/>
                <a:ext cx="74" cy="43"/>
              </a:xfrm>
              <a:custGeom>
                <a:avLst/>
                <a:gdLst>
                  <a:gd name="T0" fmla="*/ 1 w 147"/>
                  <a:gd name="T1" fmla="*/ 0 h 87"/>
                  <a:gd name="T2" fmla="*/ 0 w 147"/>
                  <a:gd name="T3" fmla="*/ 0 h 87"/>
                  <a:gd name="T4" fmla="*/ 1 w 147"/>
                  <a:gd name="T5" fmla="*/ 0 h 87"/>
                  <a:gd name="T6" fmla="*/ 1 w 147"/>
                  <a:gd name="T7" fmla="*/ 0 h 87"/>
                  <a:gd name="T8" fmla="*/ 1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8" y="0"/>
                    </a:lnTo>
                    <a:lnTo>
                      <a:pt x="147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51" name="Freeform 715"/>
              <p:cNvSpPr>
                <a:spLocks/>
              </p:cNvSpPr>
              <p:nvPr/>
            </p:nvSpPr>
            <p:spPr bwMode="auto">
              <a:xfrm>
                <a:off x="1585" y="2996"/>
                <a:ext cx="73" cy="43"/>
              </a:xfrm>
              <a:custGeom>
                <a:avLst/>
                <a:gdLst>
                  <a:gd name="T0" fmla="*/ 1 w 145"/>
                  <a:gd name="T1" fmla="*/ 0 h 87"/>
                  <a:gd name="T2" fmla="*/ 0 w 145"/>
                  <a:gd name="T3" fmla="*/ 0 h 87"/>
                  <a:gd name="T4" fmla="*/ 1 w 145"/>
                  <a:gd name="T5" fmla="*/ 0 h 87"/>
                  <a:gd name="T6" fmla="*/ 1 w 145"/>
                  <a:gd name="T7" fmla="*/ 0 h 87"/>
                  <a:gd name="T8" fmla="*/ 1 w 145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7"/>
                  <a:gd name="T17" fmla="*/ 145 w 145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7">
                    <a:moveTo>
                      <a:pt x="137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5" y="0"/>
                    </a:lnTo>
                    <a:lnTo>
                      <a:pt x="137" y="87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52" name="Freeform 716"/>
              <p:cNvSpPr>
                <a:spLocks/>
              </p:cNvSpPr>
              <p:nvPr/>
            </p:nvSpPr>
            <p:spPr bwMode="auto">
              <a:xfrm>
                <a:off x="1516" y="2996"/>
                <a:ext cx="74" cy="43"/>
              </a:xfrm>
              <a:custGeom>
                <a:avLst/>
                <a:gdLst>
                  <a:gd name="T0" fmla="*/ 1 w 147"/>
                  <a:gd name="T1" fmla="*/ 0 h 87"/>
                  <a:gd name="T2" fmla="*/ 0 w 147"/>
                  <a:gd name="T3" fmla="*/ 0 h 87"/>
                  <a:gd name="T4" fmla="*/ 1 w 147"/>
                  <a:gd name="T5" fmla="*/ 0 h 87"/>
                  <a:gd name="T6" fmla="*/ 1 w 147"/>
                  <a:gd name="T7" fmla="*/ 0 h 87"/>
                  <a:gd name="T8" fmla="*/ 1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53" name="Freeform 717"/>
              <p:cNvSpPr>
                <a:spLocks/>
              </p:cNvSpPr>
              <p:nvPr/>
            </p:nvSpPr>
            <p:spPr bwMode="auto">
              <a:xfrm>
                <a:off x="1448" y="2996"/>
                <a:ext cx="72" cy="43"/>
              </a:xfrm>
              <a:custGeom>
                <a:avLst/>
                <a:gdLst>
                  <a:gd name="T0" fmla="*/ 0 w 145"/>
                  <a:gd name="T1" fmla="*/ 0 h 87"/>
                  <a:gd name="T2" fmla="*/ 0 w 145"/>
                  <a:gd name="T3" fmla="*/ 0 h 87"/>
                  <a:gd name="T4" fmla="*/ 0 w 145"/>
                  <a:gd name="T5" fmla="*/ 0 h 87"/>
                  <a:gd name="T6" fmla="*/ 0 w 145"/>
                  <a:gd name="T7" fmla="*/ 0 h 87"/>
                  <a:gd name="T8" fmla="*/ 0 w 145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7"/>
                  <a:gd name="T17" fmla="*/ 145 w 145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5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54" name="Freeform 718"/>
              <p:cNvSpPr>
                <a:spLocks/>
              </p:cNvSpPr>
              <p:nvPr/>
            </p:nvSpPr>
            <p:spPr bwMode="auto">
              <a:xfrm>
                <a:off x="1379" y="2996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8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55" name="Freeform 719"/>
              <p:cNvSpPr>
                <a:spLocks/>
              </p:cNvSpPr>
              <p:nvPr/>
            </p:nvSpPr>
            <p:spPr bwMode="auto">
              <a:xfrm>
                <a:off x="1311" y="2996"/>
                <a:ext cx="72" cy="43"/>
              </a:xfrm>
              <a:custGeom>
                <a:avLst/>
                <a:gdLst>
                  <a:gd name="T0" fmla="*/ 0 w 145"/>
                  <a:gd name="T1" fmla="*/ 0 h 87"/>
                  <a:gd name="T2" fmla="*/ 0 w 145"/>
                  <a:gd name="T3" fmla="*/ 0 h 87"/>
                  <a:gd name="T4" fmla="*/ 0 w 145"/>
                  <a:gd name="T5" fmla="*/ 0 h 87"/>
                  <a:gd name="T6" fmla="*/ 0 w 145"/>
                  <a:gd name="T7" fmla="*/ 0 h 87"/>
                  <a:gd name="T8" fmla="*/ 0 w 145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7"/>
                  <a:gd name="T17" fmla="*/ 145 w 145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7">
                    <a:moveTo>
                      <a:pt x="137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5" y="0"/>
                    </a:lnTo>
                    <a:lnTo>
                      <a:pt x="137" y="87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56" name="Freeform 720"/>
              <p:cNvSpPr>
                <a:spLocks/>
              </p:cNvSpPr>
              <p:nvPr/>
            </p:nvSpPr>
            <p:spPr bwMode="auto">
              <a:xfrm>
                <a:off x="1242" y="2996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57" name="Freeform 721"/>
              <p:cNvSpPr>
                <a:spLocks/>
              </p:cNvSpPr>
              <p:nvPr/>
            </p:nvSpPr>
            <p:spPr bwMode="auto">
              <a:xfrm>
                <a:off x="1173" y="2996"/>
                <a:ext cx="73" cy="43"/>
              </a:xfrm>
              <a:custGeom>
                <a:avLst/>
                <a:gdLst>
                  <a:gd name="T0" fmla="*/ 1 w 145"/>
                  <a:gd name="T1" fmla="*/ 0 h 87"/>
                  <a:gd name="T2" fmla="*/ 0 w 145"/>
                  <a:gd name="T3" fmla="*/ 0 h 87"/>
                  <a:gd name="T4" fmla="*/ 1 w 145"/>
                  <a:gd name="T5" fmla="*/ 0 h 87"/>
                  <a:gd name="T6" fmla="*/ 1 w 145"/>
                  <a:gd name="T7" fmla="*/ 0 h 87"/>
                  <a:gd name="T8" fmla="*/ 1 w 145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7"/>
                  <a:gd name="T17" fmla="*/ 145 w 145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5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58" name="Freeform 722"/>
              <p:cNvSpPr>
                <a:spLocks/>
              </p:cNvSpPr>
              <p:nvPr/>
            </p:nvSpPr>
            <p:spPr bwMode="auto">
              <a:xfrm>
                <a:off x="1104" y="2996"/>
                <a:ext cx="74" cy="43"/>
              </a:xfrm>
              <a:custGeom>
                <a:avLst/>
                <a:gdLst>
                  <a:gd name="T0" fmla="*/ 1 w 147"/>
                  <a:gd name="T1" fmla="*/ 0 h 87"/>
                  <a:gd name="T2" fmla="*/ 0 w 147"/>
                  <a:gd name="T3" fmla="*/ 0 h 87"/>
                  <a:gd name="T4" fmla="*/ 1 w 147"/>
                  <a:gd name="T5" fmla="*/ 0 h 87"/>
                  <a:gd name="T6" fmla="*/ 1 w 147"/>
                  <a:gd name="T7" fmla="*/ 0 h 87"/>
                  <a:gd name="T8" fmla="*/ 1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8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59" name="Freeform 723"/>
              <p:cNvSpPr>
                <a:spLocks/>
              </p:cNvSpPr>
              <p:nvPr/>
            </p:nvSpPr>
            <p:spPr bwMode="auto">
              <a:xfrm>
                <a:off x="1041" y="2996"/>
                <a:ext cx="68" cy="43"/>
              </a:xfrm>
              <a:custGeom>
                <a:avLst/>
                <a:gdLst>
                  <a:gd name="T0" fmla="*/ 1 w 136"/>
                  <a:gd name="T1" fmla="*/ 0 h 87"/>
                  <a:gd name="T2" fmla="*/ 0 w 136"/>
                  <a:gd name="T3" fmla="*/ 0 h 87"/>
                  <a:gd name="T4" fmla="*/ 1 w 136"/>
                  <a:gd name="T5" fmla="*/ 0 h 87"/>
                  <a:gd name="T6" fmla="*/ 1 w 136"/>
                  <a:gd name="T7" fmla="*/ 0 h 87"/>
                  <a:gd name="T8" fmla="*/ 1 w 136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7"/>
                  <a:gd name="T17" fmla="*/ 136 w 136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7">
                    <a:moveTo>
                      <a:pt x="128" y="87"/>
                    </a:moveTo>
                    <a:lnTo>
                      <a:pt x="0" y="87"/>
                    </a:lnTo>
                    <a:lnTo>
                      <a:pt x="112" y="0"/>
                    </a:lnTo>
                    <a:lnTo>
                      <a:pt x="136" y="0"/>
                    </a:lnTo>
                    <a:lnTo>
                      <a:pt x="128" y="87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60" name="Freeform 724"/>
              <p:cNvSpPr>
                <a:spLocks/>
              </p:cNvSpPr>
              <p:nvPr/>
            </p:nvSpPr>
            <p:spPr bwMode="auto">
              <a:xfrm>
                <a:off x="1041" y="2996"/>
                <a:ext cx="1367" cy="43"/>
              </a:xfrm>
              <a:custGeom>
                <a:avLst/>
                <a:gdLst>
                  <a:gd name="T0" fmla="*/ 0 w 2735"/>
                  <a:gd name="T1" fmla="*/ 0 h 87"/>
                  <a:gd name="T2" fmla="*/ 0 w 2735"/>
                  <a:gd name="T3" fmla="*/ 0 h 87"/>
                  <a:gd name="T4" fmla="*/ 0 w 2735"/>
                  <a:gd name="T5" fmla="*/ 0 h 87"/>
                  <a:gd name="T6" fmla="*/ 0 w 2735"/>
                  <a:gd name="T7" fmla="*/ 0 h 87"/>
                  <a:gd name="T8" fmla="*/ 0 w 2735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35"/>
                  <a:gd name="T16" fmla="*/ 0 h 87"/>
                  <a:gd name="T17" fmla="*/ 2735 w 2735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35" h="87">
                    <a:moveTo>
                      <a:pt x="112" y="0"/>
                    </a:moveTo>
                    <a:lnTo>
                      <a:pt x="0" y="87"/>
                    </a:lnTo>
                    <a:lnTo>
                      <a:pt x="2735" y="87"/>
                    </a:lnTo>
                    <a:lnTo>
                      <a:pt x="2610" y="0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61" name="Freeform 725"/>
              <p:cNvSpPr>
                <a:spLocks/>
              </p:cNvSpPr>
              <p:nvPr/>
            </p:nvSpPr>
            <p:spPr bwMode="auto">
              <a:xfrm>
                <a:off x="1041" y="2787"/>
                <a:ext cx="68" cy="44"/>
              </a:xfrm>
              <a:custGeom>
                <a:avLst/>
                <a:gdLst>
                  <a:gd name="T0" fmla="*/ 1 w 136"/>
                  <a:gd name="T1" fmla="*/ 0 h 88"/>
                  <a:gd name="T2" fmla="*/ 0 w 136"/>
                  <a:gd name="T3" fmla="*/ 0 h 88"/>
                  <a:gd name="T4" fmla="*/ 1 w 136"/>
                  <a:gd name="T5" fmla="*/ 1 h 88"/>
                  <a:gd name="T6" fmla="*/ 1 w 136"/>
                  <a:gd name="T7" fmla="*/ 1 h 88"/>
                  <a:gd name="T8" fmla="*/ 1 w 136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8"/>
                  <a:gd name="T17" fmla="*/ 136 w 136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8">
                    <a:moveTo>
                      <a:pt x="136" y="0"/>
                    </a:moveTo>
                    <a:lnTo>
                      <a:pt x="0" y="0"/>
                    </a:lnTo>
                    <a:lnTo>
                      <a:pt x="118" y="88"/>
                    </a:lnTo>
                    <a:lnTo>
                      <a:pt x="136" y="88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62" name="Rectangle 726"/>
              <p:cNvSpPr>
                <a:spLocks noChangeArrowheads="1"/>
              </p:cNvSpPr>
              <p:nvPr/>
            </p:nvSpPr>
            <p:spPr bwMode="auto">
              <a:xfrm>
                <a:off x="1109" y="2787"/>
                <a:ext cx="68" cy="44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63" name="Rectangle 727"/>
              <p:cNvSpPr>
                <a:spLocks noChangeArrowheads="1"/>
              </p:cNvSpPr>
              <p:nvPr/>
            </p:nvSpPr>
            <p:spPr bwMode="auto">
              <a:xfrm>
                <a:off x="1177" y="2787"/>
                <a:ext cx="68" cy="44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64" name="Rectangle 728"/>
              <p:cNvSpPr>
                <a:spLocks noChangeArrowheads="1"/>
              </p:cNvSpPr>
              <p:nvPr/>
            </p:nvSpPr>
            <p:spPr bwMode="auto">
              <a:xfrm>
                <a:off x="1245" y="2787"/>
                <a:ext cx="68" cy="44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65" name="Rectangle 729"/>
              <p:cNvSpPr>
                <a:spLocks noChangeArrowheads="1"/>
              </p:cNvSpPr>
              <p:nvPr/>
            </p:nvSpPr>
            <p:spPr bwMode="auto">
              <a:xfrm>
                <a:off x="1313" y="2787"/>
                <a:ext cx="69" cy="44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66" name="Rectangle 730"/>
              <p:cNvSpPr>
                <a:spLocks noChangeArrowheads="1"/>
              </p:cNvSpPr>
              <p:nvPr/>
            </p:nvSpPr>
            <p:spPr bwMode="auto">
              <a:xfrm>
                <a:off x="1382" y="2787"/>
                <a:ext cx="68" cy="44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67" name="Rectangle 731"/>
              <p:cNvSpPr>
                <a:spLocks noChangeArrowheads="1"/>
              </p:cNvSpPr>
              <p:nvPr/>
            </p:nvSpPr>
            <p:spPr bwMode="auto">
              <a:xfrm>
                <a:off x="1450" y="2787"/>
                <a:ext cx="68" cy="44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68" name="Rectangle 732"/>
              <p:cNvSpPr>
                <a:spLocks noChangeArrowheads="1"/>
              </p:cNvSpPr>
              <p:nvPr/>
            </p:nvSpPr>
            <p:spPr bwMode="auto">
              <a:xfrm>
                <a:off x="1518" y="2787"/>
                <a:ext cx="68" cy="44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69" name="Rectangle 733"/>
              <p:cNvSpPr>
                <a:spLocks noChangeArrowheads="1"/>
              </p:cNvSpPr>
              <p:nvPr/>
            </p:nvSpPr>
            <p:spPr bwMode="auto">
              <a:xfrm>
                <a:off x="1586" y="2787"/>
                <a:ext cx="68" cy="44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70" name="Rectangle 734"/>
              <p:cNvSpPr>
                <a:spLocks noChangeArrowheads="1"/>
              </p:cNvSpPr>
              <p:nvPr/>
            </p:nvSpPr>
            <p:spPr bwMode="auto">
              <a:xfrm>
                <a:off x="1654" y="2787"/>
                <a:ext cx="68" cy="44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71" name="Rectangle 735"/>
              <p:cNvSpPr>
                <a:spLocks noChangeArrowheads="1"/>
              </p:cNvSpPr>
              <p:nvPr/>
            </p:nvSpPr>
            <p:spPr bwMode="auto">
              <a:xfrm>
                <a:off x="1722" y="2787"/>
                <a:ext cx="69" cy="44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72" name="Rectangle 736"/>
              <p:cNvSpPr>
                <a:spLocks noChangeArrowheads="1"/>
              </p:cNvSpPr>
              <p:nvPr/>
            </p:nvSpPr>
            <p:spPr bwMode="auto">
              <a:xfrm>
                <a:off x="1791" y="2787"/>
                <a:ext cx="68" cy="44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73" name="Rectangle 737"/>
              <p:cNvSpPr>
                <a:spLocks noChangeArrowheads="1"/>
              </p:cNvSpPr>
              <p:nvPr/>
            </p:nvSpPr>
            <p:spPr bwMode="auto">
              <a:xfrm>
                <a:off x="1859" y="2787"/>
                <a:ext cx="68" cy="44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74" name="Rectangle 738"/>
              <p:cNvSpPr>
                <a:spLocks noChangeArrowheads="1"/>
              </p:cNvSpPr>
              <p:nvPr/>
            </p:nvSpPr>
            <p:spPr bwMode="auto">
              <a:xfrm>
                <a:off x="1927" y="2787"/>
                <a:ext cx="68" cy="44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75" name="Rectangle 739"/>
              <p:cNvSpPr>
                <a:spLocks noChangeArrowheads="1"/>
              </p:cNvSpPr>
              <p:nvPr/>
            </p:nvSpPr>
            <p:spPr bwMode="auto">
              <a:xfrm>
                <a:off x="1995" y="2787"/>
                <a:ext cx="68" cy="44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76" name="Rectangle 740"/>
              <p:cNvSpPr>
                <a:spLocks noChangeArrowheads="1"/>
              </p:cNvSpPr>
              <p:nvPr/>
            </p:nvSpPr>
            <p:spPr bwMode="auto">
              <a:xfrm>
                <a:off x="2063" y="2787"/>
                <a:ext cx="69" cy="44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77" name="Rectangle 741"/>
              <p:cNvSpPr>
                <a:spLocks noChangeArrowheads="1"/>
              </p:cNvSpPr>
              <p:nvPr/>
            </p:nvSpPr>
            <p:spPr bwMode="auto">
              <a:xfrm>
                <a:off x="2132" y="2787"/>
                <a:ext cx="68" cy="44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78" name="Rectangle 742"/>
              <p:cNvSpPr>
                <a:spLocks noChangeArrowheads="1"/>
              </p:cNvSpPr>
              <p:nvPr/>
            </p:nvSpPr>
            <p:spPr bwMode="auto">
              <a:xfrm>
                <a:off x="2200" y="2787"/>
                <a:ext cx="68" cy="44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79" name="Rectangle 743"/>
              <p:cNvSpPr>
                <a:spLocks noChangeArrowheads="1"/>
              </p:cNvSpPr>
              <p:nvPr/>
            </p:nvSpPr>
            <p:spPr bwMode="auto">
              <a:xfrm>
                <a:off x="2268" y="2787"/>
                <a:ext cx="69" cy="44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180" name="Freeform 744"/>
              <p:cNvSpPr>
                <a:spLocks/>
              </p:cNvSpPr>
              <p:nvPr/>
            </p:nvSpPr>
            <p:spPr bwMode="auto">
              <a:xfrm>
                <a:off x="2337" y="2787"/>
                <a:ext cx="68" cy="44"/>
              </a:xfrm>
              <a:custGeom>
                <a:avLst/>
                <a:gdLst>
                  <a:gd name="T0" fmla="*/ 0 w 136"/>
                  <a:gd name="T1" fmla="*/ 0 h 88"/>
                  <a:gd name="T2" fmla="*/ 1 w 136"/>
                  <a:gd name="T3" fmla="*/ 0 h 88"/>
                  <a:gd name="T4" fmla="*/ 1 w 136"/>
                  <a:gd name="T5" fmla="*/ 1 h 88"/>
                  <a:gd name="T6" fmla="*/ 0 w 136"/>
                  <a:gd name="T7" fmla="*/ 1 h 88"/>
                  <a:gd name="T8" fmla="*/ 0 w 136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8"/>
                  <a:gd name="T17" fmla="*/ 136 w 136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8">
                    <a:moveTo>
                      <a:pt x="0" y="0"/>
                    </a:moveTo>
                    <a:lnTo>
                      <a:pt x="136" y="0"/>
                    </a:lnTo>
                    <a:lnTo>
                      <a:pt x="2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81" name="Freeform 745"/>
              <p:cNvSpPr>
                <a:spLocks/>
              </p:cNvSpPr>
              <p:nvPr/>
            </p:nvSpPr>
            <p:spPr bwMode="auto">
              <a:xfrm>
                <a:off x="1041" y="2787"/>
                <a:ext cx="1364" cy="44"/>
              </a:xfrm>
              <a:custGeom>
                <a:avLst/>
                <a:gdLst>
                  <a:gd name="T0" fmla="*/ 0 w 2729"/>
                  <a:gd name="T1" fmla="*/ 1 h 88"/>
                  <a:gd name="T2" fmla="*/ 0 w 2729"/>
                  <a:gd name="T3" fmla="*/ 0 h 88"/>
                  <a:gd name="T4" fmla="*/ 0 w 2729"/>
                  <a:gd name="T5" fmla="*/ 0 h 88"/>
                  <a:gd name="T6" fmla="*/ 0 w 2729"/>
                  <a:gd name="T7" fmla="*/ 1 h 88"/>
                  <a:gd name="T8" fmla="*/ 0 w 2729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29"/>
                  <a:gd name="T16" fmla="*/ 0 h 88"/>
                  <a:gd name="T17" fmla="*/ 2729 w 2729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29" h="88">
                    <a:moveTo>
                      <a:pt x="118" y="88"/>
                    </a:moveTo>
                    <a:lnTo>
                      <a:pt x="0" y="0"/>
                    </a:lnTo>
                    <a:lnTo>
                      <a:pt x="2729" y="0"/>
                    </a:lnTo>
                    <a:lnTo>
                      <a:pt x="2617" y="88"/>
                    </a:lnTo>
                    <a:lnTo>
                      <a:pt x="118" y="88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82" name="Freeform 746"/>
              <p:cNvSpPr>
                <a:spLocks/>
              </p:cNvSpPr>
              <p:nvPr/>
            </p:nvSpPr>
            <p:spPr bwMode="auto">
              <a:xfrm>
                <a:off x="1040" y="2785"/>
                <a:ext cx="16" cy="13"/>
              </a:xfrm>
              <a:custGeom>
                <a:avLst/>
                <a:gdLst>
                  <a:gd name="T0" fmla="*/ 0 w 33"/>
                  <a:gd name="T1" fmla="*/ 1 h 26"/>
                  <a:gd name="T2" fmla="*/ 0 w 33"/>
                  <a:gd name="T3" fmla="*/ 0 h 26"/>
                  <a:gd name="T4" fmla="*/ 0 w 33"/>
                  <a:gd name="T5" fmla="*/ 1 h 26"/>
                  <a:gd name="T6" fmla="*/ 0 w 33"/>
                  <a:gd name="T7" fmla="*/ 1 h 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3"/>
                  <a:gd name="T13" fmla="*/ 0 h 26"/>
                  <a:gd name="T14" fmla="*/ 33 w 33"/>
                  <a:gd name="T15" fmla="*/ 26 h 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3" h="26">
                    <a:moveTo>
                      <a:pt x="33" y="23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3" y="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83" name="Freeform 747"/>
              <p:cNvSpPr>
                <a:spLocks/>
              </p:cNvSpPr>
              <p:nvPr/>
            </p:nvSpPr>
            <p:spPr bwMode="auto">
              <a:xfrm>
                <a:off x="1040" y="2796"/>
                <a:ext cx="32" cy="15"/>
              </a:xfrm>
              <a:custGeom>
                <a:avLst/>
                <a:gdLst>
                  <a:gd name="T0" fmla="*/ 1 w 64"/>
                  <a:gd name="T1" fmla="*/ 0 h 29"/>
                  <a:gd name="T2" fmla="*/ 1 w 64"/>
                  <a:gd name="T3" fmla="*/ 1 h 29"/>
                  <a:gd name="T4" fmla="*/ 0 w 64"/>
                  <a:gd name="T5" fmla="*/ 1 h 29"/>
                  <a:gd name="T6" fmla="*/ 0 w 64"/>
                  <a:gd name="T7" fmla="*/ 1 h 29"/>
                  <a:gd name="T8" fmla="*/ 1 w 64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29"/>
                  <a:gd name="T17" fmla="*/ 64 w 64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29">
                    <a:moveTo>
                      <a:pt x="33" y="0"/>
                    </a:moveTo>
                    <a:lnTo>
                      <a:pt x="64" y="22"/>
                    </a:lnTo>
                    <a:lnTo>
                      <a:pt x="0" y="29"/>
                    </a:lnTo>
                    <a:lnTo>
                      <a:pt x="0" y="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84" name="Freeform 748"/>
              <p:cNvSpPr>
                <a:spLocks/>
              </p:cNvSpPr>
              <p:nvPr/>
            </p:nvSpPr>
            <p:spPr bwMode="auto">
              <a:xfrm>
                <a:off x="1040" y="2808"/>
                <a:ext cx="48" cy="16"/>
              </a:xfrm>
              <a:custGeom>
                <a:avLst/>
                <a:gdLst>
                  <a:gd name="T0" fmla="*/ 0 w 97"/>
                  <a:gd name="T1" fmla="*/ 0 h 33"/>
                  <a:gd name="T2" fmla="*/ 0 w 97"/>
                  <a:gd name="T3" fmla="*/ 0 h 33"/>
                  <a:gd name="T4" fmla="*/ 0 w 97"/>
                  <a:gd name="T5" fmla="*/ 0 h 33"/>
                  <a:gd name="T6" fmla="*/ 0 w 97"/>
                  <a:gd name="T7" fmla="*/ 0 h 33"/>
                  <a:gd name="T8" fmla="*/ 0 w 97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33"/>
                  <a:gd name="T17" fmla="*/ 97 w 97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33">
                    <a:moveTo>
                      <a:pt x="64" y="0"/>
                    </a:moveTo>
                    <a:lnTo>
                      <a:pt x="97" y="23"/>
                    </a:lnTo>
                    <a:lnTo>
                      <a:pt x="0" y="33"/>
                    </a:lnTo>
                    <a:lnTo>
                      <a:pt x="0" y="7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85" name="Freeform 749"/>
              <p:cNvSpPr>
                <a:spLocks/>
              </p:cNvSpPr>
              <p:nvPr/>
            </p:nvSpPr>
            <p:spPr bwMode="auto">
              <a:xfrm>
                <a:off x="1040" y="2819"/>
                <a:ext cx="61" cy="18"/>
              </a:xfrm>
              <a:custGeom>
                <a:avLst/>
                <a:gdLst>
                  <a:gd name="T0" fmla="*/ 0 w 123"/>
                  <a:gd name="T1" fmla="*/ 0 h 36"/>
                  <a:gd name="T2" fmla="*/ 0 w 123"/>
                  <a:gd name="T3" fmla="*/ 1 h 36"/>
                  <a:gd name="T4" fmla="*/ 0 w 123"/>
                  <a:gd name="T5" fmla="*/ 1 h 36"/>
                  <a:gd name="T6" fmla="*/ 0 w 123"/>
                  <a:gd name="T7" fmla="*/ 1 h 36"/>
                  <a:gd name="T8" fmla="*/ 0 w 123"/>
                  <a:gd name="T9" fmla="*/ 1 h 36"/>
                  <a:gd name="T10" fmla="*/ 0 w 123"/>
                  <a:gd name="T11" fmla="*/ 0 h 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36"/>
                  <a:gd name="T20" fmla="*/ 123 w 123"/>
                  <a:gd name="T21" fmla="*/ 36 h 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36">
                    <a:moveTo>
                      <a:pt x="97" y="0"/>
                    </a:moveTo>
                    <a:lnTo>
                      <a:pt x="123" y="18"/>
                    </a:lnTo>
                    <a:lnTo>
                      <a:pt x="123" y="24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86" name="Freeform 750"/>
              <p:cNvSpPr>
                <a:spLocks/>
              </p:cNvSpPr>
              <p:nvPr/>
            </p:nvSpPr>
            <p:spPr bwMode="auto">
              <a:xfrm>
                <a:off x="1040" y="2831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9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87" name="Freeform 751"/>
              <p:cNvSpPr>
                <a:spLocks/>
              </p:cNvSpPr>
              <p:nvPr/>
            </p:nvSpPr>
            <p:spPr bwMode="auto">
              <a:xfrm>
                <a:off x="1040" y="2844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5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88" name="Freeform 752"/>
              <p:cNvSpPr>
                <a:spLocks/>
              </p:cNvSpPr>
              <p:nvPr/>
            </p:nvSpPr>
            <p:spPr bwMode="auto">
              <a:xfrm>
                <a:off x="1040" y="2857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89" name="Freeform 753"/>
              <p:cNvSpPr>
                <a:spLocks/>
              </p:cNvSpPr>
              <p:nvPr/>
            </p:nvSpPr>
            <p:spPr bwMode="auto">
              <a:xfrm>
                <a:off x="1040" y="2870"/>
                <a:ext cx="61" cy="19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0 h 40"/>
                  <a:gd name="T4" fmla="*/ 0 w 123"/>
                  <a:gd name="T5" fmla="*/ 0 h 40"/>
                  <a:gd name="T6" fmla="*/ 0 w 123"/>
                  <a:gd name="T7" fmla="*/ 0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8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90" name="Freeform 754"/>
              <p:cNvSpPr>
                <a:spLocks/>
              </p:cNvSpPr>
              <p:nvPr/>
            </p:nvSpPr>
            <p:spPr bwMode="auto">
              <a:xfrm>
                <a:off x="1040" y="2883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91" name="Freeform 755"/>
              <p:cNvSpPr>
                <a:spLocks/>
              </p:cNvSpPr>
              <p:nvPr/>
            </p:nvSpPr>
            <p:spPr bwMode="auto">
              <a:xfrm>
                <a:off x="1040" y="2896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92" name="Freeform 756"/>
              <p:cNvSpPr>
                <a:spLocks/>
              </p:cNvSpPr>
              <p:nvPr/>
            </p:nvSpPr>
            <p:spPr bwMode="auto">
              <a:xfrm>
                <a:off x="1040" y="2909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93" name="Freeform 757"/>
              <p:cNvSpPr>
                <a:spLocks/>
              </p:cNvSpPr>
              <p:nvPr/>
            </p:nvSpPr>
            <p:spPr bwMode="auto">
              <a:xfrm>
                <a:off x="1040" y="2922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5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94" name="Freeform 758"/>
              <p:cNvSpPr>
                <a:spLocks/>
              </p:cNvSpPr>
              <p:nvPr/>
            </p:nvSpPr>
            <p:spPr bwMode="auto">
              <a:xfrm>
                <a:off x="1040" y="2935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95" name="Freeform 759"/>
              <p:cNvSpPr>
                <a:spLocks/>
              </p:cNvSpPr>
              <p:nvPr/>
            </p:nvSpPr>
            <p:spPr bwMode="auto">
              <a:xfrm>
                <a:off x="1040" y="2948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8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96" name="Freeform 760"/>
              <p:cNvSpPr>
                <a:spLocks/>
              </p:cNvSpPr>
              <p:nvPr/>
            </p:nvSpPr>
            <p:spPr bwMode="auto">
              <a:xfrm>
                <a:off x="1040" y="2962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97" name="Freeform 761"/>
              <p:cNvSpPr>
                <a:spLocks/>
              </p:cNvSpPr>
              <p:nvPr/>
            </p:nvSpPr>
            <p:spPr bwMode="auto">
              <a:xfrm>
                <a:off x="1040" y="2975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98" name="Freeform 762"/>
              <p:cNvSpPr>
                <a:spLocks/>
              </p:cNvSpPr>
              <p:nvPr/>
            </p:nvSpPr>
            <p:spPr bwMode="auto">
              <a:xfrm>
                <a:off x="1040" y="2988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1 h 38"/>
                  <a:gd name="T10" fmla="*/ 0 w 123"/>
                  <a:gd name="T11" fmla="*/ 0 h 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38"/>
                  <a:gd name="T20" fmla="*/ 123 w 123"/>
                  <a:gd name="T21" fmla="*/ 38 h 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38">
                    <a:moveTo>
                      <a:pt x="123" y="0"/>
                    </a:moveTo>
                    <a:lnTo>
                      <a:pt x="123" y="17"/>
                    </a:lnTo>
                    <a:lnTo>
                      <a:pt x="109" y="27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199" name="Freeform 763"/>
              <p:cNvSpPr>
                <a:spLocks/>
              </p:cNvSpPr>
              <p:nvPr/>
            </p:nvSpPr>
            <p:spPr bwMode="auto">
              <a:xfrm>
                <a:off x="1040" y="3002"/>
                <a:ext cx="54" cy="18"/>
              </a:xfrm>
              <a:custGeom>
                <a:avLst/>
                <a:gdLst>
                  <a:gd name="T0" fmla="*/ 0 w 109"/>
                  <a:gd name="T1" fmla="*/ 0 h 37"/>
                  <a:gd name="T2" fmla="*/ 0 w 109"/>
                  <a:gd name="T3" fmla="*/ 0 h 37"/>
                  <a:gd name="T4" fmla="*/ 0 w 109"/>
                  <a:gd name="T5" fmla="*/ 0 h 37"/>
                  <a:gd name="T6" fmla="*/ 0 w 109"/>
                  <a:gd name="T7" fmla="*/ 0 h 37"/>
                  <a:gd name="T8" fmla="*/ 0 w 109"/>
                  <a:gd name="T9" fmla="*/ 0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9"/>
                  <a:gd name="T16" fmla="*/ 0 h 37"/>
                  <a:gd name="T17" fmla="*/ 109 w 109"/>
                  <a:gd name="T18" fmla="*/ 37 h 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9" h="37">
                    <a:moveTo>
                      <a:pt x="109" y="0"/>
                    </a:moveTo>
                    <a:lnTo>
                      <a:pt x="66" y="30"/>
                    </a:lnTo>
                    <a:lnTo>
                      <a:pt x="0" y="37"/>
                    </a:lnTo>
                    <a:lnTo>
                      <a:pt x="0" y="11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00" name="Freeform 764"/>
              <p:cNvSpPr>
                <a:spLocks/>
              </p:cNvSpPr>
              <p:nvPr/>
            </p:nvSpPr>
            <p:spPr bwMode="auto">
              <a:xfrm>
                <a:off x="1040" y="3016"/>
                <a:ext cx="32" cy="17"/>
              </a:xfrm>
              <a:custGeom>
                <a:avLst/>
                <a:gdLst>
                  <a:gd name="T0" fmla="*/ 0 w 66"/>
                  <a:gd name="T1" fmla="*/ 0 h 32"/>
                  <a:gd name="T2" fmla="*/ 0 w 66"/>
                  <a:gd name="T3" fmla="*/ 1 h 32"/>
                  <a:gd name="T4" fmla="*/ 0 w 66"/>
                  <a:gd name="T5" fmla="*/ 1 h 32"/>
                  <a:gd name="T6" fmla="*/ 0 w 66"/>
                  <a:gd name="T7" fmla="*/ 1 h 32"/>
                  <a:gd name="T8" fmla="*/ 0 w 66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32"/>
                  <a:gd name="T17" fmla="*/ 66 w 66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32">
                    <a:moveTo>
                      <a:pt x="66" y="0"/>
                    </a:moveTo>
                    <a:lnTo>
                      <a:pt x="23" y="31"/>
                    </a:lnTo>
                    <a:lnTo>
                      <a:pt x="0" y="32"/>
                    </a:lnTo>
                    <a:lnTo>
                      <a:pt x="0" y="7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01" name="Freeform 765"/>
              <p:cNvSpPr>
                <a:spLocks/>
              </p:cNvSpPr>
              <p:nvPr/>
            </p:nvSpPr>
            <p:spPr bwMode="auto">
              <a:xfrm>
                <a:off x="1040" y="3032"/>
                <a:ext cx="11" cy="8"/>
              </a:xfrm>
              <a:custGeom>
                <a:avLst/>
                <a:gdLst>
                  <a:gd name="T0" fmla="*/ 0 w 23"/>
                  <a:gd name="T1" fmla="*/ 0 h 15"/>
                  <a:gd name="T2" fmla="*/ 0 w 23"/>
                  <a:gd name="T3" fmla="*/ 1 h 15"/>
                  <a:gd name="T4" fmla="*/ 0 w 23"/>
                  <a:gd name="T5" fmla="*/ 1 h 15"/>
                  <a:gd name="T6" fmla="*/ 0 w 23"/>
                  <a:gd name="T7" fmla="*/ 0 h 1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"/>
                  <a:gd name="T13" fmla="*/ 0 h 15"/>
                  <a:gd name="T14" fmla="*/ 23 w 23"/>
                  <a:gd name="T15" fmla="*/ 15 h 1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" h="15">
                    <a:moveTo>
                      <a:pt x="23" y="0"/>
                    </a:moveTo>
                    <a:lnTo>
                      <a:pt x="0" y="15"/>
                    </a:lnTo>
                    <a:lnTo>
                      <a:pt x="0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02" name="Freeform 766"/>
              <p:cNvSpPr>
                <a:spLocks/>
              </p:cNvSpPr>
              <p:nvPr/>
            </p:nvSpPr>
            <p:spPr bwMode="auto">
              <a:xfrm>
                <a:off x="1040" y="2785"/>
                <a:ext cx="61" cy="255"/>
              </a:xfrm>
              <a:custGeom>
                <a:avLst/>
                <a:gdLst>
                  <a:gd name="T0" fmla="*/ 0 w 123"/>
                  <a:gd name="T1" fmla="*/ 1 h 509"/>
                  <a:gd name="T2" fmla="*/ 0 w 123"/>
                  <a:gd name="T3" fmla="*/ 1 h 509"/>
                  <a:gd name="T4" fmla="*/ 0 w 123"/>
                  <a:gd name="T5" fmla="*/ 0 h 509"/>
                  <a:gd name="T6" fmla="*/ 0 w 123"/>
                  <a:gd name="T7" fmla="*/ 1 h 509"/>
                  <a:gd name="T8" fmla="*/ 0 w 123"/>
                  <a:gd name="T9" fmla="*/ 1 h 5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509"/>
                  <a:gd name="T17" fmla="*/ 123 w 123"/>
                  <a:gd name="T18" fmla="*/ 509 h 5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509">
                    <a:moveTo>
                      <a:pt x="123" y="423"/>
                    </a:moveTo>
                    <a:lnTo>
                      <a:pt x="0" y="509"/>
                    </a:lnTo>
                    <a:lnTo>
                      <a:pt x="0" y="0"/>
                    </a:lnTo>
                    <a:lnTo>
                      <a:pt x="123" y="86"/>
                    </a:lnTo>
                    <a:lnTo>
                      <a:pt x="123" y="423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03" name="Rectangle 767"/>
              <p:cNvSpPr>
                <a:spLocks noChangeArrowheads="1"/>
              </p:cNvSpPr>
              <p:nvPr/>
            </p:nvSpPr>
            <p:spPr bwMode="auto">
              <a:xfrm>
                <a:off x="1041" y="3678"/>
                <a:ext cx="69" cy="255"/>
              </a:xfrm>
              <a:prstGeom prst="rect">
                <a:avLst/>
              </a:prstGeom>
              <a:solidFill>
                <a:srgbClr val="FF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04" name="Rectangle 768"/>
              <p:cNvSpPr>
                <a:spLocks noChangeArrowheads="1"/>
              </p:cNvSpPr>
              <p:nvPr/>
            </p:nvSpPr>
            <p:spPr bwMode="auto">
              <a:xfrm>
                <a:off x="1110" y="3678"/>
                <a:ext cx="68" cy="255"/>
              </a:xfrm>
              <a:prstGeom prst="rect">
                <a:avLst/>
              </a:prstGeom>
              <a:solidFill>
                <a:srgbClr val="FFC1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05" name="Rectangle 769"/>
              <p:cNvSpPr>
                <a:spLocks noChangeArrowheads="1"/>
              </p:cNvSpPr>
              <p:nvPr/>
            </p:nvSpPr>
            <p:spPr bwMode="auto">
              <a:xfrm>
                <a:off x="1178" y="3678"/>
                <a:ext cx="68" cy="255"/>
              </a:xfrm>
              <a:prstGeom prst="rect">
                <a:avLst/>
              </a:prstGeom>
              <a:solidFill>
                <a:srgbClr val="FFB6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06" name="Rectangle 770"/>
              <p:cNvSpPr>
                <a:spLocks noChangeArrowheads="1"/>
              </p:cNvSpPr>
              <p:nvPr/>
            </p:nvSpPr>
            <p:spPr bwMode="auto">
              <a:xfrm>
                <a:off x="1246" y="3678"/>
                <a:ext cx="68" cy="255"/>
              </a:xfrm>
              <a:prstGeom prst="rect">
                <a:avLst/>
              </a:prstGeom>
              <a:solidFill>
                <a:srgbClr val="FFAB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07" name="Rectangle 771"/>
              <p:cNvSpPr>
                <a:spLocks noChangeArrowheads="1"/>
              </p:cNvSpPr>
              <p:nvPr/>
            </p:nvSpPr>
            <p:spPr bwMode="auto">
              <a:xfrm>
                <a:off x="1314" y="3678"/>
                <a:ext cx="68" cy="255"/>
              </a:xfrm>
              <a:prstGeom prst="rect">
                <a:avLst/>
              </a:prstGeom>
              <a:solidFill>
                <a:srgbClr val="FFA1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08" name="Rectangle 772"/>
              <p:cNvSpPr>
                <a:spLocks noChangeArrowheads="1"/>
              </p:cNvSpPr>
              <p:nvPr/>
            </p:nvSpPr>
            <p:spPr bwMode="auto">
              <a:xfrm>
                <a:off x="1382" y="3678"/>
                <a:ext cx="69" cy="255"/>
              </a:xfrm>
              <a:prstGeom prst="rect">
                <a:avLst/>
              </a:prstGeom>
              <a:solidFill>
                <a:srgbClr val="FF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09" name="Rectangle 773"/>
              <p:cNvSpPr>
                <a:spLocks noChangeArrowheads="1"/>
              </p:cNvSpPr>
              <p:nvPr/>
            </p:nvSpPr>
            <p:spPr bwMode="auto">
              <a:xfrm>
                <a:off x="1451" y="3678"/>
                <a:ext cx="68" cy="255"/>
              </a:xfrm>
              <a:prstGeom prst="rect">
                <a:avLst/>
              </a:prstGeom>
              <a:solidFill>
                <a:srgbClr val="FF8B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10" name="Rectangle 774"/>
              <p:cNvSpPr>
                <a:spLocks noChangeArrowheads="1"/>
              </p:cNvSpPr>
              <p:nvPr/>
            </p:nvSpPr>
            <p:spPr bwMode="auto">
              <a:xfrm>
                <a:off x="1519" y="3678"/>
                <a:ext cx="68" cy="255"/>
              </a:xfrm>
              <a:prstGeom prst="rect">
                <a:avLst/>
              </a:prstGeom>
              <a:solidFill>
                <a:srgbClr val="FF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11" name="Rectangle 775"/>
              <p:cNvSpPr>
                <a:spLocks noChangeArrowheads="1"/>
              </p:cNvSpPr>
              <p:nvPr/>
            </p:nvSpPr>
            <p:spPr bwMode="auto">
              <a:xfrm>
                <a:off x="1587" y="3678"/>
                <a:ext cx="68" cy="255"/>
              </a:xfrm>
              <a:prstGeom prst="rect">
                <a:avLst/>
              </a:prstGeom>
              <a:solidFill>
                <a:srgbClr val="FF76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12" name="Rectangle 776"/>
              <p:cNvSpPr>
                <a:spLocks noChangeArrowheads="1"/>
              </p:cNvSpPr>
              <p:nvPr/>
            </p:nvSpPr>
            <p:spPr bwMode="auto">
              <a:xfrm>
                <a:off x="1655" y="3678"/>
                <a:ext cx="69" cy="255"/>
              </a:xfrm>
              <a:prstGeom prst="rect">
                <a:avLst/>
              </a:prstGeom>
              <a:solidFill>
                <a:srgbClr val="FF6B6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13" name="Rectangle 777"/>
              <p:cNvSpPr>
                <a:spLocks noChangeArrowheads="1"/>
              </p:cNvSpPr>
              <p:nvPr/>
            </p:nvSpPr>
            <p:spPr bwMode="auto">
              <a:xfrm>
                <a:off x="1724" y="3678"/>
                <a:ext cx="68" cy="255"/>
              </a:xfrm>
              <a:prstGeom prst="rect">
                <a:avLst/>
              </a:prstGeom>
              <a:solidFill>
                <a:srgbClr val="FF606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14" name="Rectangle 778"/>
              <p:cNvSpPr>
                <a:spLocks noChangeArrowheads="1"/>
              </p:cNvSpPr>
              <p:nvPr/>
            </p:nvSpPr>
            <p:spPr bwMode="auto">
              <a:xfrm>
                <a:off x="1792" y="3678"/>
                <a:ext cx="69" cy="255"/>
              </a:xfrm>
              <a:prstGeom prst="rect">
                <a:avLst/>
              </a:prstGeom>
              <a:solidFill>
                <a:srgbClr val="FF555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15" name="Rectangle 779"/>
              <p:cNvSpPr>
                <a:spLocks noChangeArrowheads="1"/>
              </p:cNvSpPr>
              <p:nvPr/>
            </p:nvSpPr>
            <p:spPr bwMode="auto">
              <a:xfrm>
                <a:off x="1861" y="3678"/>
                <a:ext cx="68" cy="255"/>
              </a:xfrm>
              <a:prstGeom prst="rect">
                <a:avLst/>
              </a:prstGeom>
              <a:solidFill>
                <a:srgbClr val="FF4B4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16" name="Rectangle 780"/>
              <p:cNvSpPr>
                <a:spLocks noChangeArrowheads="1"/>
              </p:cNvSpPr>
              <p:nvPr/>
            </p:nvSpPr>
            <p:spPr bwMode="auto">
              <a:xfrm>
                <a:off x="1929" y="3678"/>
                <a:ext cx="68" cy="255"/>
              </a:xfrm>
              <a:prstGeom prst="rect">
                <a:avLst/>
              </a:prstGeom>
              <a:solidFill>
                <a:srgbClr val="FF404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17" name="Rectangle 781"/>
              <p:cNvSpPr>
                <a:spLocks noChangeArrowheads="1"/>
              </p:cNvSpPr>
              <p:nvPr/>
            </p:nvSpPr>
            <p:spPr bwMode="auto">
              <a:xfrm>
                <a:off x="1997" y="3678"/>
                <a:ext cx="68" cy="255"/>
              </a:xfrm>
              <a:prstGeom prst="rect">
                <a:avLst/>
              </a:prstGeom>
              <a:solidFill>
                <a:srgbClr val="FF353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18" name="Rectangle 782"/>
              <p:cNvSpPr>
                <a:spLocks noChangeArrowheads="1"/>
              </p:cNvSpPr>
              <p:nvPr/>
            </p:nvSpPr>
            <p:spPr bwMode="auto">
              <a:xfrm>
                <a:off x="2065" y="3678"/>
                <a:ext cx="68" cy="255"/>
              </a:xfrm>
              <a:prstGeom prst="rect">
                <a:avLst/>
              </a:prstGeom>
              <a:solidFill>
                <a:srgbClr val="FF2A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19" name="Rectangle 783"/>
              <p:cNvSpPr>
                <a:spLocks noChangeArrowheads="1"/>
              </p:cNvSpPr>
              <p:nvPr/>
            </p:nvSpPr>
            <p:spPr bwMode="auto">
              <a:xfrm>
                <a:off x="2133" y="3678"/>
                <a:ext cx="68" cy="255"/>
              </a:xfrm>
              <a:prstGeom prst="rect">
                <a:avLst/>
              </a:prstGeom>
              <a:solidFill>
                <a:srgbClr val="FF20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20" name="Rectangle 784"/>
              <p:cNvSpPr>
                <a:spLocks noChangeArrowheads="1"/>
              </p:cNvSpPr>
              <p:nvPr/>
            </p:nvSpPr>
            <p:spPr bwMode="auto">
              <a:xfrm>
                <a:off x="2201" y="3678"/>
                <a:ext cx="69" cy="255"/>
              </a:xfrm>
              <a:prstGeom prst="rect">
                <a:avLst/>
              </a:prstGeom>
              <a:solidFill>
                <a:srgbClr val="FF151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21" name="Rectangle 785"/>
              <p:cNvSpPr>
                <a:spLocks noChangeArrowheads="1"/>
              </p:cNvSpPr>
              <p:nvPr/>
            </p:nvSpPr>
            <p:spPr bwMode="auto">
              <a:xfrm>
                <a:off x="2270" y="3678"/>
                <a:ext cx="69" cy="255"/>
              </a:xfrm>
              <a:prstGeom prst="rect">
                <a:avLst/>
              </a:prstGeom>
              <a:solidFill>
                <a:srgbClr val="FF0A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22" name="Rectangle 786"/>
              <p:cNvSpPr>
                <a:spLocks noChangeArrowheads="1"/>
              </p:cNvSpPr>
              <p:nvPr/>
            </p:nvSpPr>
            <p:spPr bwMode="auto">
              <a:xfrm>
                <a:off x="2339" y="3678"/>
                <a:ext cx="68" cy="255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23" name="Rectangle 787"/>
              <p:cNvSpPr>
                <a:spLocks noChangeArrowheads="1"/>
              </p:cNvSpPr>
              <p:nvPr/>
            </p:nvSpPr>
            <p:spPr bwMode="auto">
              <a:xfrm>
                <a:off x="1041" y="3678"/>
                <a:ext cx="1366" cy="255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24" name="Rectangle 788"/>
              <p:cNvSpPr>
                <a:spLocks noChangeArrowheads="1"/>
              </p:cNvSpPr>
              <p:nvPr/>
            </p:nvSpPr>
            <p:spPr bwMode="auto">
              <a:xfrm>
                <a:off x="1041" y="3675"/>
                <a:ext cx="69" cy="25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25" name="Rectangle 789"/>
              <p:cNvSpPr>
                <a:spLocks noChangeArrowheads="1"/>
              </p:cNvSpPr>
              <p:nvPr/>
            </p:nvSpPr>
            <p:spPr bwMode="auto">
              <a:xfrm>
                <a:off x="1110" y="3675"/>
                <a:ext cx="68" cy="254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26" name="Rectangle 790"/>
              <p:cNvSpPr>
                <a:spLocks noChangeArrowheads="1"/>
              </p:cNvSpPr>
              <p:nvPr/>
            </p:nvSpPr>
            <p:spPr bwMode="auto">
              <a:xfrm>
                <a:off x="1178" y="3675"/>
                <a:ext cx="68" cy="254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27" name="Rectangle 791"/>
              <p:cNvSpPr>
                <a:spLocks noChangeArrowheads="1"/>
              </p:cNvSpPr>
              <p:nvPr/>
            </p:nvSpPr>
            <p:spPr bwMode="auto">
              <a:xfrm>
                <a:off x="1246" y="3675"/>
                <a:ext cx="68" cy="254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28" name="Rectangle 792"/>
              <p:cNvSpPr>
                <a:spLocks noChangeArrowheads="1"/>
              </p:cNvSpPr>
              <p:nvPr/>
            </p:nvSpPr>
            <p:spPr bwMode="auto">
              <a:xfrm>
                <a:off x="1314" y="3675"/>
                <a:ext cx="68" cy="254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29" name="Rectangle 793"/>
              <p:cNvSpPr>
                <a:spLocks noChangeArrowheads="1"/>
              </p:cNvSpPr>
              <p:nvPr/>
            </p:nvSpPr>
            <p:spPr bwMode="auto">
              <a:xfrm>
                <a:off x="1382" y="3675"/>
                <a:ext cx="69" cy="254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30" name="Rectangle 794"/>
              <p:cNvSpPr>
                <a:spLocks noChangeArrowheads="1"/>
              </p:cNvSpPr>
              <p:nvPr/>
            </p:nvSpPr>
            <p:spPr bwMode="auto">
              <a:xfrm>
                <a:off x="1451" y="3675"/>
                <a:ext cx="68" cy="254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31" name="Rectangle 795"/>
              <p:cNvSpPr>
                <a:spLocks noChangeArrowheads="1"/>
              </p:cNvSpPr>
              <p:nvPr/>
            </p:nvSpPr>
            <p:spPr bwMode="auto">
              <a:xfrm>
                <a:off x="1519" y="3675"/>
                <a:ext cx="68" cy="254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32" name="Rectangle 796"/>
              <p:cNvSpPr>
                <a:spLocks noChangeArrowheads="1"/>
              </p:cNvSpPr>
              <p:nvPr/>
            </p:nvSpPr>
            <p:spPr bwMode="auto">
              <a:xfrm>
                <a:off x="1587" y="3675"/>
                <a:ext cx="68" cy="254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33" name="Rectangle 797"/>
              <p:cNvSpPr>
                <a:spLocks noChangeArrowheads="1"/>
              </p:cNvSpPr>
              <p:nvPr/>
            </p:nvSpPr>
            <p:spPr bwMode="auto">
              <a:xfrm>
                <a:off x="1655" y="3675"/>
                <a:ext cx="69" cy="254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34" name="Rectangle 798"/>
              <p:cNvSpPr>
                <a:spLocks noChangeArrowheads="1"/>
              </p:cNvSpPr>
              <p:nvPr/>
            </p:nvSpPr>
            <p:spPr bwMode="auto">
              <a:xfrm>
                <a:off x="1724" y="3675"/>
                <a:ext cx="68" cy="254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35" name="Rectangle 799"/>
              <p:cNvSpPr>
                <a:spLocks noChangeArrowheads="1"/>
              </p:cNvSpPr>
              <p:nvPr/>
            </p:nvSpPr>
            <p:spPr bwMode="auto">
              <a:xfrm>
                <a:off x="1792" y="3675"/>
                <a:ext cx="69" cy="254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36" name="Rectangle 800"/>
              <p:cNvSpPr>
                <a:spLocks noChangeArrowheads="1"/>
              </p:cNvSpPr>
              <p:nvPr/>
            </p:nvSpPr>
            <p:spPr bwMode="auto">
              <a:xfrm>
                <a:off x="1861" y="3675"/>
                <a:ext cx="68" cy="254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37" name="Rectangle 801"/>
              <p:cNvSpPr>
                <a:spLocks noChangeArrowheads="1"/>
              </p:cNvSpPr>
              <p:nvPr/>
            </p:nvSpPr>
            <p:spPr bwMode="auto">
              <a:xfrm>
                <a:off x="1929" y="3675"/>
                <a:ext cx="68" cy="254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38" name="Rectangle 802"/>
              <p:cNvSpPr>
                <a:spLocks noChangeArrowheads="1"/>
              </p:cNvSpPr>
              <p:nvPr/>
            </p:nvSpPr>
            <p:spPr bwMode="auto">
              <a:xfrm>
                <a:off x="1997" y="3675"/>
                <a:ext cx="68" cy="254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39" name="Rectangle 803"/>
              <p:cNvSpPr>
                <a:spLocks noChangeArrowheads="1"/>
              </p:cNvSpPr>
              <p:nvPr/>
            </p:nvSpPr>
            <p:spPr bwMode="auto">
              <a:xfrm>
                <a:off x="2065" y="3675"/>
                <a:ext cx="68" cy="254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40" name="Rectangle 804"/>
              <p:cNvSpPr>
                <a:spLocks noChangeArrowheads="1"/>
              </p:cNvSpPr>
              <p:nvPr/>
            </p:nvSpPr>
            <p:spPr bwMode="auto">
              <a:xfrm>
                <a:off x="2133" y="3675"/>
                <a:ext cx="68" cy="254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41" name="Rectangle 805"/>
              <p:cNvSpPr>
                <a:spLocks noChangeArrowheads="1"/>
              </p:cNvSpPr>
              <p:nvPr/>
            </p:nvSpPr>
            <p:spPr bwMode="auto">
              <a:xfrm>
                <a:off x="2201" y="3675"/>
                <a:ext cx="69" cy="254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42" name="Rectangle 806"/>
              <p:cNvSpPr>
                <a:spLocks noChangeArrowheads="1"/>
              </p:cNvSpPr>
              <p:nvPr/>
            </p:nvSpPr>
            <p:spPr bwMode="auto">
              <a:xfrm>
                <a:off x="2270" y="3675"/>
                <a:ext cx="69" cy="254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43" name="Rectangle 807"/>
              <p:cNvSpPr>
                <a:spLocks noChangeArrowheads="1"/>
              </p:cNvSpPr>
              <p:nvPr/>
            </p:nvSpPr>
            <p:spPr bwMode="auto">
              <a:xfrm>
                <a:off x="2339" y="3675"/>
                <a:ext cx="68" cy="254"/>
              </a:xfrm>
              <a:prstGeom prst="rect">
                <a:avLst/>
              </a:prstGeom>
              <a:solidFill>
                <a:srgbClr val="7F7F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44" name="Rectangle 808"/>
              <p:cNvSpPr>
                <a:spLocks noChangeArrowheads="1"/>
              </p:cNvSpPr>
              <p:nvPr/>
            </p:nvSpPr>
            <p:spPr bwMode="auto">
              <a:xfrm>
                <a:off x="1041" y="3675"/>
                <a:ext cx="1366" cy="254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245" name="Freeform 809"/>
              <p:cNvSpPr>
                <a:spLocks/>
              </p:cNvSpPr>
              <p:nvPr/>
            </p:nvSpPr>
            <p:spPr bwMode="auto">
              <a:xfrm>
                <a:off x="2392" y="3677"/>
                <a:ext cx="10" cy="7"/>
              </a:xfrm>
              <a:custGeom>
                <a:avLst/>
                <a:gdLst>
                  <a:gd name="T0" fmla="*/ 1 w 19"/>
                  <a:gd name="T1" fmla="*/ 1 h 14"/>
                  <a:gd name="T2" fmla="*/ 1 w 19"/>
                  <a:gd name="T3" fmla="*/ 0 h 14"/>
                  <a:gd name="T4" fmla="*/ 0 w 19"/>
                  <a:gd name="T5" fmla="*/ 1 h 14"/>
                  <a:gd name="T6" fmla="*/ 1 w 19"/>
                  <a:gd name="T7" fmla="*/ 1 h 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"/>
                  <a:gd name="T13" fmla="*/ 0 h 14"/>
                  <a:gd name="T14" fmla="*/ 19 w 19"/>
                  <a:gd name="T15" fmla="*/ 14 h 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" h="14">
                    <a:moveTo>
                      <a:pt x="19" y="12"/>
                    </a:moveTo>
                    <a:lnTo>
                      <a:pt x="19" y="0"/>
                    </a:lnTo>
                    <a:lnTo>
                      <a:pt x="0" y="1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246" name="Freeform 810"/>
              <p:cNvSpPr>
                <a:spLocks/>
              </p:cNvSpPr>
              <p:nvPr/>
            </p:nvSpPr>
            <p:spPr bwMode="auto">
              <a:xfrm>
                <a:off x="2374" y="3683"/>
                <a:ext cx="28" cy="15"/>
              </a:xfrm>
              <a:custGeom>
                <a:avLst/>
                <a:gdLst>
                  <a:gd name="T0" fmla="*/ 1 w 55"/>
                  <a:gd name="T1" fmla="*/ 0 h 30"/>
                  <a:gd name="T2" fmla="*/ 1 w 55"/>
                  <a:gd name="T3" fmla="*/ 1 h 30"/>
                  <a:gd name="T4" fmla="*/ 0 w 55"/>
                  <a:gd name="T5" fmla="*/ 1 h 30"/>
                  <a:gd name="T6" fmla="*/ 1 w 55"/>
                  <a:gd name="T7" fmla="*/ 1 h 30"/>
                  <a:gd name="T8" fmla="*/ 1 w 55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"/>
                  <a:gd name="T16" fmla="*/ 0 h 30"/>
                  <a:gd name="T17" fmla="*/ 55 w 55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" h="30">
                    <a:moveTo>
                      <a:pt x="55" y="0"/>
                    </a:moveTo>
                    <a:lnTo>
                      <a:pt x="55" y="25"/>
                    </a:lnTo>
                    <a:lnTo>
                      <a:pt x="0" y="30"/>
                    </a:lnTo>
                    <a:lnTo>
                      <a:pt x="36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7" name="Group 811"/>
            <p:cNvGrpSpPr>
              <a:grpSpLocks/>
            </p:cNvGrpSpPr>
            <p:nvPr/>
          </p:nvGrpSpPr>
          <p:grpSpPr bwMode="auto">
            <a:xfrm>
              <a:off x="1040" y="1011"/>
              <a:ext cx="3250" cy="2917"/>
              <a:chOff x="1040" y="1011"/>
              <a:chExt cx="3250" cy="2917"/>
            </a:xfrm>
          </p:grpSpPr>
          <p:sp>
            <p:nvSpPr>
              <p:cNvPr id="87847" name="Freeform 812"/>
              <p:cNvSpPr>
                <a:spLocks/>
              </p:cNvSpPr>
              <p:nvPr/>
            </p:nvSpPr>
            <p:spPr bwMode="auto">
              <a:xfrm>
                <a:off x="2355" y="3695"/>
                <a:ext cx="47" cy="18"/>
              </a:xfrm>
              <a:custGeom>
                <a:avLst/>
                <a:gdLst>
                  <a:gd name="T0" fmla="*/ 1 w 93"/>
                  <a:gd name="T1" fmla="*/ 0 h 36"/>
                  <a:gd name="T2" fmla="*/ 1 w 93"/>
                  <a:gd name="T3" fmla="*/ 1 h 36"/>
                  <a:gd name="T4" fmla="*/ 0 w 93"/>
                  <a:gd name="T5" fmla="*/ 1 h 36"/>
                  <a:gd name="T6" fmla="*/ 1 w 93"/>
                  <a:gd name="T7" fmla="*/ 1 h 36"/>
                  <a:gd name="T8" fmla="*/ 1 w 93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3"/>
                  <a:gd name="T16" fmla="*/ 0 h 36"/>
                  <a:gd name="T17" fmla="*/ 93 w 93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3" h="36">
                    <a:moveTo>
                      <a:pt x="93" y="0"/>
                    </a:moveTo>
                    <a:lnTo>
                      <a:pt x="93" y="25"/>
                    </a:lnTo>
                    <a:lnTo>
                      <a:pt x="0" y="36"/>
                    </a:lnTo>
                    <a:lnTo>
                      <a:pt x="38" y="5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48" name="Freeform 813"/>
              <p:cNvSpPr>
                <a:spLocks/>
              </p:cNvSpPr>
              <p:nvPr/>
            </p:nvSpPr>
            <p:spPr bwMode="auto">
              <a:xfrm>
                <a:off x="2346" y="3708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1 h 38"/>
                  <a:gd name="T10" fmla="*/ 1 w 112"/>
                  <a:gd name="T11" fmla="*/ 0 h 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38"/>
                  <a:gd name="T20" fmla="*/ 112 w 112"/>
                  <a:gd name="T21" fmla="*/ 38 h 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25"/>
                    </a:lnTo>
                    <a:lnTo>
                      <a:pt x="19" y="11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49" name="Freeform 814"/>
              <p:cNvSpPr>
                <a:spLocks/>
              </p:cNvSpPr>
              <p:nvPr/>
            </p:nvSpPr>
            <p:spPr bwMode="auto">
              <a:xfrm>
                <a:off x="2346" y="3721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50" name="Freeform 815"/>
              <p:cNvSpPr>
                <a:spLocks/>
              </p:cNvSpPr>
              <p:nvPr/>
            </p:nvSpPr>
            <p:spPr bwMode="auto">
              <a:xfrm>
                <a:off x="2346" y="3734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8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51" name="Freeform 816"/>
              <p:cNvSpPr>
                <a:spLocks/>
              </p:cNvSpPr>
              <p:nvPr/>
            </p:nvSpPr>
            <p:spPr bwMode="auto">
              <a:xfrm>
                <a:off x="2346" y="3748"/>
                <a:ext cx="56" cy="18"/>
              </a:xfrm>
              <a:custGeom>
                <a:avLst/>
                <a:gdLst>
                  <a:gd name="T0" fmla="*/ 1 w 112"/>
                  <a:gd name="T1" fmla="*/ 0 h 36"/>
                  <a:gd name="T2" fmla="*/ 1 w 112"/>
                  <a:gd name="T3" fmla="*/ 1 h 36"/>
                  <a:gd name="T4" fmla="*/ 0 w 112"/>
                  <a:gd name="T5" fmla="*/ 1 h 36"/>
                  <a:gd name="T6" fmla="*/ 0 w 112"/>
                  <a:gd name="T7" fmla="*/ 1 h 36"/>
                  <a:gd name="T8" fmla="*/ 1 w 112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6"/>
                  <a:gd name="T17" fmla="*/ 112 w 112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6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52" name="Freeform 817"/>
              <p:cNvSpPr>
                <a:spLocks/>
              </p:cNvSpPr>
              <p:nvPr/>
            </p:nvSpPr>
            <p:spPr bwMode="auto">
              <a:xfrm>
                <a:off x="2346" y="3761"/>
                <a:ext cx="56" cy="18"/>
              </a:xfrm>
              <a:custGeom>
                <a:avLst/>
                <a:gdLst>
                  <a:gd name="T0" fmla="*/ 1 w 112"/>
                  <a:gd name="T1" fmla="*/ 0 h 36"/>
                  <a:gd name="T2" fmla="*/ 1 w 112"/>
                  <a:gd name="T3" fmla="*/ 1 h 36"/>
                  <a:gd name="T4" fmla="*/ 0 w 112"/>
                  <a:gd name="T5" fmla="*/ 1 h 36"/>
                  <a:gd name="T6" fmla="*/ 0 w 112"/>
                  <a:gd name="T7" fmla="*/ 1 h 36"/>
                  <a:gd name="T8" fmla="*/ 1 w 112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6"/>
                  <a:gd name="T17" fmla="*/ 112 w 112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6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53" name="Freeform 818"/>
              <p:cNvSpPr>
                <a:spLocks/>
              </p:cNvSpPr>
              <p:nvPr/>
            </p:nvSpPr>
            <p:spPr bwMode="auto">
              <a:xfrm>
                <a:off x="2346" y="3774"/>
                <a:ext cx="56" cy="18"/>
              </a:xfrm>
              <a:custGeom>
                <a:avLst/>
                <a:gdLst>
                  <a:gd name="T0" fmla="*/ 1 w 112"/>
                  <a:gd name="T1" fmla="*/ 0 h 36"/>
                  <a:gd name="T2" fmla="*/ 1 w 112"/>
                  <a:gd name="T3" fmla="*/ 1 h 36"/>
                  <a:gd name="T4" fmla="*/ 0 w 112"/>
                  <a:gd name="T5" fmla="*/ 1 h 36"/>
                  <a:gd name="T6" fmla="*/ 0 w 112"/>
                  <a:gd name="T7" fmla="*/ 1 h 36"/>
                  <a:gd name="T8" fmla="*/ 1 w 112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6"/>
                  <a:gd name="T17" fmla="*/ 112 w 112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6">
                    <a:moveTo>
                      <a:pt x="112" y="0"/>
                    </a:moveTo>
                    <a:lnTo>
                      <a:pt x="112" y="25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54" name="Freeform 819"/>
              <p:cNvSpPr>
                <a:spLocks/>
              </p:cNvSpPr>
              <p:nvPr/>
            </p:nvSpPr>
            <p:spPr bwMode="auto">
              <a:xfrm>
                <a:off x="2346" y="3787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1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55" name="Freeform 820"/>
              <p:cNvSpPr>
                <a:spLocks/>
              </p:cNvSpPr>
              <p:nvPr/>
            </p:nvSpPr>
            <p:spPr bwMode="auto">
              <a:xfrm>
                <a:off x="2346" y="3800"/>
                <a:ext cx="56" cy="18"/>
              </a:xfrm>
              <a:custGeom>
                <a:avLst/>
                <a:gdLst>
                  <a:gd name="T0" fmla="*/ 1 w 112"/>
                  <a:gd name="T1" fmla="*/ 0 h 37"/>
                  <a:gd name="T2" fmla="*/ 1 w 112"/>
                  <a:gd name="T3" fmla="*/ 0 h 37"/>
                  <a:gd name="T4" fmla="*/ 0 w 112"/>
                  <a:gd name="T5" fmla="*/ 0 h 37"/>
                  <a:gd name="T6" fmla="*/ 0 w 112"/>
                  <a:gd name="T7" fmla="*/ 0 h 37"/>
                  <a:gd name="T8" fmla="*/ 1 w 112"/>
                  <a:gd name="T9" fmla="*/ 0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7"/>
                  <a:gd name="T17" fmla="*/ 112 w 112"/>
                  <a:gd name="T18" fmla="*/ 37 h 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7">
                    <a:moveTo>
                      <a:pt x="112" y="0"/>
                    </a:moveTo>
                    <a:lnTo>
                      <a:pt x="112" y="25"/>
                    </a:lnTo>
                    <a:lnTo>
                      <a:pt x="0" y="37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56" name="Freeform 821"/>
              <p:cNvSpPr>
                <a:spLocks/>
              </p:cNvSpPr>
              <p:nvPr/>
            </p:nvSpPr>
            <p:spPr bwMode="auto">
              <a:xfrm>
                <a:off x="2346" y="3812"/>
                <a:ext cx="56" cy="19"/>
              </a:xfrm>
              <a:custGeom>
                <a:avLst/>
                <a:gdLst>
                  <a:gd name="T0" fmla="*/ 1 w 112"/>
                  <a:gd name="T1" fmla="*/ 0 h 37"/>
                  <a:gd name="T2" fmla="*/ 1 w 112"/>
                  <a:gd name="T3" fmla="*/ 1 h 37"/>
                  <a:gd name="T4" fmla="*/ 0 w 112"/>
                  <a:gd name="T5" fmla="*/ 1 h 37"/>
                  <a:gd name="T6" fmla="*/ 0 w 112"/>
                  <a:gd name="T7" fmla="*/ 1 h 37"/>
                  <a:gd name="T8" fmla="*/ 1 w 112"/>
                  <a:gd name="T9" fmla="*/ 0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7"/>
                  <a:gd name="T17" fmla="*/ 112 w 112"/>
                  <a:gd name="T18" fmla="*/ 37 h 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7">
                    <a:moveTo>
                      <a:pt x="112" y="0"/>
                    </a:moveTo>
                    <a:lnTo>
                      <a:pt x="112" y="25"/>
                    </a:lnTo>
                    <a:lnTo>
                      <a:pt x="0" y="37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57" name="Freeform 822"/>
              <p:cNvSpPr>
                <a:spLocks/>
              </p:cNvSpPr>
              <p:nvPr/>
            </p:nvSpPr>
            <p:spPr bwMode="auto">
              <a:xfrm>
                <a:off x="2346" y="3825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58" name="Freeform 823"/>
              <p:cNvSpPr>
                <a:spLocks/>
              </p:cNvSpPr>
              <p:nvPr/>
            </p:nvSpPr>
            <p:spPr bwMode="auto">
              <a:xfrm>
                <a:off x="2346" y="3838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59" name="Freeform 824"/>
              <p:cNvSpPr>
                <a:spLocks/>
              </p:cNvSpPr>
              <p:nvPr/>
            </p:nvSpPr>
            <p:spPr bwMode="auto">
              <a:xfrm>
                <a:off x="2346" y="3851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60" name="Freeform 825"/>
              <p:cNvSpPr>
                <a:spLocks/>
              </p:cNvSpPr>
              <p:nvPr/>
            </p:nvSpPr>
            <p:spPr bwMode="auto">
              <a:xfrm>
                <a:off x="2346" y="3864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8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61" name="Freeform 826"/>
              <p:cNvSpPr>
                <a:spLocks/>
              </p:cNvSpPr>
              <p:nvPr/>
            </p:nvSpPr>
            <p:spPr bwMode="auto">
              <a:xfrm>
                <a:off x="2346" y="3877"/>
                <a:ext cx="56" cy="18"/>
              </a:xfrm>
              <a:custGeom>
                <a:avLst/>
                <a:gdLst>
                  <a:gd name="T0" fmla="*/ 1 w 112"/>
                  <a:gd name="T1" fmla="*/ 0 h 34"/>
                  <a:gd name="T2" fmla="*/ 1 w 112"/>
                  <a:gd name="T3" fmla="*/ 1 h 34"/>
                  <a:gd name="T4" fmla="*/ 1 w 112"/>
                  <a:gd name="T5" fmla="*/ 1 h 34"/>
                  <a:gd name="T6" fmla="*/ 0 w 112"/>
                  <a:gd name="T7" fmla="*/ 1 h 34"/>
                  <a:gd name="T8" fmla="*/ 0 w 112"/>
                  <a:gd name="T9" fmla="*/ 1 h 34"/>
                  <a:gd name="T10" fmla="*/ 1 w 112"/>
                  <a:gd name="T11" fmla="*/ 0 h 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34"/>
                  <a:gd name="T20" fmla="*/ 112 w 112"/>
                  <a:gd name="T21" fmla="*/ 34 h 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34">
                    <a:moveTo>
                      <a:pt x="112" y="0"/>
                    </a:moveTo>
                    <a:lnTo>
                      <a:pt x="112" y="26"/>
                    </a:lnTo>
                    <a:lnTo>
                      <a:pt x="24" y="34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62" name="Freeform 827"/>
              <p:cNvSpPr>
                <a:spLocks/>
              </p:cNvSpPr>
              <p:nvPr/>
            </p:nvSpPr>
            <p:spPr bwMode="auto">
              <a:xfrm>
                <a:off x="2358" y="3890"/>
                <a:ext cx="44" cy="16"/>
              </a:xfrm>
              <a:custGeom>
                <a:avLst/>
                <a:gdLst>
                  <a:gd name="T0" fmla="*/ 1 w 88"/>
                  <a:gd name="T1" fmla="*/ 0 h 31"/>
                  <a:gd name="T2" fmla="*/ 1 w 88"/>
                  <a:gd name="T3" fmla="*/ 1 h 31"/>
                  <a:gd name="T4" fmla="*/ 1 w 88"/>
                  <a:gd name="T5" fmla="*/ 1 h 31"/>
                  <a:gd name="T6" fmla="*/ 0 w 88"/>
                  <a:gd name="T7" fmla="*/ 1 h 31"/>
                  <a:gd name="T8" fmla="*/ 1 w 88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"/>
                  <a:gd name="T16" fmla="*/ 0 h 31"/>
                  <a:gd name="T17" fmla="*/ 88 w 88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" h="31">
                    <a:moveTo>
                      <a:pt x="88" y="0"/>
                    </a:moveTo>
                    <a:lnTo>
                      <a:pt x="88" y="25"/>
                    </a:lnTo>
                    <a:lnTo>
                      <a:pt x="30" y="31"/>
                    </a:lnTo>
                    <a:lnTo>
                      <a:pt x="0" y="8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63" name="Freeform 828"/>
              <p:cNvSpPr>
                <a:spLocks/>
              </p:cNvSpPr>
              <p:nvPr/>
            </p:nvSpPr>
            <p:spPr bwMode="auto">
              <a:xfrm>
                <a:off x="2372" y="3903"/>
                <a:ext cx="30" cy="14"/>
              </a:xfrm>
              <a:custGeom>
                <a:avLst/>
                <a:gdLst>
                  <a:gd name="T0" fmla="*/ 1 w 58"/>
                  <a:gd name="T1" fmla="*/ 0 h 28"/>
                  <a:gd name="T2" fmla="*/ 1 w 58"/>
                  <a:gd name="T3" fmla="*/ 1 h 28"/>
                  <a:gd name="T4" fmla="*/ 1 w 58"/>
                  <a:gd name="T5" fmla="*/ 1 h 28"/>
                  <a:gd name="T6" fmla="*/ 0 w 58"/>
                  <a:gd name="T7" fmla="*/ 1 h 28"/>
                  <a:gd name="T8" fmla="*/ 1 w 58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"/>
                  <a:gd name="T16" fmla="*/ 0 h 28"/>
                  <a:gd name="T17" fmla="*/ 58 w 58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" h="28">
                    <a:moveTo>
                      <a:pt x="58" y="0"/>
                    </a:moveTo>
                    <a:lnTo>
                      <a:pt x="58" y="26"/>
                    </a:lnTo>
                    <a:lnTo>
                      <a:pt x="31" y="28"/>
                    </a:lnTo>
                    <a:lnTo>
                      <a:pt x="0" y="6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64" name="Freeform 829"/>
              <p:cNvSpPr>
                <a:spLocks/>
              </p:cNvSpPr>
              <p:nvPr/>
            </p:nvSpPr>
            <p:spPr bwMode="auto">
              <a:xfrm>
                <a:off x="2388" y="3916"/>
                <a:ext cx="14" cy="12"/>
              </a:xfrm>
              <a:custGeom>
                <a:avLst/>
                <a:gdLst>
                  <a:gd name="T0" fmla="*/ 1 w 27"/>
                  <a:gd name="T1" fmla="*/ 0 h 24"/>
                  <a:gd name="T2" fmla="*/ 1 w 27"/>
                  <a:gd name="T3" fmla="*/ 1 h 24"/>
                  <a:gd name="T4" fmla="*/ 0 w 27"/>
                  <a:gd name="T5" fmla="*/ 1 h 24"/>
                  <a:gd name="T6" fmla="*/ 1 w 27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"/>
                  <a:gd name="T13" fmla="*/ 0 h 24"/>
                  <a:gd name="T14" fmla="*/ 27 w 27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" h="24">
                    <a:moveTo>
                      <a:pt x="27" y="0"/>
                    </a:moveTo>
                    <a:lnTo>
                      <a:pt x="27" y="24"/>
                    </a:lnTo>
                    <a:lnTo>
                      <a:pt x="0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65" name="Freeform 830"/>
              <p:cNvSpPr>
                <a:spLocks/>
              </p:cNvSpPr>
              <p:nvPr/>
            </p:nvSpPr>
            <p:spPr bwMode="auto">
              <a:xfrm>
                <a:off x="2346" y="3677"/>
                <a:ext cx="56" cy="251"/>
              </a:xfrm>
              <a:custGeom>
                <a:avLst/>
                <a:gdLst>
                  <a:gd name="T0" fmla="*/ 0 w 112"/>
                  <a:gd name="T1" fmla="*/ 1 h 502"/>
                  <a:gd name="T2" fmla="*/ 1 w 112"/>
                  <a:gd name="T3" fmla="*/ 0 h 502"/>
                  <a:gd name="T4" fmla="*/ 1 w 112"/>
                  <a:gd name="T5" fmla="*/ 1 h 502"/>
                  <a:gd name="T6" fmla="*/ 0 w 112"/>
                  <a:gd name="T7" fmla="*/ 1 h 502"/>
                  <a:gd name="T8" fmla="*/ 0 w 112"/>
                  <a:gd name="T9" fmla="*/ 1 h 5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502"/>
                  <a:gd name="T17" fmla="*/ 112 w 112"/>
                  <a:gd name="T18" fmla="*/ 502 h 5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502">
                    <a:moveTo>
                      <a:pt x="0" y="87"/>
                    </a:moveTo>
                    <a:lnTo>
                      <a:pt x="112" y="0"/>
                    </a:lnTo>
                    <a:lnTo>
                      <a:pt x="112" y="502"/>
                    </a:lnTo>
                    <a:lnTo>
                      <a:pt x="0" y="416"/>
                    </a:lnTo>
                    <a:lnTo>
                      <a:pt x="0" y="87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66" name="Freeform 831"/>
              <p:cNvSpPr>
                <a:spLocks/>
              </p:cNvSpPr>
              <p:nvPr/>
            </p:nvSpPr>
            <p:spPr bwMode="auto">
              <a:xfrm>
                <a:off x="2340" y="3884"/>
                <a:ext cx="68" cy="44"/>
              </a:xfrm>
              <a:custGeom>
                <a:avLst/>
                <a:gdLst>
                  <a:gd name="T0" fmla="*/ 0 w 137"/>
                  <a:gd name="T1" fmla="*/ 1 h 88"/>
                  <a:gd name="T2" fmla="*/ 0 w 137"/>
                  <a:gd name="T3" fmla="*/ 1 h 88"/>
                  <a:gd name="T4" fmla="*/ 0 w 137"/>
                  <a:gd name="T5" fmla="*/ 0 h 88"/>
                  <a:gd name="T6" fmla="*/ 0 w 137"/>
                  <a:gd name="T7" fmla="*/ 0 h 88"/>
                  <a:gd name="T8" fmla="*/ 0 w 13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7"/>
                  <a:gd name="T16" fmla="*/ 0 h 88"/>
                  <a:gd name="T17" fmla="*/ 137 w 13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7" h="88">
                    <a:moveTo>
                      <a:pt x="0" y="88"/>
                    </a:moveTo>
                    <a:lnTo>
                      <a:pt x="137" y="88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67" name="Freeform 832"/>
              <p:cNvSpPr>
                <a:spLocks/>
              </p:cNvSpPr>
              <p:nvPr/>
            </p:nvSpPr>
            <p:spPr bwMode="auto">
              <a:xfrm>
                <a:off x="2271" y="3884"/>
                <a:ext cx="73" cy="44"/>
              </a:xfrm>
              <a:custGeom>
                <a:avLst/>
                <a:gdLst>
                  <a:gd name="T0" fmla="*/ 0 w 147"/>
                  <a:gd name="T1" fmla="*/ 1 h 88"/>
                  <a:gd name="T2" fmla="*/ 0 w 147"/>
                  <a:gd name="T3" fmla="*/ 1 h 88"/>
                  <a:gd name="T4" fmla="*/ 0 w 147"/>
                  <a:gd name="T5" fmla="*/ 0 h 88"/>
                  <a:gd name="T6" fmla="*/ 0 w 147"/>
                  <a:gd name="T7" fmla="*/ 0 h 88"/>
                  <a:gd name="T8" fmla="*/ 0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68" name="Freeform 833"/>
              <p:cNvSpPr>
                <a:spLocks/>
              </p:cNvSpPr>
              <p:nvPr/>
            </p:nvSpPr>
            <p:spPr bwMode="auto">
              <a:xfrm>
                <a:off x="2202" y="3884"/>
                <a:ext cx="73" cy="44"/>
              </a:xfrm>
              <a:custGeom>
                <a:avLst/>
                <a:gdLst>
                  <a:gd name="T0" fmla="*/ 1 w 145"/>
                  <a:gd name="T1" fmla="*/ 1 h 88"/>
                  <a:gd name="T2" fmla="*/ 0 w 145"/>
                  <a:gd name="T3" fmla="*/ 1 h 88"/>
                  <a:gd name="T4" fmla="*/ 1 w 145"/>
                  <a:gd name="T5" fmla="*/ 0 h 88"/>
                  <a:gd name="T6" fmla="*/ 1 w 145"/>
                  <a:gd name="T7" fmla="*/ 0 h 88"/>
                  <a:gd name="T8" fmla="*/ 1 w 145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8"/>
                  <a:gd name="T17" fmla="*/ 145 w 145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8">
                    <a:moveTo>
                      <a:pt x="136" y="88"/>
                    </a:moveTo>
                    <a:lnTo>
                      <a:pt x="0" y="88"/>
                    </a:lnTo>
                    <a:lnTo>
                      <a:pt x="8" y="0"/>
                    </a:lnTo>
                    <a:lnTo>
                      <a:pt x="145" y="0"/>
                    </a:lnTo>
                    <a:lnTo>
                      <a:pt x="136" y="88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69" name="Freeform 834"/>
              <p:cNvSpPr>
                <a:spLocks/>
              </p:cNvSpPr>
              <p:nvPr/>
            </p:nvSpPr>
            <p:spPr bwMode="auto">
              <a:xfrm>
                <a:off x="2133" y="3884"/>
                <a:ext cx="74" cy="44"/>
              </a:xfrm>
              <a:custGeom>
                <a:avLst/>
                <a:gdLst>
                  <a:gd name="T0" fmla="*/ 1 w 146"/>
                  <a:gd name="T1" fmla="*/ 1 h 88"/>
                  <a:gd name="T2" fmla="*/ 0 w 146"/>
                  <a:gd name="T3" fmla="*/ 1 h 88"/>
                  <a:gd name="T4" fmla="*/ 1 w 146"/>
                  <a:gd name="T5" fmla="*/ 0 h 88"/>
                  <a:gd name="T6" fmla="*/ 1 w 146"/>
                  <a:gd name="T7" fmla="*/ 0 h 88"/>
                  <a:gd name="T8" fmla="*/ 1 w 146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8"/>
                  <a:gd name="T17" fmla="*/ 146 w 146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70" name="Freeform 835"/>
              <p:cNvSpPr>
                <a:spLocks/>
              </p:cNvSpPr>
              <p:nvPr/>
            </p:nvSpPr>
            <p:spPr bwMode="auto">
              <a:xfrm>
                <a:off x="2065" y="3884"/>
                <a:ext cx="73" cy="44"/>
              </a:xfrm>
              <a:custGeom>
                <a:avLst/>
                <a:gdLst>
                  <a:gd name="T0" fmla="*/ 0 w 147"/>
                  <a:gd name="T1" fmla="*/ 1 h 88"/>
                  <a:gd name="T2" fmla="*/ 0 w 147"/>
                  <a:gd name="T3" fmla="*/ 1 h 88"/>
                  <a:gd name="T4" fmla="*/ 0 w 147"/>
                  <a:gd name="T5" fmla="*/ 0 h 88"/>
                  <a:gd name="T6" fmla="*/ 0 w 147"/>
                  <a:gd name="T7" fmla="*/ 0 h 88"/>
                  <a:gd name="T8" fmla="*/ 0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7" y="88"/>
                    </a:moveTo>
                    <a:lnTo>
                      <a:pt x="0" y="88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8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71" name="Freeform 836"/>
              <p:cNvSpPr>
                <a:spLocks/>
              </p:cNvSpPr>
              <p:nvPr/>
            </p:nvSpPr>
            <p:spPr bwMode="auto">
              <a:xfrm>
                <a:off x="1996" y="3884"/>
                <a:ext cx="73" cy="44"/>
              </a:xfrm>
              <a:custGeom>
                <a:avLst/>
                <a:gdLst>
                  <a:gd name="T0" fmla="*/ 0 w 147"/>
                  <a:gd name="T1" fmla="*/ 1 h 88"/>
                  <a:gd name="T2" fmla="*/ 0 w 147"/>
                  <a:gd name="T3" fmla="*/ 1 h 88"/>
                  <a:gd name="T4" fmla="*/ 0 w 147"/>
                  <a:gd name="T5" fmla="*/ 0 h 88"/>
                  <a:gd name="T6" fmla="*/ 0 w 147"/>
                  <a:gd name="T7" fmla="*/ 0 h 88"/>
                  <a:gd name="T8" fmla="*/ 0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72" name="Freeform 837"/>
              <p:cNvSpPr>
                <a:spLocks/>
              </p:cNvSpPr>
              <p:nvPr/>
            </p:nvSpPr>
            <p:spPr bwMode="auto">
              <a:xfrm>
                <a:off x="1928" y="3884"/>
                <a:ext cx="73" cy="44"/>
              </a:xfrm>
              <a:custGeom>
                <a:avLst/>
                <a:gdLst>
                  <a:gd name="T0" fmla="*/ 1 w 146"/>
                  <a:gd name="T1" fmla="*/ 1 h 88"/>
                  <a:gd name="T2" fmla="*/ 0 w 146"/>
                  <a:gd name="T3" fmla="*/ 1 h 88"/>
                  <a:gd name="T4" fmla="*/ 1 w 146"/>
                  <a:gd name="T5" fmla="*/ 0 h 88"/>
                  <a:gd name="T6" fmla="*/ 1 w 146"/>
                  <a:gd name="T7" fmla="*/ 0 h 88"/>
                  <a:gd name="T8" fmla="*/ 1 w 146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8"/>
                  <a:gd name="T17" fmla="*/ 146 w 146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8">
                    <a:moveTo>
                      <a:pt x="136" y="88"/>
                    </a:moveTo>
                    <a:lnTo>
                      <a:pt x="0" y="88"/>
                    </a:lnTo>
                    <a:lnTo>
                      <a:pt x="8" y="0"/>
                    </a:lnTo>
                    <a:lnTo>
                      <a:pt x="146" y="0"/>
                    </a:lnTo>
                    <a:lnTo>
                      <a:pt x="136" y="88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73" name="Freeform 838"/>
              <p:cNvSpPr>
                <a:spLocks/>
              </p:cNvSpPr>
              <p:nvPr/>
            </p:nvSpPr>
            <p:spPr bwMode="auto">
              <a:xfrm>
                <a:off x="1859" y="3884"/>
                <a:ext cx="73" cy="44"/>
              </a:xfrm>
              <a:custGeom>
                <a:avLst/>
                <a:gdLst>
                  <a:gd name="T0" fmla="*/ 1 w 146"/>
                  <a:gd name="T1" fmla="*/ 1 h 88"/>
                  <a:gd name="T2" fmla="*/ 0 w 146"/>
                  <a:gd name="T3" fmla="*/ 1 h 88"/>
                  <a:gd name="T4" fmla="*/ 1 w 146"/>
                  <a:gd name="T5" fmla="*/ 0 h 88"/>
                  <a:gd name="T6" fmla="*/ 1 w 146"/>
                  <a:gd name="T7" fmla="*/ 0 h 88"/>
                  <a:gd name="T8" fmla="*/ 1 w 146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8"/>
                  <a:gd name="T17" fmla="*/ 146 w 146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74" name="Freeform 839"/>
              <p:cNvSpPr>
                <a:spLocks/>
              </p:cNvSpPr>
              <p:nvPr/>
            </p:nvSpPr>
            <p:spPr bwMode="auto">
              <a:xfrm>
                <a:off x="1791" y="3884"/>
                <a:ext cx="73" cy="44"/>
              </a:xfrm>
              <a:custGeom>
                <a:avLst/>
                <a:gdLst>
                  <a:gd name="T0" fmla="*/ 0 w 147"/>
                  <a:gd name="T1" fmla="*/ 1 h 88"/>
                  <a:gd name="T2" fmla="*/ 0 w 147"/>
                  <a:gd name="T3" fmla="*/ 1 h 88"/>
                  <a:gd name="T4" fmla="*/ 0 w 147"/>
                  <a:gd name="T5" fmla="*/ 0 h 88"/>
                  <a:gd name="T6" fmla="*/ 0 w 147"/>
                  <a:gd name="T7" fmla="*/ 0 h 88"/>
                  <a:gd name="T8" fmla="*/ 0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7" y="88"/>
                    </a:moveTo>
                    <a:lnTo>
                      <a:pt x="0" y="88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8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75" name="Freeform 840"/>
              <p:cNvSpPr>
                <a:spLocks/>
              </p:cNvSpPr>
              <p:nvPr/>
            </p:nvSpPr>
            <p:spPr bwMode="auto">
              <a:xfrm>
                <a:off x="1722" y="3884"/>
                <a:ext cx="73" cy="44"/>
              </a:xfrm>
              <a:custGeom>
                <a:avLst/>
                <a:gdLst>
                  <a:gd name="T0" fmla="*/ 0 w 147"/>
                  <a:gd name="T1" fmla="*/ 1 h 88"/>
                  <a:gd name="T2" fmla="*/ 0 w 147"/>
                  <a:gd name="T3" fmla="*/ 1 h 88"/>
                  <a:gd name="T4" fmla="*/ 0 w 147"/>
                  <a:gd name="T5" fmla="*/ 0 h 88"/>
                  <a:gd name="T6" fmla="*/ 0 w 147"/>
                  <a:gd name="T7" fmla="*/ 0 h 88"/>
                  <a:gd name="T8" fmla="*/ 0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76" name="Freeform 841"/>
              <p:cNvSpPr>
                <a:spLocks/>
              </p:cNvSpPr>
              <p:nvPr/>
            </p:nvSpPr>
            <p:spPr bwMode="auto">
              <a:xfrm>
                <a:off x="1653" y="3884"/>
                <a:ext cx="74" cy="44"/>
              </a:xfrm>
              <a:custGeom>
                <a:avLst/>
                <a:gdLst>
                  <a:gd name="T0" fmla="*/ 1 w 147"/>
                  <a:gd name="T1" fmla="*/ 1 h 88"/>
                  <a:gd name="T2" fmla="*/ 0 w 147"/>
                  <a:gd name="T3" fmla="*/ 1 h 88"/>
                  <a:gd name="T4" fmla="*/ 1 w 147"/>
                  <a:gd name="T5" fmla="*/ 0 h 88"/>
                  <a:gd name="T6" fmla="*/ 1 w 147"/>
                  <a:gd name="T7" fmla="*/ 0 h 88"/>
                  <a:gd name="T8" fmla="*/ 1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6" y="88"/>
                    </a:moveTo>
                    <a:lnTo>
                      <a:pt x="0" y="88"/>
                    </a:lnTo>
                    <a:lnTo>
                      <a:pt x="8" y="0"/>
                    </a:lnTo>
                    <a:lnTo>
                      <a:pt x="147" y="0"/>
                    </a:lnTo>
                    <a:lnTo>
                      <a:pt x="136" y="88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77" name="Freeform 842"/>
              <p:cNvSpPr>
                <a:spLocks/>
              </p:cNvSpPr>
              <p:nvPr/>
            </p:nvSpPr>
            <p:spPr bwMode="auto">
              <a:xfrm>
                <a:off x="1585" y="3884"/>
                <a:ext cx="73" cy="44"/>
              </a:xfrm>
              <a:custGeom>
                <a:avLst/>
                <a:gdLst>
                  <a:gd name="T0" fmla="*/ 1 w 145"/>
                  <a:gd name="T1" fmla="*/ 1 h 88"/>
                  <a:gd name="T2" fmla="*/ 0 w 145"/>
                  <a:gd name="T3" fmla="*/ 1 h 88"/>
                  <a:gd name="T4" fmla="*/ 1 w 145"/>
                  <a:gd name="T5" fmla="*/ 0 h 88"/>
                  <a:gd name="T6" fmla="*/ 1 w 145"/>
                  <a:gd name="T7" fmla="*/ 0 h 88"/>
                  <a:gd name="T8" fmla="*/ 1 w 145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8"/>
                  <a:gd name="T17" fmla="*/ 145 w 145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8">
                    <a:moveTo>
                      <a:pt x="137" y="88"/>
                    </a:moveTo>
                    <a:lnTo>
                      <a:pt x="0" y="88"/>
                    </a:lnTo>
                    <a:lnTo>
                      <a:pt x="9" y="0"/>
                    </a:lnTo>
                    <a:lnTo>
                      <a:pt x="145" y="0"/>
                    </a:lnTo>
                    <a:lnTo>
                      <a:pt x="137" y="88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78" name="Freeform 843"/>
              <p:cNvSpPr>
                <a:spLocks/>
              </p:cNvSpPr>
              <p:nvPr/>
            </p:nvSpPr>
            <p:spPr bwMode="auto">
              <a:xfrm>
                <a:off x="1516" y="3884"/>
                <a:ext cx="74" cy="44"/>
              </a:xfrm>
              <a:custGeom>
                <a:avLst/>
                <a:gdLst>
                  <a:gd name="T0" fmla="*/ 1 w 147"/>
                  <a:gd name="T1" fmla="*/ 1 h 88"/>
                  <a:gd name="T2" fmla="*/ 0 w 147"/>
                  <a:gd name="T3" fmla="*/ 1 h 88"/>
                  <a:gd name="T4" fmla="*/ 1 w 147"/>
                  <a:gd name="T5" fmla="*/ 0 h 88"/>
                  <a:gd name="T6" fmla="*/ 1 w 147"/>
                  <a:gd name="T7" fmla="*/ 0 h 88"/>
                  <a:gd name="T8" fmla="*/ 1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79" name="Freeform 844"/>
              <p:cNvSpPr>
                <a:spLocks/>
              </p:cNvSpPr>
              <p:nvPr/>
            </p:nvSpPr>
            <p:spPr bwMode="auto">
              <a:xfrm>
                <a:off x="1448" y="3884"/>
                <a:ext cx="72" cy="44"/>
              </a:xfrm>
              <a:custGeom>
                <a:avLst/>
                <a:gdLst>
                  <a:gd name="T0" fmla="*/ 0 w 145"/>
                  <a:gd name="T1" fmla="*/ 1 h 88"/>
                  <a:gd name="T2" fmla="*/ 0 w 145"/>
                  <a:gd name="T3" fmla="*/ 1 h 88"/>
                  <a:gd name="T4" fmla="*/ 0 w 145"/>
                  <a:gd name="T5" fmla="*/ 0 h 88"/>
                  <a:gd name="T6" fmla="*/ 0 w 145"/>
                  <a:gd name="T7" fmla="*/ 0 h 88"/>
                  <a:gd name="T8" fmla="*/ 0 w 145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8"/>
                  <a:gd name="T17" fmla="*/ 145 w 145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8">
                    <a:moveTo>
                      <a:pt x="136" y="88"/>
                    </a:moveTo>
                    <a:lnTo>
                      <a:pt x="0" y="88"/>
                    </a:lnTo>
                    <a:lnTo>
                      <a:pt x="9" y="0"/>
                    </a:lnTo>
                    <a:lnTo>
                      <a:pt x="145" y="0"/>
                    </a:lnTo>
                    <a:lnTo>
                      <a:pt x="136" y="88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80" name="Freeform 845"/>
              <p:cNvSpPr>
                <a:spLocks/>
              </p:cNvSpPr>
              <p:nvPr/>
            </p:nvSpPr>
            <p:spPr bwMode="auto">
              <a:xfrm>
                <a:off x="1379" y="3884"/>
                <a:ext cx="73" cy="44"/>
              </a:xfrm>
              <a:custGeom>
                <a:avLst/>
                <a:gdLst>
                  <a:gd name="T0" fmla="*/ 0 w 147"/>
                  <a:gd name="T1" fmla="*/ 1 h 88"/>
                  <a:gd name="T2" fmla="*/ 0 w 147"/>
                  <a:gd name="T3" fmla="*/ 1 h 88"/>
                  <a:gd name="T4" fmla="*/ 0 w 147"/>
                  <a:gd name="T5" fmla="*/ 0 h 88"/>
                  <a:gd name="T6" fmla="*/ 0 w 147"/>
                  <a:gd name="T7" fmla="*/ 0 h 88"/>
                  <a:gd name="T8" fmla="*/ 0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8" y="0"/>
                    </a:lnTo>
                    <a:lnTo>
                      <a:pt x="147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81" name="Freeform 846"/>
              <p:cNvSpPr>
                <a:spLocks/>
              </p:cNvSpPr>
              <p:nvPr/>
            </p:nvSpPr>
            <p:spPr bwMode="auto">
              <a:xfrm>
                <a:off x="1311" y="3884"/>
                <a:ext cx="72" cy="44"/>
              </a:xfrm>
              <a:custGeom>
                <a:avLst/>
                <a:gdLst>
                  <a:gd name="T0" fmla="*/ 0 w 145"/>
                  <a:gd name="T1" fmla="*/ 1 h 88"/>
                  <a:gd name="T2" fmla="*/ 0 w 145"/>
                  <a:gd name="T3" fmla="*/ 1 h 88"/>
                  <a:gd name="T4" fmla="*/ 0 w 145"/>
                  <a:gd name="T5" fmla="*/ 0 h 88"/>
                  <a:gd name="T6" fmla="*/ 0 w 145"/>
                  <a:gd name="T7" fmla="*/ 0 h 88"/>
                  <a:gd name="T8" fmla="*/ 0 w 145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8"/>
                  <a:gd name="T17" fmla="*/ 145 w 145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8">
                    <a:moveTo>
                      <a:pt x="137" y="88"/>
                    </a:moveTo>
                    <a:lnTo>
                      <a:pt x="0" y="88"/>
                    </a:lnTo>
                    <a:lnTo>
                      <a:pt x="9" y="0"/>
                    </a:lnTo>
                    <a:lnTo>
                      <a:pt x="145" y="0"/>
                    </a:lnTo>
                    <a:lnTo>
                      <a:pt x="137" y="8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82" name="Freeform 847"/>
              <p:cNvSpPr>
                <a:spLocks/>
              </p:cNvSpPr>
              <p:nvPr/>
            </p:nvSpPr>
            <p:spPr bwMode="auto">
              <a:xfrm>
                <a:off x="1242" y="3884"/>
                <a:ext cx="73" cy="44"/>
              </a:xfrm>
              <a:custGeom>
                <a:avLst/>
                <a:gdLst>
                  <a:gd name="T0" fmla="*/ 0 w 147"/>
                  <a:gd name="T1" fmla="*/ 1 h 88"/>
                  <a:gd name="T2" fmla="*/ 0 w 147"/>
                  <a:gd name="T3" fmla="*/ 1 h 88"/>
                  <a:gd name="T4" fmla="*/ 0 w 147"/>
                  <a:gd name="T5" fmla="*/ 0 h 88"/>
                  <a:gd name="T6" fmla="*/ 0 w 147"/>
                  <a:gd name="T7" fmla="*/ 0 h 88"/>
                  <a:gd name="T8" fmla="*/ 0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83" name="Freeform 848"/>
              <p:cNvSpPr>
                <a:spLocks/>
              </p:cNvSpPr>
              <p:nvPr/>
            </p:nvSpPr>
            <p:spPr bwMode="auto">
              <a:xfrm>
                <a:off x="1173" y="3884"/>
                <a:ext cx="73" cy="44"/>
              </a:xfrm>
              <a:custGeom>
                <a:avLst/>
                <a:gdLst>
                  <a:gd name="T0" fmla="*/ 1 w 145"/>
                  <a:gd name="T1" fmla="*/ 1 h 88"/>
                  <a:gd name="T2" fmla="*/ 0 w 145"/>
                  <a:gd name="T3" fmla="*/ 1 h 88"/>
                  <a:gd name="T4" fmla="*/ 1 w 145"/>
                  <a:gd name="T5" fmla="*/ 0 h 88"/>
                  <a:gd name="T6" fmla="*/ 1 w 145"/>
                  <a:gd name="T7" fmla="*/ 0 h 88"/>
                  <a:gd name="T8" fmla="*/ 1 w 145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5"/>
                  <a:gd name="T16" fmla="*/ 0 h 88"/>
                  <a:gd name="T17" fmla="*/ 145 w 145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5" h="88">
                    <a:moveTo>
                      <a:pt x="136" y="88"/>
                    </a:moveTo>
                    <a:lnTo>
                      <a:pt x="0" y="88"/>
                    </a:lnTo>
                    <a:lnTo>
                      <a:pt x="9" y="0"/>
                    </a:lnTo>
                    <a:lnTo>
                      <a:pt x="145" y="0"/>
                    </a:lnTo>
                    <a:lnTo>
                      <a:pt x="136" y="88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84" name="Freeform 849"/>
              <p:cNvSpPr>
                <a:spLocks/>
              </p:cNvSpPr>
              <p:nvPr/>
            </p:nvSpPr>
            <p:spPr bwMode="auto">
              <a:xfrm>
                <a:off x="1104" y="3884"/>
                <a:ext cx="74" cy="44"/>
              </a:xfrm>
              <a:custGeom>
                <a:avLst/>
                <a:gdLst>
                  <a:gd name="T0" fmla="*/ 1 w 147"/>
                  <a:gd name="T1" fmla="*/ 1 h 88"/>
                  <a:gd name="T2" fmla="*/ 0 w 147"/>
                  <a:gd name="T3" fmla="*/ 1 h 88"/>
                  <a:gd name="T4" fmla="*/ 1 w 147"/>
                  <a:gd name="T5" fmla="*/ 0 h 88"/>
                  <a:gd name="T6" fmla="*/ 1 w 147"/>
                  <a:gd name="T7" fmla="*/ 0 h 88"/>
                  <a:gd name="T8" fmla="*/ 1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8" y="0"/>
                    </a:lnTo>
                    <a:lnTo>
                      <a:pt x="147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85" name="Freeform 850"/>
              <p:cNvSpPr>
                <a:spLocks/>
              </p:cNvSpPr>
              <p:nvPr/>
            </p:nvSpPr>
            <p:spPr bwMode="auto">
              <a:xfrm>
                <a:off x="1041" y="3884"/>
                <a:ext cx="68" cy="44"/>
              </a:xfrm>
              <a:custGeom>
                <a:avLst/>
                <a:gdLst>
                  <a:gd name="T0" fmla="*/ 1 w 136"/>
                  <a:gd name="T1" fmla="*/ 1 h 88"/>
                  <a:gd name="T2" fmla="*/ 0 w 136"/>
                  <a:gd name="T3" fmla="*/ 1 h 88"/>
                  <a:gd name="T4" fmla="*/ 1 w 136"/>
                  <a:gd name="T5" fmla="*/ 0 h 88"/>
                  <a:gd name="T6" fmla="*/ 1 w 136"/>
                  <a:gd name="T7" fmla="*/ 0 h 88"/>
                  <a:gd name="T8" fmla="*/ 1 w 136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8"/>
                  <a:gd name="T17" fmla="*/ 136 w 136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8">
                    <a:moveTo>
                      <a:pt x="128" y="88"/>
                    </a:moveTo>
                    <a:lnTo>
                      <a:pt x="0" y="88"/>
                    </a:lnTo>
                    <a:lnTo>
                      <a:pt x="112" y="0"/>
                    </a:lnTo>
                    <a:lnTo>
                      <a:pt x="136" y="0"/>
                    </a:lnTo>
                    <a:lnTo>
                      <a:pt x="128" y="88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86" name="Freeform 851"/>
              <p:cNvSpPr>
                <a:spLocks/>
              </p:cNvSpPr>
              <p:nvPr/>
            </p:nvSpPr>
            <p:spPr bwMode="auto">
              <a:xfrm>
                <a:off x="1041" y="3884"/>
                <a:ext cx="1367" cy="44"/>
              </a:xfrm>
              <a:custGeom>
                <a:avLst/>
                <a:gdLst>
                  <a:gd name="T0" fmla="*/ 0 w 2735"/>
                  <a:gd name="T1" fmla="*/ 0 h 88"/>
                  <a:gd name="T2" fmla="*/ 0 w 2735"/>
                  <a:gd name="T3" fmla="*/ 1 h 88"/>
                  <a:gd name="T4" fmla="*/ 0 w 2735"/>
                  <a:gd name="T5" fmla="*/ 1 h 88"/>
                  <a:gd name="T6" fmla="*/ 0 w 2735"/>
                  <a:gd name="T7" fmla="*/ 0 h 88"/>
                  <a:gd name="T8" fmla="*/ 0 w 2735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35"/>
                  <a:gd name="T16" fmla="*/ 0 h 88"/>
                  <a:gd name="T17" fmla="*/ 2735 w 2735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35" h="88">
                    <a:moveTo>
                      <a:pt x="112" y="0"/>
                    </a:moveTo>
                    <a:lnTo>
                      <a:pt x="0" y="88"/>
                    </a:lnTo>
                    <a:lnTo>
                      <a:pt x="2735" y="88"/>
                    </a:lnTo>
                    <a:lnTo>
                      <a:pt x="2610" y="0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87" name="Freeform 852"/>
              <p:cNvSpPr>
                <a:spLocks/>
              </p:cNvSpPr>
              <p:nvPr/>
            </p:nvSpPr>
            <p:spPr bwMode="auto">
              <a:xfrm>
                <a:off x="1041" y="3676"/>
                <a:ext cx="68" cy="43"/>
              </a:xfrm>
              <a:custGeom>
                <a:avLst/>
                <a:gdLst>
                  <a:gd name="T0" fmla="*/ 1 w 136"/>
                  <a:gd name="T1" fmla="*/ 0 h 86"/>
                  <a:gd name="T2" fmla="*/ 0 w 136"/>
                  <a:gd name="T3" fmla="*/ 0 h 86"/>
                  <a:gd name="T4" fmla="*/ 1 w 136"/>
                  <a:gd name="T5" fmla="*/ 1 h 86"/>
                  <a:gd name="T6" fmla="*/ 1 w 136"/>
                  <a:gd name="T7" fmla="*/ 1 h 86"/>
                  <a:gd name="T8" fmla="*/ 1 w 136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6"/>
                  <a:gd name="T17" fmla="*/ 136 w 13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6">
                    <a:moveTo>
                      <a:pt x="136" y="0"/>
                    </a:moveTo>
                    <a:lnTo>
                      <a:pt x="0" y="0"/>
                    </a:lnTo>
                    <a:lnTo>
                      <a:pt x="118" y="86"/>
                    </a:lnTo>
                    <a:lnTo>
                      <a:pt x="136" y="86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88" name="Rectangle 853"/>
              <p:cNvSpPr>
                <a:spLocks noChangeArrowheads="1"/>
              </p:cNvSpPr>
              <p:nvPr/>
            </p:nvSpPr>
            <p:spPr bwMode="auto">
              <a:xfrm>
                <a:off x="1109" y="3676"/>
                <a:ext cx="68" cy="43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89" name="Rectangle 854"/>
              <p:cNvSpPr>
                <a:spLocks noChangeArrowheads="1"/>
              </p:cNvSpPr>
              <p:nvPr/>
            </p:nvSpPr>
            <p:spPr bwMode="auto">
              <a:xfrm>
                <a:off x="1177" y="3676"/>
                <a:ext cx="68" cy="43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90" name="Rectangle 855"/>
              <p:cNvSpPr>
                <a:spLocks noChangeArrowheads="1"/>
              </p:cNvSpPr>
              <p:nvPr/>
            </p:nvSpPr>
            <p:spPr bwMode="auto">
              <a:xfrm>
                <a:off x="1245" y="3676"/>
                <a:ext cx="68" cy="43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91" name="Rectangle 856"/>
              <p:cNvSpPr>
                <a:spLocks noChangeArrowheads="1"/>
              </p:cNvSpPr>
              <p:nvPr/>
            </p:nvSpPr>
            <p:spPr bwMode="auto">
              <a:xfrm>
                <a:off x="1313" y="3676"/>
                <a:ext cx="69" cy="43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92" name="Rectangle 857"/>
              <p:cNvSpPr>
                <a:spLocks noChangeArrowheads="1"/>
              </p:cNvSpPr>
              <p:nvPr/>
            </p:nvSpPr>
            <p:spPr bwMode="auto">
              <a:xfrm>
                <a:off x="1382" y="3676"/>
                <a:ext cx="68" cy="4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93" name="Rectangle 858"/>
              <p:cNvSpPr>
                <a:spLocks noChangeArrowheads="1"/>
              </p:cNvSpPr>
              <p:nvPr/>
            </p:nvSpPr>
            <p:spPr bwMode="auto">
              <a:xfrm>
                <a:off x="1450" y="3676"/>
                <a:ext cx="68" cy="43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94" name="Rectangle 859"/>
              <p:cNvSpPr>
                <a:spLocks noChangeArrowheads="1"/>
              </p:cNvSpPr>
              <p:nvPr/>
            </p:nvSpPr>
            <p:spPr bwMode="auto">
              <a:xfrm>
                <a:off x="1518" y="3676"/>
                <a:ext cx="68" cy="43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95" name="Rectangle 860"/>
              <p:cNvSpPr>
                <a:spLocks noChangeArrowheads="1"/>
              </p:cNvSpPr>
              <p:nvPr/>
            </p:nvSpPr>
            <p:spPr bwMode="auto">
              <a:xfrm>
                <a:off x="1586" y="3676"/>
                <a:ext cx="68" cy="43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96" name="Rectangle 861"/>
              <p:cNvSpPr>
                <a:spLocks noChangeArrowheads="1"/>
              </p:cNvSpPr>
              <p:nvPr/>
            </p:nvSpPr>
            <p:spPr bwMode="auto">
              <a:xfrm>
                <a:off x="1654" y="3676"/>
                <a:ext cx="68" cy="43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97" name="Rectangle 862"/>
              <p:cNvSpPr>
                <a:spLocks noChangeArrowheads="1"/>
              </p:cNvSpPr>
              <p:nvPr/>
            </p:nvSpPr>
            <p:spPr bwMode="auto">
              <a:xfrm>
                <a:off x="1722" y="3676"/>
                <a:ext cx="69" cy="43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98" name="Rectangle 863"/>
              <p:cNvSpPr>
                <a:spLocks noChangeArrowheads="1"/>
              </p:cNvSpPr>
              <p:nvPr/>
            </p:nvSpPr>
            <p:spPr bwMode="auto">
              <a:xfrm>
                <a:off x="1791" y="3676"/>
                <a:ext cx="68" cy="43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99" name="Rectangle 864"/>
              <p:cNvSpPr>
                <a:spLocks noChangeArrowheads="1"/>
              </p:cNvSpPr>
              <p:nvPr/>
            </p:nvSpPr>
            <p:spPr bwMode="auto">
              <a:xfrm>
                <a:off x="1859" y="3676"/>
                <a:ext cx="68" cy="43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00" name="Rectangle 865"/>
              <p:cNvSpPr>
                <a:spLocks noChangeArrowheads="1"/>
              </p:cNvSpPr>
              <p:nvPr/>
            </p:nvSpPr>
            <p:spPr bwMode="auto">
              <a:xfrm>
                <a:off x="1927" y="3676"/>
                <a:ext cx="68" cy="43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01" name="Rectangle 866"/>
              <p:cNvSpPr>
                <a:spLocks noChangeArrowheads="1"/>
              </p:cNvSpPr>
              <p:nvPr/>
            </p:nvSpPr>
            <p:spPr bwMode="auto">
              <a:xfrm>
                <a:off x="1995" y="3676"/>
                <a:ext cx="68" cy="43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02" name="Rectangle 867"/>
              <p:cNvSpPr>
                <a:spLocks noChangeArrowheads="1"/>
              </p:cNvSpPr>
              <p:nvPr/>
            </p:nvSpPr>
            <p:spPr bwMode="auto">
              <a:xfrm>
                <a:off x="2063" y="3676"/>
                <a:ext cx="69" cy="43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03" name="Rectangle 868"/>
              <p:cNvSpPr>
                <a:spLocks noChangeArrowheads="1"/>
              </p:cNvSpPr>
              <p:nvPr/>
            </p:nvSpPr>
            <p:spPr bwMode="auto">
              <a:xfrm>
                <a:off x="2132" y="3676"/>
                <a:ext cx="68" cy="43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04" name="Rectangle 869"/>
              <p:cNvSpPr>
                <a:spLocks noChangeArrowheads="1"/>
              </p:cNvSpPr>
              <p:nvPr/>
            </p:nvSpPr>
            <p:spPr bwMode="auto">
              <a:xfrm>
                <a:off x="2200" y="3676"/>
                <a:ext cx="68" cy="43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05" name="Rectangle 870"/>
              <p:cNvSpPr>
                <a:spLocks noChangeArrowheads="1"/>
              </p:cNvSpPr>
              <p:nvPr/>
            </p:nvSpPr>
            <p:spPr bwMode="auto">
              <a:xfrm>
                <a:off x="2268" y="3676"/>
                <a:ext cx="69" cy="43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06" name="Freeform 871"/>
              <p:cNvSpPr>
                <a:spLocks/>
              </p:cNvSpPr>
              <p:nvPr/>
            </p:nvSpPr>
            <p:spPr bwMode="auto">
              <a:xfrm>
                <a:off x="2337" y="3676"/>
                <a:ext cx="68" cy="43"/>
              </a:xfrm>
              <a:custGeom>
                <a:avLst/>
                <a:gdLst>
                  <a:gd name="T0" fmla="*/ 0 w 136"/>
                  <a:gd name="T1" fmla="*/ 0 h 86"/>
                  <a:gd name="T2" fmla="*/ 1 w 136"/>
                  <a:gd name="T3" fmla="*/ 0 h 86"/>
                  <a:gd name="T4" fmla="*/ 1 w 136"/>
                  <a:gd name="T5" fmla="*/ 1 h 86"/>
                  <a:gd name="T6" fmla="*/ 0 w 136"/>
                  <a:gd name="T7" fmla="*/ 1 h 86"/>
                  <a:gd name="T8" fmla="*/ 0 w 136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6"/>
                  <a:gd name="T17" fmla="*/ 136 w 13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6">
                    <a:moveTo>
                      <a:pt x="0" y="0"/>
                    </a:moveTo>
                    <a:lnTo>
                      <a:pt x="136" y="0"/>
                    </a:lnTo>
                    <a:lnTo>
                      <a:pt x="24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07" name="Freeform 872"/>
              <p:cNvSpPr>
                <a:spLocks/>
              </p:cNvSpPr>
              <p:nvPr/>
            </p:nvSpPr>
            <p:spPr bwMode="auto">
              <a:xfrm>
                <a:off x="1041" y="3676"/>
                <a:ext cx="1364" cy="43"/>
              </a:xfrm>
              <a:custGeom>
                <a:avLst/>
                <a:gdLst>
                  <a:gd name="T0" fmla="*/ 0 w 2729"/>
                  <a:gd name="T1" fmla="*/ 1 h 86"/>
                  <a:gd name="T2" fmla="*/ 0 w 2729"/>
                  <a:gd name="T3" fmla="*/ 0 h 86"/>
                  <a:gd name="T4" fmla="*/ 0 w 2729"/>
                  <a:gd name="T5" fmla="*/ 0 h 86"/>
                  <a:gd name="T6" fmla="*/ 0 w 2729"/>
                  <a:gd name="T7" fmla="*/ 1 h 86"/>
                  <a:gd name="T8" fmla="*/ 0 w 2729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29"/>
                  <a:gd name="T16" fmla="*/ 0 h 86"/>
                  <a:gd name="T17" fmla="*/ 2729 w 2729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29" h="86">
                    <a:moveTo>
                      <a:pt x="118" y="86"/>
                    </a:moveTo>
                    <a:lnTo>
                      <a:pt x="0" y="0"/>
                    </a:lnTo>
                    <a:lnTo>
                      <a:pt x="2729" y="0"/>
                    </a:lnTo>
                    <a:lnTo>
                      <a:pt x="2617" y="86"/>
                    </a:lnTo>
                    <a:lnTo>
                      <a:pt x="118" y="86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08" name="Freeform 873"/>
              <p:cNvSpPr>
                <a:spLocks/>
              </p:cNvSpPr>
              <p:nvPr/>
            </p:nvSpPr>
            <p:spPr bwMode="auto">
              <a:xfrm>
                <a:off x="1040" y="3674"/>
                <a:ext cx="15" cy="13"/>
              </a:xfrm>
              <a:custGeom>
                <a:avLst/>
                <a:gdLst>
                  <a:gd name="T0" fmla="*/ 0 w 31"/>
                  <a:gd name="T1" fmla="*/ 1 h 26"/>
                  <a:gd name="T2" fmla="*/ 0 w 31"/>
                  <a:gd name="T3" fmla="*/ 0 h 26"/>
                  <a:gd name="T4" fmla="*/ 0 w 31"/>
                  <a:gd name="T5" fmla="*/ 1 h 26"/>
                  <a:gd name="T6" fmla="*/ 0 w 31"/>
                  <a:gd name="T7" fmla="*/ 1 h 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"/>
                  <a:gd name="T13" fmla="*/ 0 h 26"/>
                  <a:gd name="T14" fmla="*/ 31 w 31"/>
                  <a:gd name="T15" fmla="*/ 26 h 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" h="26">
                    <a:moveTo>
                      <a:pt x="31" y="23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1" y="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09" name="Freeform 874"/>
              <p:cNvSpPr>
                <a:spLocks/>
              </p:cNvSpPr>
              <p:nvPr/>
            </p:nvSpPr>
            <p:spPr bwMode="auto">
              <a:xfrm>
                <a:off x="1040" y="3685"/>
                <a:ext cx="32" cy="15"/>
              </a:xfrm>
              <a:custGeom>
                <a:avLst/>
                <a:gdLst>
                  <a:gd name="T0" fmla="*/ 1 w 64"/>
                  <a:gd name="T1" fmla="*/ 0 h 29"/>
                  <a:gd name="T2" fmla="*/ 1 w 64"/>
                  <a:gd name="T3" fmla="*/ 1 h 29"/>
                  <a:gd name="T4" fmla="*/ 0 w 64"/>
                  <a:gd name="T5" fmla="*/ 1 h 29"/>
                  <a:gd name="T6" fmla="*/ 0 w 64"/>
                  <a:gd name="T7" fmla="*/ 1 h 29"/>
                  <a:gd name="T8" fmla="*/ 1 w 64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29"/>
                  <a:gd name="T17" fmla="*/ 64 w 64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29">
                    <a:moveTo>
                      <a:pt x="31" y="0"/>
                    </a:moveTo>
                    <a:lnTo>
                      <a:pt x="64" y="22"/>
                    </a:lnTo>
                    <a:lnTo>
                      <a:pt x="0" y="29"/>
                    </a:lnTo>
                    <a:lnTo>
                      <a:pt x="0" y="3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10" name="Freeform 875"/>
              <p:cNvSpPr>
                <a:spLocks/>
              </p:cNvSpPr>
              <p:nvPr/>
            </p:nvSpPr>
            <p:spPr bwMode="auto">
              <a:xfrm>
                <a:off x="1040" y="3696"/>
                <a:ext cx="47" cy="17"/>
              </a:xfrm>
              <a:custGeom>
                <a:avLst/>
                <a:gdLst>
                  <a:gd name="T0" fmla="*/ 0 w 95"/>
                  <a:gd name="T1" fmla="*/ 0 h 33"/>
                  <a:gd name="T2" fmla="*/ 0 w 95"/>
                  <a:gd name="T3" fmla="*/ 1 h 33"/>
                  <a:gd name="T4" fmla="*/ 0 w 95"/>
                  <a:gd name="T5" fmla="*/ 1 h 33"/>
                  <a:gd name="T6" fmla="*/ 0 w 95"/>
                  <a:gd name="T7" fmla="*/ 1 h 33"/>
                  <a:gd name="T8" fmla="*/ 0 w 95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33"/>
                  <a:gd name="T17" fmla="*/ 95 w 95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33">
                    <a:moveTo>
                      <a:pt x="64" y="0"/>
                    </a:moveTo>
                    <a:lnTo>
                      <a:pt x="95" y="24"/>
                    </a:lnTo>
                    <a:lnTo>
                      <a:pt x="0" y="33"/>
                    </a:lnTo>
                    <a:lnTo>
                      <a:pt x="0" y="7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11" name="Freeform 876"/>
              <p:cNvSpPr>
                <a:spLocks/>
              </p:cNvSpPr>
              <p:nvPr/>
            </p:nvSpPr>
            <p:spPr bwMode="auto">
              <a:xfrm>
                <a:off x="1040" y="3708"/>
                <a:ext cx="61" cy="17"/>
              </a:xfrm>
              <a:custGeom>
                <a:avLst/>
                <a:gdLst>
                  <a:gd name="T0" fmla="*/ 0 w 123"/>
                  <a:gd name="T1" fmla="*/ 0 h 35"/>
                  <a:gd name="T2" fmla="*/ 0 w 123"/>
                  <a:gd name="T3" fmla="*/ 0 h 35"/>
                  <a:gd name="T4" fmla="*/ 0 w 123"/>
                  <a:gd name="T5" fmla="*/ 0 h 35"/>
                  <a:gd name="T6" fmla="*/ 0 w 123"/>
                  <a:gd name="T7" fmla="*/ 0 h 35"/>
                  <a:gd name="T8" fmla="*/ 0 w 123"/>
                  <a:gd name="T9" fmla="*/ 0 h 35"/>
                  <a:gd name="T10" fmla="*/ 0 w 123"/>
                  <a:gd name="T11" fmla="*/ 0 h 3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35"/>
                  <a:gd name="T20" fmla="*/ 123 w 123"/>
                  <a:gd name="T21" fmla="*/ 35 h 3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35">
                    <a:moveTo>
                      <a:pt x="95" y="0"/>
                    </a:moveTo>
                    <a:lnTo>
                      <a:pt x="123" y="19"/>
                    </a:lnTo>
                    <a:lnTo>
                      <a:pt x="123" y="23"/>
                    </a:lnTo>
                    <a:lnTo>
                      <a:pt x="0" y="35"/>
                    </a:lnTo>
                    <a:lnTo>
                      <a:pt x="0" y="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12" name="Freeform 877"/>
              <p:cNvSpPr>
                <a:spLocks/>
              </p:cNvSpPr>
              <p:nvPr/>
            </p:nvSpPr>
            <p:spPr bwMode="auto">
              <a:xfrm>
                <a:off x="1040" y="3719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13" name="Freeform 878"/>
              <p:cNvSpPr>
                <a:spLocks/>
              </p:cNvSpPr>
              <p:nvPr/>
            </p:nvSpPr>
            <p:spPr bwMode="auto">
              <a:xfrm>
                <a:off x="1040" y="3732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14" name="Freeform 879"/>
              <p:cNvSpPr>
                <a:spLocks/>
              </p:cNvSpPr>
              <p:nvPr/>
            </p:nvSpPr>
            <p:spPr bwMode="auto">
              <a:xfrm>
                <a:off x="1040" y="3745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15" name="Freeform 880"/>
              <p:cNvSpPr>
                <a:spLocks/>
              </p:cNvSpPr>
              <p:nvPr/>
            </p:nvSpPr>
            <p:spPr bwMode="auto">
              <a:xfrm>
                <a:off x="1040" y="3758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5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16" name="Freeform 881"/>
              <p:cNvSpPr>
                <a:spLocks/>
              </p:cNvSpPr>
              <p:nvPr/>
            </p:nvSpPr>
            <p:spPr bwMode="auto">
              <a:xfrm>
                <a:off x="1040" y="3771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17" name="Freeform 882"/>
              <p:cNvSpPr>
                <a:spLocks/>
              </p:cNvSpPr>
              <p:nvPr/>
            </p:nvSpPr>
            <p:spPr bwMode="auto">
              <a:xfrm>
                <a:off x="1040" y="3784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18" name="Freeform 883"/>
              <p:cNvSpPr>
                <a:spLocks/>
              </p:cNvSpPr>
              <p:nvPr/>
            </p:nvSpPr>
            <p:spPr bwMode="auto">
              <a:xfrm>
                <a:off x="1040" y="3797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8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19" name="Freeform 884"/>
              <p:cNvSpPr>
                <a:spLocks/>
              </p:cNvSpPr>
              <p:nvPr/>
            </p:nvSpPr>
            <p:spPr bwMode="auto">
              <a:xfrm>
                <a:off x="1040" y="3811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20" name="Freeform 885"/>
              <p:cNvSpPr>
                <a:spLocks/>
              </p:cNvSpPr>
              <p:nvPr/>
            </p:nvSpPr>
            <p:spPr bwMode="auto">
              <a:xfrm>
                <a:off x="1040" y="3824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21" name="Freeform 886"/>
              <p:cNvSpPr>
                <a:spLocks/>
              </p:cNvSpPr>
              <p:nvPr/>
            </p:nvSpPr>
            <p:spPr bwMode="auto">
              <a:xfrm>
                <a:off x="1040" y="3837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5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22" name="Freeform 887"/>
              <p:cNvSpPr>
                <a:spLocks/>
              </p:cNvSpPr>
              <p:nvPr/>
            </p:nvSpPr>
            <p:spPr bwMode="auto">
              <a:xfrm>
                <a:off x="1040" y="3850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23" name="Freeform 888"/>
              <p:cNvSpPr>
                <a:spLocks/>
              </p:cNvSpPr>
              <p:nvPr/>
            </p:nvSpPr>
            <p:spPr bwMode="auto">
              <a:xfrm>
                <a:off x="1040" y="3863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24" name="Freeform 889"/>
              <p:cNvSpPr>
                <a:spLocks/>
              </p:cNvSpPr>
              <p:nvPr/>
            </p:nvSpPr>
            <p:spPr bwMode="auto">
              <a:xfrm>
                <a:off x="1040" y="3876"/>
                <a:ext cx="61" cy="19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0 h 40"/>
                  <a:gd name="T4" fmla="*/ 0 w 123"/>
                  <a:gd name="T5" fmla="*/ 0 h 40"/>
                  <a:gd name="T6" fmla="*/ 0 w 123"/>
                  <a:gd name="T7" fmla="*/ 0 h 40"/>
                  <a:gd name="T8" fmla="*/ 0 w 123"/>
                  <a:gd name="T9" fmla="*/ 0 h 40"/>
                  <a:gd name="T10" fmla="*/ 0 w 123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40"/>
                  <a:gd name="T20" fmla="*/ 123 w 123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40">
                    <a:moveTo>
                      <a:pt x="123" y="0"/>
                    </a:moveTo>
                    <a:lnTo>
                      <a:pt x="123" y="19"/>
                    </a:lnTo>
                    <a:lnTo>
                      <a:pt x="111" y="28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25" name="Freeform 890"/>
              <p:cNvSpPr>
                <a:spLocks/>
              </p:cNvSpPr>
              <p:nvPr/>
            </p:nvSpPr>
            <p:spPr bwMode="auto">
              <a:xfrm>
                <a:off x="1040" y="3889"/>
                <a:ext cx="55" cy="19"/>
              </a:xfrm>
              <a:custGeom>
                <a:avLst/>
                <a:gdLst>
                  <a:gd name="T0" fmla="*/ 0 w 111"/>
                  <a:gd name="T1" fmla="*/ 0 h 38"/>
                  <a:gd name="T2" fmla="*/ 0 w 111"/>
                  <a:gd name="T3" fmla="*/ 1 h 38"/>
                  <a:gd name="T4" fmla="*/ 0 w 111"/>
                  <a:gd name="T5" fmla="*/ 1 h 38"/>
                  <a:gd name="T6" fmla="*/ 0 w 111"/>
                  <a:gd name="T7" fmla="*/ 1 h 38"/>
                  <a:gd name="T8" fmla="*/ 0 w 111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1"/>
                  <a:gd name="T16" fmla="*/ 0 h 38"/>
                  <a:gd name="T17" fmla="*/ 111 w 111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1" h="38">
                    <a:moveTo>
                      <a:pt x="111" y="0"/>
                    </a:moveTo>
                    <a:lnTo>
                      <a:pt x="68" y="31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26" name="Freeform 891"/>
              <p:cNvSpPr>
                <a:spLocks/>
              </p:cNvSpPr>
              <p:nvPr/>
            </p:nvSpPr>
            <p:spPr bwMode="auto">
              <a:xfrm>
                <a:off x="1040" y="3905"/>
                <a:ext cx="33" cy="16"/>
              </a:xfrm>
              <a:custGeom>
                <a:avLst/>
                <a:gdLst>
                  <a:gd name="T0" fmla="*/ 0 w 68"/>
                  <a:gd name="T1" fmla="*/ 0 h 33"/>
                  <a:gd name="T2" fmla="*/ 0 w 68"/>
                  <a:gd name="T3" fmla="*/ 0 h 33"/>
                  <a:gd name="T4" fmla="*/ 0 w 68"/>
                  <a:gd name="T5" fmla="*/ 0 h 33"/>
                  <a:gd name="T6" fmla="*/ 0 w 68"/>
                  <a:gd name="T7" fmla="*/ 0 h 33"/>
                  <a:gd name="T8" fmla="*/ 0 w 68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8"/>
                  <a:gd name="T16" fmla="*/ 0 h 33"/>
                  <a:gd name="T17" fmla="*/ 68 w 68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8" h="33">
                    <a:moveTo>
                      <a:pt x="68" y="0"/>
                    </a:moveTo>
                    <a:lnTo>
                      <a:pt x="25" y="29"/>
                    </a:lnTo>
                    <a:lnTo>
                      <a:pt x="0" y="33"/>
                    </a:lnTo>
                    <a:lnTo>
                      <a:pt x="0" y="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27" name="Freeform 892"/>
              <p:cNvSpPr>
                <a:spLocks/>
              </p:cNvSpPr>
              <p:nvPr/>
            </p:nvSpPr>
            <p:spPr bwMode="auto">
              <a:xfrm>
                <a:off x="1040" y="3920"/>
                <a:ext cx="12" cy="8"/>
              </a:xfrm>
              <a:custGeom>
                <a:avLst/>
                <a:gdLst>
                  <a:gd name="T0" fmla="*/ 0 w 25"/>
                  <a:gd name="T1" fmla="*/ 0 h 17"/>
                  <a:gd name="T2" fmla="*/ 0 w 25"/>
                  <a:gd name="T3" fmla="*/ 0 h 17"/>
                  <a:gd name="T4" fmla="*/ 0 w 25"/>
                  <a:gd name="T5" fmla="*/ 0 h 17"/>
                  <a:gd name="T6" fmla="*/ 0 w 25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25" y="0"/>
                    </a:moveTo>
                    <a:lnTo>
                      <a:pt x="0" y="17"/>
                    </a:lnTo>
                    <a:lnTo>
                      <a:pt x="0" y="4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28" name="Freeform 893"/>
              <p:cNvSpPr>
                <a:spLocks/>
              </p:cNvSpPr>
              <p:nvPr/>
            </p:nvSpPr>
            <p:spPr bwMode="auto">
              <a:xfrm>
                <a:off x="1040" y="3674"/>
                <a:ext cx="61" cy="254"/>
              </a:xfrm>
              <a:custGeom>
                <a:avLst/>
                <a:gdLst>
                  <a:gd name="T0" fmla="*/ 0 w 123"/>
                  <a:gd name="T1" fmla="*/ 0 h 509"/>
                  <a:gd name="T2" fmla="*/ 0 w 123"/>
                  <a:gd name="T3" fmla="*/ 0 h 509"/>
                  <a:gd name="T4" fmla="*/ 0 w 123"/>
                  <a:gd name="T5" fmla="*/ 0 h 509"/>
                  <a:gd name="T6" fmla="*/ 0 w 123"/>
                  <a:gd name="T7" fmla="*/ 0 h 509"/>
                  <a:gd name="T8" fmla="*/ 0 w 123"/>
                  <a:gd name="T9" fmla="*/ 0 h 5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509"/>
                  <a:gd name="T17" fmla="*/ 123 w 123"/>
                  <a:gd name="T18" fmla="*/ 509 h 5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509">
                    <a:moveTo>
                      <a:pt x="123" y="423"/>
                    </a:moveTo>
                    <a:lnTo>
                      <a:pt x="0" y="509"/>
                    </a:lnTo>
                    <a:lnTo>
                      <a:pt x="0" y="0"/>
                    </a:lnTo>
                    <a:lnTo>
                      <a:pt x="123" y="88"/>
                    </a:lnTo>
                    <a:lnTo>
                      <a:pt x="123" y="423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29" name="Freeform 894"/>
              <p:cNvSpPr>
                <a:spLocks noEditPoints="1"/>
              </p:cNvSpPr>
              <p:nvPr/>
            </p:nvSpPr>
            <p:spPr bwMode="auto">
              <a:xfrm>
                <a:off x="1169" y="1518"/>
                <a:ext cx="96" cy="83"/>
              </a:xfrm>
              <a:custGeom>
                <a:avLst/>
                <a:gdLst>
                  <a:gd name="T0" fmla="*/ 0 w 192"/>
                  <a:gd name="T1" fmla="*/ 0 h 168"/>
                  <a:gd name="T2" fmla="*/ 1 w 192"/>
                  <a:gd name="T3" fmla="*/ 0 h 168"/>
                  <a:gd name="T4" fmla="*/ 1 w 192"/>
                  <a:gd name="T5" fmla="*/ 0 h 168"/>
                  <a:gd name="T6" fmla="*/ 1 w 192"/>
                  <a:gd name="T7" fmla="*/ 0 h 168"/>
                  <a:gd name="T8" fmla="*/ 1 w 192"/>
                  <a:gd name="T9" fmla="*/ 0 h 168"/>
                  <a:gd name="T10" fmla="*/ 1 w 192"/>
                  <a:gd name="T11" fmla="*/ 0 h 168"/>
                  <a:gd name="T12" fmla="*/ 1 w 192"/>
                  <a:gd name="T13" fmla="*/ 0 h 168"/>
                  <a:gd name="T14" fmla="*/ 1 w 192"/>
                  <a:gd name="T15" fmla="*/ 0 h 168"/>
                  <a:gd name="T16" fmla="*/ 1 w 192"/>
                  <a:gd name="T17" fmla="*/ 0 h 168"/>
                  <a:gd name="T18" fmla="*/ 1 w 192"/>
                  <a:gd name="T19" fmla="*/ 0 h 168"/>
                  <a:gd name="T20" fmla="*/ 1 w 192"/>
                  <a:gd name="T21" fmla="*/ 0 h 168"/>
                  <a:gd name="T22" fmla="*/ 1 w 192"/>
                  <a:gd name="T23" fmla="*/ 0 h 168"/>
                  <a:gd name="T24" fmla="*/ 1 w 192"/>
                  <a:gd name="T25" fmla="*/ 0 h 168"/>
                  <a:gd name="T26" fmla="*/ 1 w 192"/>
                  <a:gd name="T27" fmla="*/ 0 h 168"/>
                  <a:gd name="T28" fmla="*/ 0 w 192"/>
                  <a:gd name="T29" fmla="*/ 0 h 168"/>
                  <a:gd name="T30" fmla="*/ 1 w 192"/>
                  <a:gd name="T31" fmla="*/ 0 h 168"/>
                  <a:gd name="T32" fmla="*/ 1 w 192"/>
                  <a:gd name="T33" fmla="*/ 0 h 168"/>
                  <a:gd name="T34" fmla="*/ 1 w 192"/>
                  <a:gd name="T35" fmla="*/ 0 h 168"/>
                  <a:gd name="T36" fmla="*/ 1 w 192"/>
                  <a:gd name="T37" fmla="*/ 0 h 168"/>
                  <a:gd name="T38" fmla="*/ 1 w 192"/>
                  <a:gd name="T39" fmla="*/ 0 h 168"/>
                  <a:gd name="T40" fmla="*/ 1 w 192"/>
                  <a:gd name="T41" fmla="*/ 0 h 168"/>
                  <a:gd name="T42" fmla="*/ 1 w 192"/>
                  <a:gd name="T43" fmla="*/ 0 h 168"/>
                  <a:gd name="T44" fmla="*/ 1 w 192"/>
                  <a:gd name="T45" fmla="*/ 0 h 168"/>
                  <a:gd name="T46" fmla="*/ 1 w 192"/>
                  <a:gd name="T47" fmla="*/ 0 h 168"/>
                  <a:gd name="T48" fmla="*/ 1 w 192"/>
                  <a:gd name="T49" fmla="*/ 0 h 168"/>
                  <a:gd name="T50" fmla="*/ 1 w 192"/>
                  <a:gd name="T51" fmla="*/ 0 h 168"/>
                  <a:gd name="T52" fmla="*/ 1 w 192"/>
                  <a:gd name="T53" fmla="*/ 0 h 168"/>
                  <a:gd name="T54" fmla="*/ 1 w 192"/>
                  <a:gd name="T55" fmla="*/ 0 h 168"/>
                  <a:gd name="T56" fmla="*/ 1 w 192"/>
                  <a:gd name="T57" fmla="*/ 0 h 168"/>
                  <a:gd name="T58" fmla="*/ 1 w 192"/>
                  <a:gd name="T59" fmla="*/ 0 h 168"/>
                  <a:gd name="T60" fmla="*/ 1 w 192"/>
                  <a:gd name="T61" fmla="*/ 0 h 168"/>
                  <a:gd name="T62" fmla="*/ 1 w 192"/>
                  <a:gd name="T63" fmla="*/ 0 h 168"/>
                  <a:gd name="T64" fmla="*/ 1 w 192"/>
                  <a:gd name="T65" fmla="*/ 0 h 168"/>
                  <a:gd name="T66" fmla="*/ 1 w 192"/>
                  <a:gd name="T67" fmla="*/ 0 h 168"/>
                  <a:gd name="T68" fmla="*/ 1 w 192"/>
                  <a:gd name="T69" fmla="*/ 0 h 168"/>
                  <a:gd name="T70" fmla="*/ 1 w 192"/>
                  <a:gd name="T71" fmla="*/ 0 h 168"/>
                  <a:gd name="T72" fmla="*/ 1 w 192"/>
                  <a:gd name="T73" fmla="*/ 0 h 168"/>
                  <a:gd name="T74" fmla="*/ 1 w 192"/>
                  <a:gd name="T75" fmla="*/ 0 h 168"/>
                  <a:gd name="T76" fmla="*/ 1 w 192"/>
                  <a:gd name="T77" fmla="*/ 0 h 168"/>
                  <a:gd name="T78" fmla="*/ 1 w 192"/>
                  <a:gd name="T79" fmla="*/ 0 h 168"/>
                  <a:gd name="T80" fmla="*/ 1 w 192"/>
                  <a:gd name="T81" fmla="*/ 0 h 168"/>
                  <a:gd name="T82" fmla="*/ 1 w 192"/>
                  <a:gd name="T83" fmla="*/ 0 h 168"/>
                  <a:gd name="T84" fmla="*/ 1 w 192"/>
                  <a:gd name="T85" fmla="*/ 0 h 168"/>
                  <a:gd name="T86" fmla="*/ 1 w 192"/>
                  <a:gd name="T87" fmla="*/ 0 h 168"/>
                  <a:gd name="T88" fmla="*/ 1 w 192"/>
                  <a:gd name="T89" fmla="*/ 0 h 168"/>
                  <a:gd name="T90" fmla="*/ 1 w 192"/>
                  <a:gd name="T91" fmla="*/ 0 h 16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92"/>
                  <a:gd name="T139" fmla="*/ 0 h 168"/>
                  <a:gd name="T140" fmla="*/ 192 w 192"/>
                  <a:gd name="T141" fmla="*/ 168 h 16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92" h="168">
                    <a:moveTo>
                      <a:pt x="0" y="168"/>
                    </a:moveTo>
                    <a:lnTo>
                      <a:pt x="0" y="0"/>
                    </a:lnTo>
                    <a:lnTo>
                      <a:pt x="45" y="0"/>
                    </a:lnTo>
                    <a:lnTo>
                      <a:pt x="56" y="0"/>
                    </a:lnTo>
                    <a:lnTo>
                      <a:pt x="66" y="0"/>
                    </a:lnTo>
                    <a:lnTo>
                      <a:pt x="73" y="0"/>
                    </a:lnTo>
                    <a:lnTo>
                      <a:pt x="78" y="2"/>
                    </a:lnTo>
                    <a:lnTo>
                      <a:pt x="83" y="6"/>
                    </a:lnTo>
                    <a:lnTo>
                      <a:pt x="88" y="9"/>
                    </a:lnTo>
                    <a:lnTo>
                      <a:pt x="94" y="13"/>
                    </a:lnTo>
                    <a:lnTo>
                      <a:pt x="99" y="18"/>
                    </a:lnTo>
                    <a:lnTo>
                      <a:pt x="102" y="26"/>
                    </a:lnTo>
                    <a:lnTo>
                      <a:pt x="104" y="33"/>
                    </a:lnTo>
                    <a:lnTo>
                      <a:pt x="106" y="44"/>
                    </a:lnTo>
                    <a:lnTo>
                      <a:pt x="106" y="54"/>
                    </a:lnTo>
                    <a:lnTo>
                      <a:pt x="106" y="61"/>
                    </a:lnTo>
                    <a:lnTo>
                      <a:pt x="104" y="69"/>
                    </a:lnTo>
                    <a:lnTo>
                      <a:pt x="102" y="76"/>
                    </a:lnTo>
                    <a:lnTo>
                      <a:pt x="99" y="83"/>
                    </a:lnTo>
                    <a:lnTo>
                      <a:pt x="95" y="88"/>
                    </a:lnTo>
                    <a:lnTo>
                      <a:pt x="92" y="94"/>
                    </a:lnTo>
                    <a:lnTo>
                      <a:pt x="87" y="97"/>
                    </a:lnTo>
                    <a:lnTo>
                      <a:pt x="81" y="101"/>
                    </a:lnTo>
                    <a:lnTo>
                      <a:pt x="76" y="102"/>
                    </a:lnTo>
                    <a:lnTo>
                      <a:pt x="68" y="104"/>
                    </a:lnTo>
                    <a:lnTo>
                      <a:pt x="57" y="106"/>
                    </a:lnTo>
                    <a:lnTo>
                      <a:pt x="45" y="106"/>
                    </a:lnTo>
                    <a:lnTo>
                      <a:pt x="26" y="106"/>
                    </a:lnTo>
                    <a:lnTo>
                      <a:pt x="26" y="168"/>
                    </a:lnTo>
                    <a:lnTo>
                      <a:pt x="0" y="168"/>
                    </a:lnTo>
                    <a:close/>
                    <a:moveTo>
                      <a:pt x="26" y="28"/>
                    </a:moveTo>
                    <a:lnTo>
                      <a:pt x="26" y="76"/>
                    </a:lnTo>
                    <a:lnTo>
                      <a:pt x="43" y="76"/>
                    </a:lnTo>
                    <a:lnTo>
                      <a:pt x="50" y="76"/>
                    </a:lnTo>
                    <a:lnTo>
                      <a:pt x="57" y="76"/>
                    </a:lnTo>
                    <a:lnTo>
                      <a:pt x="61" y="76"/>
                    </a:lnTo>
                    <a:lnTo>
                      <a:pt x="64" y="75"/>
                    </a:lnTo>
                    <a:lnTo>
                      <a:pt x="68" y="75"/>
                    </a:lnTo>
                    <a:lnTo>
                      <a:pt x="69" y="73"/>
                    </a:lnTo>
                    <a:lnTo>
                      <a:pt x="73" y="69"/>
                    </a:lnTo>
                    <a:lnTo>
                      <a:pt x="75" y="68"/>
                    </a:lnTo>
                    <a:lnTo>
                      <a:pt x="76" y="64"/>
                    </a:lnTo>
                    <a:lnTo>
                      <a:pt x="76" y="61"/>
                    </a:lnTo>
                    <a:lnTo>
                      <a:pt x="78" y="57"/>
                    </a:lnTo>
                    <a:lnTo>
                      <a:pt x="78" y="54"/>
                    </a:lnTo>
                    <a:lnTo>
                      <a:pt x="78" y="49"/>
                    </a:lnTo>
                    <a:lnTo>
                      <a:pt x="76" y="45"/>
                    </a:lnTo>
                    <a:lnTo>
                      <a:pt x="76" y="42"/>
                    </a:lnTo>
                    <a:lnTo>
                      <a:pt x="75" y="38"/>
                    </a:lnTo>
                    <a:lnTo>
                      <a:pt x="73" y="37"/>
                    </a:lnTo>
                    <a:lnTo>
                      <a:pt x="69" y="35"/>
                    </a:lnTo>
                    <a:lnTo>
                      <a:pt x="68" y="33"/>
                    </a:lnTo>
                    <a:lnTo>
                      <a:pt x="64" y="32"/>
                    </a:lnTo>
                    <a:lnTo>
                      <a:pt x="61" y="30"/>
                    </a:lnTo>
                    <a:lnTo>
                      <a:pt x="56" y="30"/>
                    </a:lnTo>
                    <a:lnTo>
                      <a:pt x="50" y="28"/>
                    </a:lnTo>
                    <a:lnTo>
                      <a:pt x="42" y="28"/>
                    </a:lnTo>
                    <a:lnTo>
                      <a:pt x="26" y="28"/>
                    </a:lnTo>
                    <a:close/>
                    <a:moveTo>
                      <a:pt x="156" y="168"/>
                    </a:moveTo>
                    <a:lnTo>
                      <a:pt x="128" y="168"/>
                    </a:lnTo>
                    <a:lnTo>
                      <a:pt x="128" y="47"/>
                    </a:lnTo>
                    <a:lnTo>
                      <a:pt x="154" y="47"/>
                    </a:lnTo>
                    <a:lnTo>
                      <a:pt x="154" y="64"/>
                    </a:lnTo>
                    <a:lnTo>
                      <a:pt x="156" y="59"/>
                    </a:lnTo>
                    <a:lnTo>
                      <a:pt x="157" y="54"/>
                    </a:lnTo>
                    <a:lnTo>
                      <a:pt x="161" y="51"/>
                    </a:lnTo>
                    <a:lnTo>
                      <a:pt x="164" y="47"/>
                    </a:lnTo>
                    <a:lnTo>
                      <a:pt x="166" y="45"/>
                    </a:lnTo>
                    <a:lnTo>
                      <a:pt x="170" y="45"/>
                    </a:lnTo>
                    <a:lnTo>
                      <a:pt x="171" y="44"/>
                    </a:lnTo>
                    <a:lnTo>
                      <a:pt x="175" y="44"/>
                    </a:lnTo>
                    <a:lnTo>
                      <a:pt x="178" y="44"/>
                    </a:lnTo>
                    <a:lnTo>
                      <a:pt x="183" y="45"/>
                    </a:lnTo>
                    <a:lnTo>
                      <a:pt x="189" y="49"/>
                    </a:lnTo>
                    <a:lnTo>
                      <a:pt x="192" y="51"/>
                    </a:lnTo>
                    <a:lnTo>
                      <a:pt x="185" y="78"/>
                    </a:lnTo>
                    <a:lnTo>
                      <a:pt x="180" y="76"/>
                    </a:lnTo>
                    <a:lnTo>
                      <a:pt x="176" y="76"/>
                    </a:lnTo>
                    <a:lnTo>
                      <a:pt x="175" y="75"/>
                    </a:lnTo>
                    <a:lnTo>
                      <a:pt x="173" y="75"/>
                    </a:lnTo>
                    <a:lnTo>
                      <a:pt x="170" y="75"/>
                    </a:lnTo>
                    <a:lnTo>
                      <a:pt x="168" y="75"/>
                    </a:lnTo>
                    <a:lnTo>
                      <a:pt x="164" y="76"/>
                    </a:lnTo>
                    <a:lnTo>
                      <a:pt x="163" y="78"/>
                    </a:lnTo>
                    <a:lnTo>
                      <a:pt x="161" y="80"/>
                    </a:lnTo>
                    <a:lnTo>
                      <a:pt x="157" y="83"/>
                    </a:lnTo>
                    <a:lnTo>
                      <a:pt x="156" y="88"/>
                    </a:lnTo>
                    <a:lnTo>
                      <a:pt x="156" y="94"/>
                    </a:lnTo>
                    <a:lnTo>
                      <a:pt x="156" y="99"/>
                    </a:lnTo>
                    <a:lnTo>
                      <a:pt x="156" y="107"/>
                    </a:lnTo>
                    <a:lnTo>
                      <a:pt x="156" y="118"/>
                    </a:lnTo>
                    <a:lnTo>
                      <a:pt x="156" y="130"/>
                    </a:lnTo>
                    <a:lnTo>
                      <a:pt x="156" y="1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30" name="Freeform 895"/>
              <p:cNvSpPr>
                <a:spLocks noEditPoints="1"/>
              </p:cNvSpPr>
              <p:nvPr/>
            </p:nvSpPr>
            <p:spPr bwMode="auto">
              <a:xfrm>
                <a:off x="1267" y="1518"/>
                <a:ext cx="761" cy="108"/>
              </a:xfrm>
              <a:custGeom>
                <a:avLst/>
                <a:gdLst>
                  <a:gd name="T0" fmla="*/ 0 w 1523"/>
                  <a:gd name="T1" fmla="*/ 1 h 216"/>
                  <a:gd name="T2" fmla="*/ 0 w 1523"/>
                  <a:gd name="T3" fmla="*/ 1 h 216"/>
                  <a:gd name="T4" fmla="*/ 0 w 1523"/>
                  <a:gd name="T5" fmla="*/ 1 h 216"/>
                  <a:gd name="T6" fmla="*/ 0 w 1523"/>
                  <a:gd name="T7" fmla="*/ 1 h 216"/>
                  <a:gd name="T8" fmla="*/ 0 w 1523"/>
                  <a:gd name="T9" fmla="*/ 1 h 216"/>
                  <a:gd name="T10" fmla="*/ 0 w 1523"/>
                  <a:gd name="T11" fmla="*/ 1 h 216"/>
                  <a:gd name="T12" fmla="*/ 0 w 1523"/>
                  <a:gd name="T13" fmla="*/ 1 h 216"/>
                  <a:gd name="T14" fmla="*/ 0 w 1523"/>
                  <a:gd name="T15" fmla="*/ 1 h 216"/>
                  <a:gd name="T16" fmla="*/ 0 w 1523"/>
                  <a:gd name="T17" fmla="*/ 1 h 216"/>
                  <a:gd name="T18" fmla="*/ 0 w 1523"/>
                  <a:gd name="T19" fmla="*/ 1 h 216"/>
                  <a:gd name="T20" fmla="*/ 0 w 1523"/>
                  <a:gd name="T21" fmla="*/ 1 h 216"/>
                  <a:gd name="T22" fmla="*/ 0 w 1523"/>
                  <a:gd name="T23" fmla="*/ 1 h 216"/>
                  <a:gd name="T24" fmla="*/ 0 w 1523"/>
                  <a:gd name="T25" fmla="*/ 1 h 216"/>
                  <a:gd name="T26" fmla="*/ 0 w 1523"/>
                  <a:gd name="T27" fmla="*/ 1 h 216"/>
                  <a:gd name="T28" fmla="*/ 0 w 1523"/>
                  <a:gd name="T29" fmla="*/ 1 h 216"/>
                  <a:gd name="T30" fmla="*/ 0 w 1523"/>
                  <a:gd name="T31" fmla="*/ 1 h 216"/>
                  <a:gd name="T32" fmla="*/ 0 w 1523"/>
                  <a:gd name="T33" fmla="*/ 1 h 216"/>
                  <a:gd name="T34" fmla="*/ 0 w 1523"/>
                  <a:gd name="T35" fmla="*/ 1 h 216"/>
                  <a:gd name="T36" fmla="*/ 0 w 1523"/>
                  <a:gd name="T37" fmla="*/ 1 h 216"/>
                  <a:gd name="T38" fmla="*/ 0 w 1523"/>
                  <a:gd name="T39" fmla="*/ 1 h 216"/>
                  <a:gd name="T40" fmla="*/ 0 w 1523"/>
                  <a:gd name="T41" fmla="*/ 1 h 216"/>
                  <a:gd name="T42" fmla="*/ 0 w 1523"/>
                  <a:gd name="T43" fmla="*/ 1 h 216"/>
                  <a:gd name="T44" fmla="*/ 0 w 1523"/>
                  <a:gd name="T45" fmla="*/ 1 h 216"/>
                  <a:gd name="T46" fmla="*/ 0 w 1523"/>
                  <a:gd name="T47" fmla="*/ 1 h 216"/>
                  <a:gd name="T48" fmla="*/ 0 w 1523"/>
                  <a:gd name="T49" fmla="*/ 1 h 216"/>
                  <a:gd name="T50" fmla="*/ 0 w 1523"/>
                  <a:gd name="T51" fmla="*/ 1 h 216"/>
                  <a:gd name="T52" fmla="*/ 0 w 1523"/>
                  <a:gd name="T53" fmla="*/ 1 h 216"/>
                  <a:gd name="T54" fmla="*/ 0 w 1523"/>
                  <a:gd name="T55" fmla="*/ 1 h 216"/>
                  <a:gd name="T56" fmla="*/ 0 w 1523"/>
                  <a:gd name="T57" fmla="*/ 1 h 216"/>
                  <a:gd name="T58" fmla="*/ 0 w 1523"/>
                  <a:gd name="T59" fmla="*/ 1 h 216"/>
                  <a:gd name="T60" fmla="*/ 0 w 1523"/>
                  <a:gd name="T61" fmla="*/ 1 h 216"/>
                  <a:gd name="T62" fmla="*/ 0 w 1523"/>
                  <a:gd name="T63" fmla="*/ 1 h 216"/>
                  <a:gd name="T64" fmla="*/ 0 w 1523"/>
                  <a:gd name="T65" fmla="*/ 1 h 216"/>
                  <a:gd name="T66" fmla="*/ 0 w 1523"/>
                  <a:gd name="T67" fmla="*/ 1 h 216"/>
                  <a:gd name="T68" fmla="*/ 0 w 1523"/>
                  <a:gd name="T69" fmla="*/ 1 h 216"/>
                  <a:gd name="T70" fmla="*/ 0 w 1523"/>
                  <a:gd name="T71" fmla="*/ 1 h 216"/>
                  <a:gd name="T72" fmla="*/ 0 w 1523"/>
                  <a:gd name="T73" fmla="*/ 1 h 216"/>
                  <a:gd name="T74" fmla="*/ 0 w 1523"/>
                  <a:gd name="T75" fmla="*/ 1 h 216"/>
                  <a:gd name="T76" fmla="*/ 0 w 1523"/>
                  <a:gd name="T77" fmla="*/ 1 h 216"/>
                  <a:gd name="T78" fmla="*/ 0 w 1523"/>
                  <a:gd name="T79" fmla="*/ 1 h 216"/>
                  <a:gd name="T80" fmla="*/ 0 w 1523"/>
                  <a:gd name="T81" fmla="*/ 1 h 216"/>
                  <a:gd name="T82" fmla="*/ 0 w 1523"/>
                  <a:gd name="T83" fmla="*/ 1 h 216"/>
                  <a:gd name="T84" fmla="*/ 0 w 1523"/>
                  <a:gd name="T85" fmla="*/ 1 h 216"/>
                  <a:gd name="T86" fmla="*/ 0 w 1523"/>
                  <a:gd name="T87" fmla="*/ 0 h 216"/>
                  <a:gd name="T88" fmla="*/ 0 w 1523"/>
                  <a:gd name="T89" fmla="*/ 1 h 216"/>
                  <a:gd name="T90" fmla="*/ 0 w 1523"/>
                  <a:gd name="T91" fmla="*/ 1 h 216"/>
                  <a:gd name="T92" fmla="*/ 0 w 1523"/>
                  <a:gd name="T93" fmla="*/ 1 h 216"/>
                  <a:gd name="T94" fmla="*/ 0 w 1523"/>
                  <a:gd name="T95" fmla="*/ 1 h 216"/>
                  <a:gd name="T96" fmla="*/ 0 w 1523"/>
                  <a:gd name="T97" fmla="*/ 1 h 216"/>
                  <a:gd name="T98" fmla="*/ 0 w 1523"/>
                  <a:gd name="T99" fmla="*/ 1 h 216"/>
                  <a:gd name="T100" fmla="*/ 0 w 1523"/>
                  <a:gd name="T101" fmla="*/ 1 h 216"/>
                  <a:gd name="T102" fmla="*/ 0 w 1523"/>
                  <a:gd name="T103" fmla="*/ 1 h 216"/>
                  <a:gd name="T104" fmla="*/ 0 w 1523"/>
                  <a:gd name="T105" fmla="*/ 1 h 216"/>
                  <a:gd name="T106" fmla="*/ 0 w 1523"/>
                  <a:gd name="T107" fmla="*/ 1 h 216"/>
                  <a:gd name="T108" fmla="*/ 0 w 1523"/>
                  <a:gd name="T109" fmla="*/ 1 h 216"/>
                  <a:gd name="T110" fmla="*/ 0 w 1523"/>
                  <a:gd name="T111" fmla="*/ 1 h 216"/>
                  <a:gd name="T112" fmla="*/ 0 w 1523"/>
                  <a:gd name="T113" fmla="*/ 1 h 216"/>
                  <a:gd name="T114" fmla="*/ 0 w 1523"/>
                  <a:gd name="T115" fmla="*/ 1 h 216"/>
                  <a:gd name="T116" fmla="*/ 0 w 1523"/>
                  <a:gd name="T117" fmla="*/ 1 h 216"/>
                  <a:gd name="T118" fmla="*/ 0 w 1523"/>
                  <a:gd name="T119" fmla="*/ 1 h 216"/>
                  <a:gd name="T120" fmla="*/ 0 w 1523"/>
                  <a:gd name="T121" fmla="*/ 1 h 216"/>
                  <a:gd name="T122" fmla="*/ 0 w 1523"/>
                  <a:gd name="T123" fmla="*/ 1 h 21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523"/>
                  <a:gd name="T187" fmla="*/ 0 h 216"/>
                  <a:gd name="T188" fmla="*/ 1523 w 1523"/>
                  <a:gd name="T189" fmla="*/ 216 h 21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523" h="216">
                    <a:moveTo>
                      <a:pt x="68" y="130"/>
                    </a:moveTo>
                    <a:lnTo>
                      <a:pt x="92" y="135"/>
                    </a:lnTo>
                    <a:lnTo>
                      <a:pt x="90" y="144"/>
                    </a:lnTo>
                    <a:lnTo>
                      <a:pt x="87" y="151"/>
                    </a:lnTo>
                    <a:lnTo>
                      <a:pt x="82" y="157"/>
                    </a:lnTo>
                    <a:lnTo>
                      <a:pt x="76" y="163"/>
                    </a:lnTo>
                    <a:lnTo>
                      <a:pt x="71" y="166"/>
                    </a:lnTo>
                    <a:lnTo>
                      <a:pt x="64" y="168"/>
                    </a:lnTo>
                    <a:lnTo>
                      <a:pt x="57" y="168"/>
                    </a:lnTo>
                    <a:lnTo>
                      <a:pt x="50" y="168"/>
                    </a:lnTo>
                    <a:lnTo>
                      <a:pt x="40" y="168"/>
                    </a:lnTo>
                    <a:lnTo>
                      <a:pt x="30" y="166"/>
                    </a:lnTo>
                    <a:lnTo>
                      <a:pt x="23" y="163"/>
                    </a:lnTo>
                    <a:lnTo>
                      <a:pt x="16" y="157"/>
                    </a:lnTo>
                    <a:lnTo>
                      <a:pt x="9" y="147"/>
                    </a:lnTo>
                    <a:lnTo>
                      <a:pt x="4" y="135"/>
                    </a:lnTo>
                    <a:lnTo>
                      <a:pt x="2" y="123"/>
                    </a:lnTo>
                    <a:lnTo>
                      <a:pt x="0" y="107"/>
                    </a:lnTo>
                    <a:lnTo>
                      <a:pt x="2" y="94"/>
                    </a:lnTo>
                    <a:lnTo>
                      <a:pt x="4" y="80"/>
                    </a:lnTo>
                    <a:lnTo>
                      <a:pt x="9" y="69"/>
                    </a:lnTo>
                    <a:lnTo>
                      <a:pt x="16" y="59"/>
                    </a:lnTo>
                    <a:lnTo>
                      <a:pt x="21" y="52"/>
                    </a:lnTo>
                    <a:lnTo>
                      <a:pt x="30" y="47"/>
                    </a:lnTo>
                    <a:lnTo>
                      <a:pt x="37" y="45"/>
                    </a:lnTo>
                    <a:lnTo>
                      <a:pt x="47" y="44"/>
                    </a:lnTo>
                    <a:lnTo>
                      <a:pt x="57" y="45"/>
                    </a:lnTo>
                    <a:lnTo>
                      <a:pt x="66" y="47"/>
                    </a:lnTo>
                    <a:lnTo>
                      <a:pt x="73" y="52"/>
                    </a:lnTo>
                    <a:lnTo>
                      <a:pt x="80" y="59"/>
                    </a:lnTo>
                    <a:lnTo>
                      <a:pt x="87" y="69"/>
                    </a:lnTo>
                    <a:lnTo>
                      <a:pt x="90" y="82"/>
                    </a:lnTo>
                    <a:lnTo>
                      <a:pt x="94" y="95"/>
                    </a:lnTo>
                    <a:lnTo>
                      <a:pt x="94" y="113"/>
                    </a:lnTo>
                    <a:lnTo>
                      <a:pt x="94" y="116"/>
                    </a:lnTo>
                    <a:lnTo>
                      <a:pt x="28" y="116"/>
                    </a:lnTo>
                    <a:lnTo>
                      <a:pt x="28" y="123"/>
                    </a:lnTo>
                    <a:lnTo>
                      <a:pt x="30" y="130"/>
                    </a:lnTo>
                    <a:lnTo>
                      <a:pt x="33" y="135"/>
                    </a:lnTo>
                    <a:lnTo>
                      <a:pt x="35" y="139"/>
                    </a:lnTo>
                    <a:lnTo>
                      <a:pt x="38" y="142"/>
                    </a:lnTo>
                    <a:lnTo>
                      <a:pt x="42" y="145"/>
                    </a:lnTo>
                    <a:lnTo>
                      <a:pt x="45" y="147"/>
                    </a:lnTo>
                    <a:lnTo>
                      <a:pt x="50" y="147"/>
                    </a:lnTo>
                    <a:lnTo>
                      <a:pt x="56" y="145"/>
                    </a:lnTo>
                    <a:lnTo>
                      <a:pt x="61" y="142"/>
                    </a:lnTo>
                    <a:lnTo>
                      <a:pt x="64" y="137"/>
                    </a:lnTo>
                    <a:lnTo>
                      <a:pt x="68" y="130"/>
                    </a:lnTo>
                    <a:close/>
                    <a:moveTo>
                      <a:pt x="68" y="95"/>
                    </a:moveTo>
                    <a:lnTo>
                      <a:pt x="68" y="90"/>
                    </a:lnTo>
                    <a:lnTo>
                      <a:pt x="66" y="85"/>
                    </a:lnTo>
                    <a:lnTo>
                      <a:pt x="64" y="80"/>
                    </a:lnTo>
                    <a:lnTo>
                      <a:pt x="61" y="75"/>
                    </a:lnTo>
                    <a:lnTo>
                      <a:pt x="57" y="73"/>
                    </a:lnTo>
                    <a:lnTo>
                      <a:pt x="56" y="69"/>
                    </a:lnTo>
                    <a:lnTo>
                      <a:pt x="52" y="68"/>
                    </a:lnTo>
                    <a:lnTo>
                      <a:pt x="49" y="68"/>
                    </a:lnTo>
                    <a:lnTo>
                      <a:pt x="44" y="68"/>
                    </a:lnTo>
                    <a:lnTo>
                      <a:pt x="40" y="69"/>
                    </a:lnTo>
                    <a:lnTo>
                      <a:pt x="37" y="73"/>
                    </a:lnTo>
                    <a:lnTo>
                      <a:pt x="35" y="76"/>
                    </a:lnTo>
                    <a:lnTo>
                      <a:pt x="33" y="80"/>
                    </a:lnTo>
                    <a:lnTo>
                      <a:pt x="31" y="85"/>
                    </a:lnTo>
                    <a:lnTo>
                      <a:pt x="30" y="90"/>
                    </a:lnTo>
                    <a:lnTo>
                      <a:pt x="30" y="95"/>
                    </a:lnTo>
                    <a:lnTo>
                      <a:pt x="68" y="95"/>
                    </a:lnTo>
                    <a:close/>
                    <a:moveTo>
                      <a:pt x="106" y="133"/>
                    </a:moveTo>
                    <a:lnTo>
                      <a:pt x="132" y="130"/>
                    </a:lnTo>
                    <a:lnTo>
                      <a:pt x="135" y="139"/>
                    </a:lnTo>
                    <a:lnTo>
                      <a:pt x="139" y="144"/>
                    </a:lnTo>
                    <a:lnTo>
                      <a:pt x="144" y="147"/>
                    </a:lnTo>
                    <a:lnTo>
                      <a:pt x="152" y="149"/>
                    </a:lnTo>
                    <a:lnTo>
                      <a:pt x="157" y="149"/>
                    </a:lnTo>
                    <a:lnTo>
                      <a:pt x="161" y="147"/>
                    </a:lnTo>
                    <a:lnTo>
                      <a:pt x="163" y="147"/>
                    </a:lnTo>
                    <a:lnTo>
                      <a:pt x="166" y="145"/>
                    </a:lnTo>
                    <a:lnTo>
                      <a:pt x="168" y="142"/>
                    </a:lnTo>
                    <a:lnTo>
                      <a:pt x="170" y="140"/>
                    </a:lnTo>
                    <a:lnTo>
                      <a:pt x="171" y="137"/>
                    </a:lnTo>
                    <a:lnTo>
                      <a:pt x="171" y="135"/>
                    </a:lnTo>
                    <a:lnTo>
                      <a:pt x="171" y="133"/>
                    </a:lnTo>
                    <a:lnTo>
                      <a:pt x="170" y="132"/>
                    </a:lnTo>
                    <a:lnTo>
                      <a:pt x="170" y="130"/>
                    </a:lnTo>
                    <a:lnTo>
                      <a:pt x="168" y="128"/>
                    </a:lnTo>
                    <a:lnTo>
                      <a:pt x="166" y="128"/>
                    </a:lnTo>
                    <a:lnTo>
                      <a:pt x="166" y="126"/>
                    </a:lnTo>
                    <a:lnTo>
                      <a:pt x="164" y="126"/>
                    </a:lnTo>
                    <a:lnTo>
                      <a:pt x="161" y="126"/>
                    </a:lnTo>
                    <a:lnTo>
                      <a:pt x="147" y="121"/>
                    </a:lnTo>
                    <a:lnTo>
                      <a:pt x="135" y="116"/>
                    </a:lnTo>
                    <a:lnTo>
                      <a:pt x="125" y="111"/>
                    </a:lnTo>
                    <a:lnTo>
                      <a:pt x="120" y="107"/>
                    </a:lnTo>
                    <a:lnTo>
                      <a:pt x="114" y="102"/>
                    </a:lnTo>
                    <a:lnTo>
                      <a:pt x="111" y="97"/>
                    </a:lnTo>
                    <a:lnTo>
                      <a:pt x="109" y="90"/>
                    </a:lnTo>
                    <a:lnTo>
                      <a:pt x="109" y="82"/>
                    </a:lnTo>
                    <a:lnTo>
                      <a:pt x="109" y="73"/>
                    </a:lnTo>
                    <a:lnTo>
                      <a:pt x="111" y="66"/>
                    </a:lnTo>
                    <a:lnTo>
                      <a:pt x="114" y="61"/>
                    </a:lnTo>
                    <a:lnTo>
                      <a:pt x="120" y="56"/>
                    </a:lnTo>
                    <a:lnTo>
                      <a:pt x="125" y="51"/>
                    </a:lnTo>
                    <a:lnTo>
                      <a:pt x="133" y="47"/>
                    </a:lnTo>
                    <a:lnTo>
                      <a:pt x="140" y="44"/>
                    </a:lnTo>
                    <a:lnTo>
                      <a:pt x="151" y="44"/>
                    </a:lnTo>
                    <a:lnTo>
                      <a:pt x="159" y="44"/>
                    </a:lnTo>
                    <a:lnTo>
                      <a:pt x="168" y="45"/>
                    </a:lnTo>
                    <a:lnTo>
                      <a:pt x="175" y="49"/>
                    </a:lnTo>
                    <a:lnTo>
                      <a:pt x="182" y="52"/>
                    </a:lnTo>
                    <a:lnTo>
                      <a:pt x="185" y="56"/>
                    </a:lnTo>
                    <a:lnTo>
                      <a:pt x="189" y="61"/>
                    </a:lnTo>
                    <a:lnTo>
                      <a:pt x="192" y="68"/>
                    </a:lnTo>
                    <a:lnTo>
                      <a:pt x="195" y="76"/>
                    </a:lnTo>
                    <a:lnTo>
                      <a:pt x="171" y="82"/>
                    </a:lnTo>
                    <a:lnTo>
                      <a:pt x="168" y="76"/>
                    </a:lnTo>
                    <a:lnTo>
                      <a:pt x="164" y="71"/>
                    </a:lnTo>
                    <a:lnTo>
                      <a:pt x="157" y="69"/>
                    </a:lnTo>
                    <a:lnTo>
                      <a:pt x="151" y="68"/>
                    </a:lnTo>
                    <a:lnTo>
                      <a:pt x="147" y="68"/>
                    </a:lnTo>
                    <a:lnTo>
                      <a:pt x="144" y="68"/>
                    </a:lnTo>
                    <a:lnTo>
                      <a:pt x="140" y="68"/>
                    </a:lnTo>
                    <a:lnTo>
                      <a:pt x="137" y="69"/>
                    </a:lnTo>
                    <a:lnTo>
                      <a:pt x="135" y="71"/>
                    </a:lnTo>
                    <a:lnTo>
                      <a:pt x="133" y="73"/>
                    </a:lnTo>
                    <a:lnTo>
                      <a:pt x="132" y="76"/>
                    </a:lnTo>
                    <a:lnTo>
                      <a:pt x="132" y="78"/>
                    </a:lnTo>
                    <a:lnTo>
                      <a:pt x="132" y="80"/>
                    </a:lnTo>
                    <a:lnTo>
                      <a:pt x="133" y="82"/>
                    </a:lnTo>
                    <a:lnTo>
                      <a:pt x="135" y="83"/>
                    </a:lnTo>
                    <a:lnTo>
                      <a:pt x="137" y="85"/>
                    </a:lnTo>
                    <a:lnTo>
                      <a:pt x="139" y="87"/>
                    </a:lnTo>
                    <a:lnTo>
                      <a:pt x="144" y="88"/>
                    </a:lnTo>
                    <a:lnTo>
                      <a:pt x="152" y="90"/>
                    </a:lnTo>
                    <a:lnTo>
                      <a:pt x="161" y="94"/>
                    </a:lnTo>
                    <a:lnTo>
                      <a:pt x="170" y="97"/>
                    </a:lnTo>
                    <a:lnTo>
                      <a:pt x="178" y="99"/>
                    </a:lnTo>
                    <a:lnTo>
                      <a:pt x="185" y="102"/>
                    </a:lnTo>
                    <a:lnTo>
                      <a:pt x="190" y="107"/>
                    </a:lnTo>
                    <a:lnTo>
                      <a:pt x="194" y="113"/>
                    </a:lnTo>
                    <a:lnTo>
                      <a:pt x="197" y="118"/>
                    </a:lnTo>
                    <a:lnTo>
                      <a:pt x="199" y="123"/>
                    </a:lnTo>
                    <a:lnTo>
                      <a:pt x="199" y="130"/>
                    </a:lnTo>
                    <a:lnTo>
                      <a:pt x="197" y="139"/>
                    </a:lnTo>
                    <a:lnTo>
                      <a:pt x="195" y="147"/>
                    </a:lnTo>
                    <a:lnTo>
                      <a:pt x="190" y="154"/>
                    </a:lnTo>
                    <a:lnTo>
                      <a:pt x="185" y="159"/>
                    </a:lnTo>
                    <a:lnTo>
                      <a:pt x="178" y="164"/>
                    </a:lnTo>
                    <a:lnTo>
                      <a:pt x="171" y="166"/>
                    </a:lnTo>
                    <a:lnTo>
                      <a:pt x="163" y="168"/>
                    </a:lnTo>
                    <a:lnTo>
                      <a:pt x="152" y="168"/>
                    </a:lnTo>
                    <a:lnTo>
                      <a:pt x="144" y="168"/>
                    </a:lnTo>
                    <a:lnTo>
                      <a:pt x="135" y="168"/>
                    </a:lnTo>
                    <a:lnTo>
                      <a:pt x="128" y="166"/>
                    </a:lnTo>
                    <a:lnTo>
                      <a:pt x="121" y="163"/>
                    </a:lnTo>
                    <a:lnTo>
                      <a:pt x="116" y="157"/>
                    </a:lnTo>
                    <a:lnTo>
                      <a:pt x="111" y="151"/>
                    </a:lnTo>
                    <a:lnTo>
                      <a:pt x="109" y="142"/>
                    </a:lnTo>
                    <a:lnTo>
                      <a:pt x="106" y="133"/>
                    </a:lnTo>
                    <a:close/>
                    <a:moveTo>
                      <a:pt x="280" y="130"/>
                    </a:moveTo>
                    <a:lnTo>
                      <a:pt x="306" y="135"/>
                    </a:lnTo>
                    <a:lnTo>
                      <a:pt x="303" y="144"/>
                    </a:lnTo>
                    <a:lnTo>
                      <a:pt x="299" y="151"/>
                    </a:lnTo>
                    <a:lnTo>
                      <a:pt x="296" y="157"/>
                    </a:lnTo>
                    <a:lnTo>
                      <a:pt x="290" y="163"/>
                    </a:lnTo>
                    <a:lnTo>
                      <a:pt x="284" y="166"/>
                    </a:lnTo>
                    <a:lnTo>
                      <a:pt x="277" y="168"/>
                    </a:lnTo>
                    <a:lnTo>
                      <a:pt x="270" y="168"/>
                    </a:lnTo>
                    <a:lnTo>
                      <a:pt x="261" y="168"/>
                    </a:lnTo>
                    <a:lnTo>
                      <a:pt x="251" y="168"/>
                    </a:lnTo>
                    <a:lnTo>
                      <a:pt x="242" y="166"/>
                    </a:lnTo>
                    <a:lnTo>
                      <a:pt x="235" y="163"/>
                    </a:lnTo>
                    <a:lnTo>
                      <a:pt x="228" y="157"/>
                    </a:lnTo>
                    <a:lnTo>
                      <a:pt x="221" y="147"/>
                    </a:lnTo>
                    <a:lnTo>
                      <a:pt x="218" y="135"/>
                    </a:lnTo>
                    <a:lnTo>
                      <a:pt x="214" y="123"/>
                    </a:lnTo>
                    <a:lnTo>
                      <a:pt x="213" y="107"/>
                    </a:lnTo>
                    <a:lnTo>
                      <a:pt x="214" y="94"/>
                    </a:lnTo>
                    <a:lnTo>
                      <a:pt x="218" y="80"/>
                    </a:lnTo>
                    <a:lnTo>
                      <a:pt x="221" y="69"/>
                    </a:lnTo>
                    <a:lnTo>
                      <a:pt x="228" y="59"/>
                    </a:lnTo>
                    <a:lnTo>
                      <a:pt x="235" y="52"/>
                    </a:lnTo>
                    <a:lnTo>
                      <a:pt x="242" y="47"/>
                    </a:lnTo>
                    <a:lnTo>
                      <a:pt x="251" y="45"/>
                    </a:lnTo>
                    <a:lnTo>
                      <a:pt x="259" y="44"/>
                    </a:lnTo>
                    <a:lnTo>
                      <a:pt x="270" y="45"/>
                    </a:lnTo>
                    <a:lnTo>
                      <a:pt x="278" y="47"/>
                    </a:lnTo>
                    <a:lnTo>
                      <a:pt x="285" y="52"/>
                    </a:lnTo>
                    <a:lnTo>
                      <a:pt x="292" y="59"/>
                    </a:lnTo>
                    <a:lnTo>
                      <a:pt x="299" y="69"/>
                    </a:lnTo>
                    <a:lnTo>
                      <a:pt x="303" y="82"/>
                    </a:lnTo>
                    <a:lnTo>
                      <a:pt x="306" y="95"/>
                    </a:lnTo>
                    <a:lnTo>
                      <a:pt x="308" y="113"/>
                    </a:lnTo>
                    <a:lnTo>
                      <a:pt x="308" y="116"/>
                    </a:lnTo>
                    <a:lnTo>
                      <a:pt x="240" y="116"/>
                    </a:lnTo>
                    <a:lnTo>
                      <a:pt x="240" y="123"/>
                    </a:lnTo>
                    <a:lnTo>
                      <a:pt x="242" y="130"/>
                    </a:lnTo>
                    <a:lnTo>
                      <a:pt x="244" y="135"/>
                    </a:lnTo>
                    <a:lnTo>
                      <a:pt x="247" y="139"/>
                    </a:lnTo>
                    <a:lnTo>
                      <a:pt x="251" y="142"/>
                    </a:lnTo>
                    <a:lnTo>
                      <a:pt x="254" y="145"/>
                    </a:lnTo>
                    <a:lnTo>
                      <a:pt x="258" y="147"/>
                    </a:lnTo>
                    <a:lnTo>
                      <a:pt x="261" y="147"/>
                    </a:lnTo>
                    <a:lnTo>
                      <a:pt x="268" y="145"/>
                    </a:lnTo>
                    <a:lnTo>
                      <a:pt x="273" y="142"/>
                    </a:lnTo>
                    <a:lnTo>
                      <a:pt x="278" y="137"/>
                    </a:lnTo>
                    <a:lnTo>
                      <a:pt x="280" y="130"/>
                    </a:lnTo>
                    <a:close/>
                    <a:moveTo>
                      <a:pt x="280" y="95"/>
                    </a:moveTo>
                    <a:lnTo>
                      <a:pt x="280" y="90"/>
                    </a:lnTo>
                    <a:lnTo>
                      <a:pt x="278" y="85"/>
                    </a:lnTo>
                    <a:lnTo>
                      <a:pt x="277" y="80"/>
                    </a:lnTo>
                    <a:lnTo>
                      <a:pt x="275" y="75"/>
                    </a:lnTo>
                    <a:lnTo>
                      <a:pt x="271" y="73"/>
                    </a:lnTo>
                    <a:lnTo>
                      <a:pt x="268" y="69"/>
                    </a:lnTo>
                    <a:lnTo>
                      <a:pt x="265" y="68"/>
                    </a:lnTo>
                    <a:lnTo>
                      <a:pt x="261" y="68"/>
                    </a:lnTo>
                    <a:lnTo>
                      <a:pt x="258" y="68"/>
                    </a:lnTo>
                    <a:lnTo>
                      <a:pt x="254" y="69"/>
                    </a:lnTo>
                    <a:lnTo>
                      <a:pt x="251" y="73"/>
                    </a:lnTo>
                    <a:lnTo>
                      <a:pt x="247" y="76"/>
                    </a:lnTo>
                    <a:lnTo>
                      <a:pt x="244" y="80"/>
                    </a:lnTo>
                    <a:lnTo>
                      <a:pt x="242" y="85"/>
                    </a:lnTo>
                    <a:lnTo>
                      <a:pt x="240" y="90"/>
                    </a:lnTo>
                    <a:lnTo>
                      <a:pt x="240" y="95"/>
                    </a:lnTo>
                    <a:lnTo>
                      <a:pt x="280" y="95"/>
                    </a:lnTo>
                    <a:close/>
                    <a:moveTo>
                      <a:pt x="418" y="168"/>
                    </a:moveTo>
                    <a:lnTo>
                      <a:pt x="392" y="168"/>
                    </a:lnTo>
                    <a:lnTo>
                      <a:pt x="392" y="107"/>
                    </a:lnTo>
                    <a:lnTo>
                      <a:pt x="392" y="99"/>
                    </a:lnTo>
                    <a:lnTo>
                      <a:pt x="392" y="92"/>
                    </a:lnTo>
                    <a:lnTo>
                      <a:pt x="391" y="85"/>
                    </a:lnTo>
                    <a:lnTo>
                      <a:pt x="391" y="82"/>
                    </a:lnTo>
                    <a:lnTo>
                      <a:pt x="391" y="80"/>
                    </a:lnTo>
                    <a:lnTo>
                      <a:pt x="389" y="76"/>
                    </a:lnTo>
                    <a:lnTo>
                      <a:pt x="385" y="75"/>
                    </a:lnTo>
                    <a:lnTo>
                      <a:pt x="384" y="73"/>
                    </a:lnTo>
                    <a:lnTo>
                      <a:pt x="382" y="71"/>
                    </a:lnTo>
                    <a:lnTo>
                      <a:pt x="380" y="69"/>
                    </a:lnTo>
                    <a:lnTo>
                      <a:pt x="377" y="68"/>
                    </a:lnTo>
                    <a:lnTo>
                      <a:pt x="375" y="68"/>
                    </a:lnTo>
                    <a:lnTo>
                      <a:pt x="372" y="68"/>
                    </a:lnTo>
                    <a:lnTo>
                      <a:pt x="370" y="69"/>
                    </a:lnTo>
                    <a:lnTo>
                      <a:pt x="366" y="71"/>
                    </a:lnTo>
                    <a:lnTo>
                      <a:pt x="363" y="73"/>
                    </a:lnTo>
                    <a:lnTo>
                      <a:pt x="361" y="75"/>
                    </a:lnTo>
                    <a:lnTo>
                      <a:pt x="359" y="78"/>
                    </a:lnTo>
                    <a:lnTo>
                      <a:pt x="358" y="80"/>
                    </a:lnTo>
                    <a:lnTo>
                      <a:pt x="356" y="85"/>
                    </a:lnTo>
                    <a:lnTo>
                      <a:pt x="354" y="90"/>
                    </a:lnTo>
                    <a:lnTo>
                      <a:pt x="354" y="95"/>
                    </a:lnTo>
                    <a:lnTo>
                      <a:pt x="353" y="104"/>
                    </a:lnTo>
                    <a:lnTo>
                      <a:pt x="353" y="113"/>
                    </a:lnTo>
                    <a:lnTo>
                      <a:pt x="353" y="168"/>
                    </a:lnTo>
                    <a:lnTo>
                      <a:pt x="328" y="168"/>
                    </a:lnTo>
                    <a:lnTo>
                      <a:pt x="328" y="47"/>
                    </a:lnTo>
                    <a:lnTo>
                      <a:pt x="353" y="47"/>
                    </a:lnTo>
                    <a:lnTo>
                      <a:pt x="353" y="64"/>
                    </a:lnTo>
                    <a:lnTo>
                      <a:pt x="356" y="59"/>
                    </a:lnTo>
                    <a:lnTo>
                      <a:pt x="359" y="56"/>
                    </a:lnTo>
                    <a:lnTo>
                      <a:pt x="363" y="52"/>
                    </a:lnTo>
                    <a:lnTo>
                      <a:pt x="366" y="49"/>
                    </a:lnTo>
                    <a:lnTo>
                      <a:pt x="370" y="47"/>
                    </a:lnTo>
                    <a:lnTo>
                      <a:pt x="375" y="45"/>
                    </a:lnTo>
                    <a:lnTo>
                      <a:pt x="380" y="44"/>
                    </a:lnTo>
                    <a:lnTo>
                      <a:pt x="385" y="44"/>
                    </a:lnTo>
                    <a:lnTo>
                      <a:pt x="391" y="44"/>
                    </a:lnTo>
                    <a:lnTo>
                      <a:pt x="396" y="45"/>
                    </a:lnTo>
                    <a:lnTo>
                      <a:pt x="401" y="49"/>
                    </a:lnTo>
                    <a:lnTo>
                      <a:pt x="404" y="51"/>
                    </a:lnTo>
                    <a:lnTo>
                      <a:pt x="408" y="54"/>
                    </a:lnTo>
                    <a:lnTo>
                      <a:pt x="410" y="57"/>
                    </a:lnTo>
                    <a:lnTo>
                      <a:pt x="413" y="61"/>
                    </a:lnTo>
                    <a:lnTo>
                      <a:pt x="415" y="66"/>
                    </a:lnTo>
                    <a:lnTo>
                      <a:pt x="416" y="71"/>
                    </a:lnTo>
                    <a:lnTo>
                      <a:pt x="416" y="76"/>
                    </a:lnTo>
                    <a:lnTo>
                      <a:pt x="418" y="85"/>
                    </a:lnTo>
                    <a:lnTo>
                      <a:pt x="418" y="94"/>
                    </a:lnTo>
                    <a:lnTo>
                      <a:pt x="418" y="168"/>
                    </a:lnTo>
                    <a:close/>
                    <a:moveTo>
                      <a:pt x="492" y="47"/>
                    </a:moveTo>
                    <a:lnTo>
                      <a:pt x="492" y="73"/>
                    </a:lnTo>
                    <a:lnTo>
                      <a:pt x="472" y="73"/>
                    </a:lnTo>
                    <a:lnTo>
                      <a:pt x="472" y="121"/>
                    </a:lnTo>
                    <a:lnTo>
                      <a:pt x="472" y="128"/>
                    </a:lnTo>
                    <a:lnTo>
                      <a:pt x="472" y="133"/>
                    </a:lnTo>
                    <a:lnTo>
                      <a:pt x="472" y="139"/>
                    </a:lnTo>
                    <a:lnTo>
                      <a:pt x="472" y="140"/>
                    </a:lnTo>
                    <a:lnTo>
                      <a:pt x="473" y="142"/>
                    </a:lnTo>
                    <a:lnTo>
                      <a:pt x="475" y="144"/>
                    </a:lnTo>
                    <a:lnTo>
                      <a:pt x="479" y="145"/>
                    </a:lnTo>
                    <a:lnTo>
                      <a:pt x="482" y="145"/>
                    </a:lnTo>
                    <a:lnTo>
                      <a:pt x="484" y="145"/>
                    </a:lnTo>
                    <a:lnTo>
                      <a:pt x="485" y="144"/>
                    </a:lnTo>
                    <a:lnTo>
                      <a:pt x="489" y="144"/>
                    </a:lnTo>
                    <a:lnTo>
                      <a:pt x="492" y="142"/>
                    </a:lnTo>
                    <a:lnTo>
                      <a:pt x="494" y="168"/>
                    </a:lnTo>
                    <a:lnTo>
                      <a:pt x="489" y="168"/>
                    </a:lnTo>
                    <a:lnTo>
                      <a:pt x="484" y="168"/>
                    </a:lnTo>
                    <a:lnTo>
                      <a:pt x="479" y="168"/>
                    </a:lnTo>
                    <a:lnTo>
                      <a:pt x="472" y="168"/>
                    </a:lnTo>
                    <a:lnTo>
                      <a:pt x="466" y="168"/>
                    </a:lnTo>
                    <a:lnTo>
                      <a:pt x="463" y="168"/>
                    </a:lnTo>
                    <a:lnTo>
                      <a:pt x="460" y="168"/>
                    </a:lnTo>
                    <a:lnTo>
                      <a:pt x="456" y="168"/>
                    </a:lnTo>
                    <a:lnTo>
                      <a:pt x="453" y="164"/>
                    </a:lnTo>
                    <a:lnTo>
                      <a:pt x="449" y="161"/>
                    </a:lnTo>
                    <a:lnTo>
                      <a:pt x="448" y="156"/>
                    </a:lnTo>
                    <a:lnTo>
                      <a:pt x="446" y="152"/>
                    </a:lnTo>
                    <a:lnTo>
                      <a:pt x="446" y="149"/>
                    </a:lnTo>
                    <a:lnTo>
                      <a:pt x="446" y="142"/>
                    </a:lnTo>
                    <a:lnTo>
                      <a:pt x="446" y="135"/>
                    </a:lnTo>
                    <a:lnTo>
                      <a:pt x="446" y="126"/>
                    </a:lnTo>
                    <a:lnTo>
                      <a:pt x="446" y="73"/>
                    </a:lnTo>
                    <a:lnTo>
                      <a:pt x="432" y="73"/>
                    </a:lnTo>
                    <a:lnTo>
                      <a:pt x="432" y="47"/>
                    </a:lnTo>
                    <a:lnTo>
                      <a:pt x="446" y="47"/>
                    </a:lnTo>
                    <a:lnTo>
                      <a:pt x="446" y="21"/>
                    </a:lnTo>
                    <a:lnTo>
                      <a:pt x="472" y="4"/>
                    </a:lnTo>
                    <a:lnTo>
                      <a:pt x="472" y="47"/>
                    </a:lnTo>
                    <a:lnTo>
                      <a:pt x="492" y="47"/>
                    </a:lnTo>
                    <a:close/>
                    <a:moveTo>
                      <a:pt x="530" y="85"/>
                    </a:moveTo>
                    <a:lnTo>
                      <a:pt x="504" y="78"/>
                    </a:lnTo>
                    <a:lnTo>
                      <a:pt x="508" y="71"/>
                    </a:lnTo>
                    <a:lnTo>
                      <a:pt x="510" y="63"/>
                    </a:lnTo>
                    <a:lnTo>
                      <a:pt x="515" y="57"/>
                    </a:lnTo>
                    <a:lnTo>
                      <a:pt x="520" y="52"/>
                    </a:lnTo>
                    <a:lnTo>
                      <a:pt x="525" y="49"/>
                    </a:lnTo>
                    <a:lnTo>
                      <a:pt x="532" y="45"/>
                    </a:lnTo>
                    <a:lnTo>
                      <a:pt x="539" y="44"/>
                    </a:lnTo>
                    <a:lnTo>
                      <a:pt x="548" y="44"/>
                    </a:lnTo>
                    <a:lnTo>
                      <a:pt x="556" y="44"/>
                    </a:lnTo>
                    <a:lnTo>
                      <a:pt x="563" y="45"/>
                    </a:lnTo>
                    <a:lnTo>
                      <a:pt x="568" y="47"/>
                    </a:lnTo>
                    <a:lnTo>
                      <a:pt x="574" y="49"/>
                    </a:lnTo>
                    <a:lnTo>
                      <a:pt x="577" y="52"/>
                    </a:lnTo>
                    <a:lnTo>
                      <a:pt x="580" y="54"/>
                    </a:lnTo>
                    <a:lnTo>
                      <a:pt x="582" y="57"/>
                    </a:lnTo>
                    <a:lnTo>
                      <a:pt x="586" y="61"/>
                    </a:lnTo>
                    <a:lnTo>
                      <a:pt x="587" y="66"/>
                    </a:lnTo>
                    <a:lnTo>
                      <a:pt x="589" y="73"/>
                    </a:lnTo>
                    <a:lnTo>
                      <a:pt x="591" y="82"/>
                    </a:lnTo>
                    <a:lnTo>
                      <a:pt x="591" y="92"/>
                    </a:lnTo>
                    <a:lnTo>
                      <a:pt x="591" y="128"/>
                    </a:lnTo>
                    <a:lnTo>
                      <a:pt x="591" y="135"/>
                    </a:lnTo>
                    <a:lnTo>
                      <a:pt x="591" y="142"/>
                    </a:lnTo>
                    <a:lnTo>
                      <a:pt x="591" y="147"/>
                    </a:lnTo>
                    <a:lnTo>
                      <a:pt x="593" y="151"/>
                    </a:lnTo>
                    <a:lnTo>
                      <a:pt x="593" y="156"/>
                    </a:lnTo>
                    <a:lnTo>
                      <a:pt x="594" y="159"/>
                    </a:lnTo>
                    <a:lnTo>
                      <a:pt x="594" y="164"/>
                    </a:lnTo>
                    <a:lnTo>
                      <a:pt x="596" y="168"/>
                    </a:lnTo>
                    <a:lnTo>
                      <a:pt x="570" y="168"/>
                    </a:lnTo>
                    <a:lnTo>
                      <a:pt x="565" y="156"/>
                    </a:lnTo>
                    <a:lnTo>
                      <a:pt x="561" y="159"/>
                    </a:lnTo>
                    <a:lnTo>
                      <a:pt x="560" y="163"/>
                    </a:lnTo>
                    <a:lnTo>
                      <a:pt x="556" y="166"/>
                    </a:lnTo>
                    <a:lnTo>
                      <a:pt x="551" y="168"/>
                    </a:lnTo>
                    <a:lnTo>
                      <a:pt x="548" y="168"/>
                    </a:lnTo>
                    <a:lnTo>
                      <a:pt x="544" y="168"/>
                    </a:lnTo>
                    <a:lnTo>
                      <a:pt x="539" y="168"/>
                    </a:lnTo>
                    <a:lnTo>
                      <a:pt x="536" y="168"/>
                    </a:lnTo>
                    <a:lnTo>
                      <a:pt x="529" y="168"/>
                    </a:lnTo>
                    <a:lnTo>
                      <a:pt x="522" y="166"/>
                    </a:lnTo>
                    <a:lnTo>
                      <a:pt x="517" y="164"/>
                    </a:lnTo>
                    <a:lnTo>
                      <a:pt x="511" y="161"/>
                    </a:lnTo>
                    <a:lnTo>
                      <a:pt x="506" y="156"/>
                    </a:lnTo>
                    <a:lnTo>
                      <a:pt x="504" y="151"/>
                    </a:lnTo>
                    <a:lnTo>
                      <a:pt x="501" y="144"/>
                    </a:lnTo>
                    <a:lnTo>
                      <a:pt x="501" y="135"/>
                    </a:lnTo>
                    <a:lnTo>
                      <a:pt x="501" y="130"/>
                    </a:lnTo>
                    <a:lnTo>
                      <a:pt x="503" y="126"/>
                    </a:lnTo>
                    <a:lnTo>
                      <a:pt x="504" y="121"/>
                    </a:lnTo>
                    <a:lnTo>
                      <a:pt x="506" y="118"/>
                    </a:lnTo>
                    <a:lnTo>
                      <a:pt x="508" y="113"/>
                    </a:lnTo>
                    <a:lnTo>
                      <a:pt x="510" y="109"/>
                    </a:lnTo>
                    <a:lnTo>
                      <a:pt x="513" y="107"/>
                    </a:lnTo>
                    <a:lnTo>
                      <a:pt x="517" y="106"/>
                    </a:lnTo>
                    <a:lnTo>
                      <a:pt x="520" y="104"/>
                    </a:lnTo>
                    <a:lnTo>
                      <a:pt x="525" y="101"/>
                    </a:lnTo>
                    <a:lnTo>
                      <a:pt x="532" y="99"/>
                    </a:lnTo>
                    <a:lnTo>
                      <a:pt x="539" y="97"/>
                    </a:lnTo>
                    <a:lnTo>
                      <a:pt x="548" y="95"/>
                    </a:lnTo>
                    <a:lnTo>
                      <a:pt x="555" y="92"/>
                    </a:lnTo>
                    <a:lnTo>
                      <a:pt x="560" y="90"/>
                    </a:lnTo>
                    <a:lnTo>
                      <a:pt x="561" y="88"/>
                    </a:lnTo>
                    <a:lnTo>
                      <a:pt x="561" y="83"/>
                    </a:lnTo>
                    <a:lnTo>
                      <a:pt x="561" y="80"/>
                    </a:lnTo>
                    <a:lnTo>
                      <a:pt x="561" y="78"/>
                    </a:lnTo>
                    <a:lnTo>
                      <a:pt x="561" y="75"/>
                    </a:lnTo>
                    <a:lnTo>
                      <a:pt x="560" y="73"/>
                    </a:lnTo>
                    <a:lnTo>
                      <a:pt x="558" y="71"/>
                    </a:lnTo>
                    <a:lnTo>
                      <a:pt x="555" y="69"/>
                    </a:lnTo>
                    <a:lnTo>
                      <a:pt x="553" y="69"/>
                    </a:lnTo>
                    <a:lnTo>
                      <a:pt x="549" y="68"/>
                    </a:lnTo>
                    <a:lnTo>
                      <a:pt x="546" y="68"/>
                    </a:lnTo>
                    <a:lnTo>
                      <a:pt x="544" y="68"/>
                    </a:lnTo>
                    <a:lnTo>
                      <a:pt x="541" y="69"/>
                    </a:lnTo>
                    <a:lnTo>
                      <a:pt x="539" y="71"/>
                    </a:lnTo>
                    <a:lnTo>
                      <a:pt x="537" y="73"/>
                    </a:lnTo>
                    <a:lnTo>
                      <a:pt x="536" y="75"/>
                    </a:lnTo>
                    <a:lnTo>
                      <a:pt x="534" y="76"/>
                    </a:lnTo>
                    <a:lnTo>
                      <a:pt x="532" y="80"/>
                    </a:lnTo>
                    <a:lnTo>
                      <a:pt x="530" y="85"/>
                    </a:lnTo>
                    <a:close/>
                    <a:moveTo>
                      <a:pt x="561" y="111"/>
                    </a:moveTo>
                    <a:lnTo>
                      <a:pt x="560" y="111"/>
                    </a:lnTo>
                    <a:lnTo>
                      <a:pt x="556" y="113"/>
                    </a:lnTo>
                    <a:lnTo>
                      <a:pt x="553" y="114"/>
                    </a:lnTo>
                    <a:lnTo>
                      <a:pt x="548" y="116"/>
                    </a:lnTo>
                    <a:lnTo>
                      <a:pt x="542" y="118"/>
                    </a:lnTo>
                    <a:lnTo>
                      <a:pt x="539" y="120"/>
                    </a:lnTo>
                    <a:lnTo>
                      <a:pt x="536" y="121"/>
                    </a:lnTo>
                    <a:lnTo>
                      <a:pt x="534" y="123"/>
                    </a:lnTo>
                    <a:lnTo>
                      <a:pt x="532" y="125"/>
                    </a:lnTo>
                    <a:lnTo>
                      <a:pt x="532" y="126"/>
                    </a:lnTo>
                    <a:lnTo>
                      <a:pt x="530" y="130"/>
                    </a:lnTo>
                    <a:lnTo>
                      <a:pt x="530" y="132"/>
                    </a:lnTo>
                    <a:lnTo>
                      <a:pt x="530" y="135"/>
                    </a:lnTo>
                    <a:lnTo>
                      <a:pt x="532" y="139"/>
                    </a:lnTo>
                    <a:lnTo>
                      <a:pt x="532" y="140"/>
                    </a:lnTo>
                    <a:lnTo>
                      <a:pt x="534" y="144"/>
                    </a:lnTo>
                    <a:lnTo>
                      <a:pt x="536" y="145"/>
                    </a:lnTo>
                    <a:lnTo>
                      <a:pt x="539" y="147"/>
                    </a:lnTo>
                    <a:lnTo>
                      <a:pt x="541" y="149"/>
                    </a:lnTo>
                    <a:lnTo>
                      <a:pt x="542" y="149"/>
                    </a:lnTo>
                    <a:lnTo>
                      <a:pt x="546" y="149"/>
                    </a:lnTo>
                    <a:lnTo>
                      <a:pt x="549" y="147"/>
                    </a:lnTo>
                    <a:lnTo>
                      <a:pt x="551" y="147"/>
                    </a:lnTo>
                    <a:lnTo>
                      <a:pt x="555" y="145"/>
                    </a:lnTo>
                    <a:lnTo>
                      <a:pt x="556" y="142"/>
                    </a:lnTo>
                    <a:lnTo>
                      <a:pt x="558" y="140"/>
                    </a:lnTo>
                    <a:lnTo>
                      <a:pt x="560" y="137"/>
                    </a:lnTo>
                    <a:lnTo>
                      <a:pt x="561" y="135"/>
                    </a:lnTo>
                    <a:lnTo>
                      <a:pt x="561" y="132"/>
                    </a:lnTo>
                    <a:lnTo>
                      <a:pt x="561" y="128"/>
                    </a:lnTo>
                    <a:lnTo>
                      <a:pt x="561" y="123"/>
                    </a:lnTo>
                    <a:lnTo>
                      <a:pt x="561" y="118"/>
                    </a:lnTo>
                    <a:lnTo>
                      <a:pt x="561" y="111"/>
                    </a:lnTo>
                    <a:close/>
                    <a:moveTo>
                      <a:pt x="662" y="47"/>
                    </a:moveTo>
                    <a:lnTo>
                      <a:pt x="662" y="73"/>
                    </a:lnTo>
                    <a:lnTo>
                      <a:pt x="643" y="73"/>
                    </a:lnTo>
                    <a:lnTo>
                      <a:pt x="643" y="121"/>
                    </a:lnTo>
                    <a:lnTo>
                      <a:pt x="643" y="128"/>
                    </a:lnTo>
                    <a:lnTo>
                      <a:pt x="643" y="133"/>
                    </a:lnTo>
                    <a:lnTo>
                      <a:pt x="643" y="139"/>
                    </a:lnTo>
                    <a:lnTo>
                      <a:pt x="643" y="140"/>
                    </a:lnTo>
                    <a:lnTo>
                      <a:pt x="644" y="142"/>
                    </a:lnTo>
                    <a:lnTo>
                      <a:pt x="646" y="144"/>
                    </a:lnTo>
                    <a:lnTo>
                      <a:pt x="649" y="145"/>
                    </a:lnTo>
                    <a:lnTo>
                      <a:pt x="651" y="145"/>
                    </a:lnTo>
                    <a:lnTo>
                      <a:pt x="653" y="145"/>
                    </a:lnTo>
                    <a:lnTo>
                      <a:pt x="655" y="144"/>
                    </a:lnTo>
                    <a:lnTo>
                      <a:pt x="658" y="144"/>
                    </a:lnTo>
                    <a:lnTo>
                      <a:pt x="662" y="142"/>
                    </a:lnTo>
                    <a:lnTo>
                      <a:pt x="665" y="168"/>
                    </a:lnTo>
                    <a:lnTo>
                      <a:pt x="660" y="168"/>
                    </a:lnTo>
                    <a:lnTo>
                      <a:pt x="655" y="168"/>
                    </a:lnTo>
                    <a:lnTo>
                      <a:pt x="649" y="168"/>
                    </a:lnTo>
                    <a:lnTo>
                      <a:pt x="643" y="168"/>
                    </a:lnTo>
                    <a:lnTo>
                      <a:pt x="637" y="168"/>
                    </a:lnTo>
                    <a:lnTo>
                      <a:pt x="634" y="168"/>
                    </a:lnTo>
                    <a:lnTo>
                      <a:pt x="630" y="168"/>
                    </a:lnTo>
                    <a:lnTo>
                      <a:pt x="627" y="168"/>
                    </a:lnTo>
                    <a:lnTo>
                      <a:pt x="624" y="164"/>
                    </a:lnTo>
                    <a:lnTo>
                      <a:pt x="620" y="161"/>
                    </a:lnTo>
                    <a:lnTo>
                      <a:pt x="618" y="156"/>
                    </a:lnTo>
                    <a:lnTo>
                      <a:pt x="617" y="152"/>
                    </a:lnTo>
                    <a:lnTo>
                      <a:pt x="617" y="149"/>
                    </a:lnTo>
                    <a:lnTo>
                      <a:pt x="617" y="142"/>
                    </a:lnTo>
                    <a:lnTo>
                      <a:pt x="615" y="135"/>
                    </a:lnTo>
                    <a:lnTo>
                      <a:pt x="615" y="126"/>
                    </a:lnTo>
                    <a:lnTo>
                      <a:pt x="615" y="73"/>
                    </a:lnTo>
                    <a:lnTo>
                      <a:pt x="603" y="73"/>
                    </a:lnTo>
                    <a:lnTo>
                      <a:pt x="603" y="47"/>
                    </a:lnTo>
                    <a:lnTo>
                      <a:pt x="615" y="47"/>
                    </a:lnTo>
                    <a:lnTo>
                      <a:pt x="615" y="21"/>
                    </a:lnTo>
                    <a:lnTo>
                      <a:pt x="643" y="4"/>
                    </a:lnTo>
                    <a:lnTo>
                      <a:pt x="643" y="47"/>
                    </a:lnTo>
                    <a:lnTo>
                      <a:pt x="662" y="47"/>
                    </a:lnTo>
                    <a:close/>
                    <a:moveTo>
                      <a:pt x="681" y="30"/>
                    </a:moveTo>
                    <a:lnTo>
                      <a:pt x="681" y="0"/>
                    </a:lnTo>
                    <a:lnTo>
                      <a:pt x="706" y="0"/>
                    </a:lnTo>
                    <a:lnTo>
                      <a:pt x="706" y="30"/>
                    </a:lnTo>
                    <a:lnTo>
                      <a:pt x="681" y="30"/>
                    </a:lnTo>
                    <a:close/>
                    <a:moveTo>
                      <a:pt x="681" y="168"/>
                    </a:moveTo>
                    <a:lnTo>
                      <a:pt x="681" y="47"/>
                    </a:lnTo>
                    <a:lnTo>
                      <a:pt x="706" y="47"/>
                    </a:lnTo>
                    <a:lnTo>
                      <a:pt x="706" y="168"/>
                    </a:lnTo>
                    <a:lnTo>
                      <a:pt x="681" y="168"/>
                    </a:lnTo>
                    <a:close/>
                    <a:moveTo>
                      <a:pt x="727" y="107"/>
                    </a:moveTo>
                    <a:lnTo>
                      <a:pt x="727" y="97"/>
                    </a:lnTo>
                    <a:lnTo>
                      <a:pt x="729" y="88"/>
                    </a:lnTo>
                    <a:lnTo>
                      <a:pt x="731" y="82"/>
                    </a:lnTo>
                    <a:lnTo>
                      <a:pt x="732" y="75"/>
                    </a:lnTo>
                    <a:lnTo>
                      <a:pt x="736" y="68"/>
                    </a:lnTo>
                    <a:lnTo>
                      <a:pt x="741" y="61"/>
                    </a:lnTo>
                    <a:lnTo>
                      <a:pt x="746" y="56"/>
                    </a:lnTo>
                    <a:lnTo>
                      <a:pt x="751" y="52"/>
                    </a:lnTo>
                    <a:lnTo>
                      <a:pt x="758" y="49"/>
                    </a:lnTo>
                    <a:lnTo>
                      <a:pt x="763" y="45"/>
                    </a:lnTo>
                    <a:lnTo>
                      <a:pt x="770" y="44"/>
                    </a:lnTo>
                    <a:lnTo>
                      <a:pt x="777" y="44"/>
                    </a:lnTo>
                    <a:lnTo>
                      <a:pt x="788" y="45"/>
                    </a:lnTo>
                    <a:lnTo>
                      <a:pt x="798" y="49"/>
                    </a:lnTo>
                    <a:lnTo>
                      <a:pt x="807" y="54"/>
                    </a:lnTo>
                    <a:lnTo>
                      <a:pt x="815" y="63"/>
                    </a:lnTo>
                    <a:lnTo>
                      <a:pt x="820" y="73"/>
                    </a:lnTo>
                    <a:lnTo>
                      <a:pt x="826" y="83"/>
                    </a:lnTo>
                    <a:lnTo>
                      <a:pt x="827" y="95"/>
                    </a:lnTo>
                    <a:lnTo>
                      <a:pt x="829" y="107"/>
                    </a:lnTo>
                    <a:lnTo>
                      <a:pt x="829" y="116"/>
                    </a:lnTo>
                    <a:lnTo>
                      <a:pt x="827" y="125"/>
                    </a:lnTo>
                    <a:lnTo>
                      <a:pt x="824" y="132"/>
                    </a:lnTo>
                    <a:lnTo>
                      <a:pt x="822" y="140"/>
                    </a:lnTo>
                    <a:lnTo>
                      <a:pt x="819" y="147"/>
                    </a:lnTo>
                    <a:lnTo>
                      <a:pt x="813" y="154"/>
                    </a:lnTo>
                    <a:lnTo>
                      <a:pt x="808" y="159"/>
                    </a:lnTo>
                    <a:lnTo>
                      <a:pt x="801" y="164"/>
                    </a:lnTo>
                    <a:lnTo>
                      <a:pt x="796" y="166"/>
                    </a:lnTo>
                    <a:lnTo>
                      <a:pt x="791" y="168"/>
                    </a:lnTo>
                    <a:lnTo>
                      <a:pt x="784" y="168"/>
                    </a:lnTo>
                    <a:lnTo>
                      <a:pt x="779" y="168"/>
                    </a:lnTo>
                    <a:lnTo>
                      <a:pt x="769" y="168"/>
                    </a:lnTo>
                    <a:lnTo>
                      <a:pt x="758" y="166"/>
                    </a:lnTo>
                    <a:lnTo>
                      <a:pt x="750" y="161"/>
                    </a:lnTo>
                    <a:lnTo>
                      <a:pt x="743" y="154"/>
                    </a:lnTo>
                    <a:lnTo>
                      <a:pt x="736" y="145"/>
                    </a:lnTo>
                    <a:lnTo>
                      <a:pt x="731" y="135"/>
                    </a:lnTo>
                    <a:lnTo>
                      <a:pt x="727" y="121"/>
                    </a:lnTo>
                    <a:lnTo>
                      <a:pt x="727" y="107"/>
                    </a:lnTo>
                    <a:close/>
                    <a:moveTo>
                      <a:pt x="753" y="107"/>
                    </a:moveTo>
                    <a:lnTo>
                      <a:pt x="753" y="116"/>
                    </a:lnTo>
                    <a:lnTo>
                      <a:pt x="755" y="123"/>
                    </a:lnTo>
                    <a:lnTo>
                      <a:pt x="758" y="130"/>
                    </a:lnTo>
                    <a:lnTo>
                      <a:pt x="762" y="135"/>
                    </a:lnTo>
                    <a:lnTo>
                      <a:pt x="765" y="140"/>
                    </a:lnTo>
                    <a:lnTo>
                      <a:pt x="769" y="142"/>
                    </a:lnTo>
                    <a:lnTo>
                      <a:pt x="774" y="145"/>
                    </a:lnTo>
                    <a:lnTo>
                      <a:pt x="779" y="145"/>
                    </a:lnTo>
                    <a:lnTo>
                      <a:pt x="782" y="145"/>
                    </a:lnTo>
                    <a:lnTo>
                      <a:pt x="786" y="142"/>
                    </a:lnTo>
                    <a:lnTo>
                      <a:pt x="791" y="140"/>
                    </a:lnTo>
                    <a:lnTo>
                      <a:pt x="794" y="135"/>
                    </a:lnTo>
                    <a:lnTo>
                      <a:pt x="798" y="130"/>
                    </a:lnTo>
                    <a:lnTo>
                      <a:pt x="800" y="123"/>
                    </a:lnTo>
                    <a:lnTo>
                      <a:pt x="801" y="116"/>
                    </a:lnTo>
                    <a:lnTo>
                      <a:pt x="801" y="107"/>
                    </a:lnTo>
                    <a:lnTo>
                      <a:pt x="801" y="99"/>
                    </a:lnTo>
                    <a:lnTo>
                      <a:pt x="800" y="92"/>
                    </a:lnTo>
                    <a:lnTo>
                      <a:pt x="798" y="85"/>
                    </a:lnTo>
                    <a:lnTo>
                      <a:pt x="794" y="80"/>
                    </a:lnTo>
                    <a:lnTo>
                      <a:pt x="791" y="76"/>
                    </a:lnTo>
                    <a:lnTo>
                      <a:pt x="786" y="73"/>
                    </a:lnTo>
                    <a:lnTo>
                      <a:pt x="781" y="71"/>
                    </a:lnTo>
                    <a:lnTo>
                      <a:pt x="777" y="71"/>
                    </a:lnTo>
                    <a:lnTo>
                      <a:pt x="774" y="71"/>
                    </a:lnTo>
                    <a:lnTo>
                      <a:pt x="769" y="73"/>
                    </a:lnTo>
                    <a:lnTo>
                      <a:pt x="765" y="76"/>
                    </a:lnTo>
                    <a:lnTo>
                      <a:pt x="762" y="78"/>
                    </a:lnTo>
                    <a:lnTo>
                      <a:pt x="758" y="85"/>
                    </a:lnTo>
                    <a:lnTo>
                      <a:pt x="755" y="92"/>
                    </a:lnTo>
                    <a:lnTo>
                      <a:pt x="753" y="99"/>
                    </a:lnTo>
                    <a:lnTo>
                      <a:pt x="753" y="107"/>
                    </a:lnTo>
                    <a:close/>
                    <a:moveTo>
                      <a:pt x="941" y="168"/>
                    </a:moveTo>
                    <a:lnTo>
                      <a:pt x="914" y="168"/>
                    </a:lnTo>
                    <a:lnTo>
                      <a:pt x="914" y="107"/>
                    </a:lnTo>
                    <a:lnTo>
                      <a:pt x="914" y="99"/>
                    </a:lnTo>
                    <a:lnTo>
                      <a:pt x="914" y="92"/>
                    </a:lnTo>
                    <a:lnTo>
                      <a:pt x="914" y="85"/>
                    </a:lnTo>
                    <a:lnTo>
                      <a:pt x="914" y="82"/>
                    </a:lnTo>
                    <a:lnTo>
                      <a:pt x="912" y="80"/>
                    </a:lnTo>
                    <a:lnTo>
                      <a:pt x="910" y="76"/>
                    </a:lnTo>
                    <a:lnTo>
                      <a:pt x="908" y="75"/>
                    </a:lnTo>
                    <a:lnTo>
                      <a:pt x="907" y="73"/>
                    </a:lnTo>
                    <a:lnTo>
                      <a:pt x="905" y="71"/>
                    </a:lnTo>
                    <a:lnTo>
                      <a:pt x="903" y="69"/>
                    </a:lnTo>
                    <a:lnTo>
                      <a:pt x="900" y="68"/>
                    </a:lnTo>
                    <a:lnTo>
                      <a:pt x="898" y="68"/>
                    </a:lnTo>
                    <a:lnTo>
                      <a:pt x="895" y="68"/>
                    </a:lnTo>
                    <a:lnTo>
                      <a:pt x="893" y="69"/>
                    </a:lnTo>
                    <a:lnTo>
                      <a:pt x="889" y="71"/>
                    </a:lnTo>
                    <a:lnTo>
                      <a:pt x="886" y="73"/>
                    </a:lnTo>
                    <a:lnTo>
                      <a:pt x="884" y="75"/>
                    </a:lnTo>
                    <a:lnTo>
                      <a:pt x="883" y="78"/>
                    </a:lnTo>
                    <a:lnTo>
                      <a:pt x="881" y="80"/>
                    </a:lnTo>
                    <a:lnTo>
                      <a:pt x="879" y="85"/>
                    </a:lnTo>
                    <a:lnTo>
                      <a:pt x="877" y="90"/>
                    </a:lnTo>
                    <a:lnTo>
                      <a:pt x="877" y="95"/>
                    </a:lnTo>
                    <a:lnTo>
                      <a:pt x="877" y="104"/>
                    </a:lnTo>
                    <a:lnTo>
                      <a:pt x="877" y="113"/>
                    </a:lnTo>
                    <a:lnTo>
                      <a:pt x="877" y="168"/>
                    </a:lnTo>
                    <a:lnTo>
                      <a:pt x="851" y="168"/>
                    </a:lnTo>
                    <a:lnTo>
                      <a:pt x="851" y="47"/>
                    </a:lnTo>
                    <a:lnTo>
                      <a:pt x="876" y="47"/>
                    </a:lnTo>
                    <a:lnTo>
                      <a:pt x="876" y="64"/>
                    </a:lnTo>
                    <a:lnTo>
                      <a:pt x="879" y="59"/>
                    </a:lnTo>
                    <a:lnTo>
                      <a:pt x="881" y="56"/>
                    </a:lnTo>
                    <a:lnTo>
                      <a:pt x="884" y="52"/>
                    </a:lnTo>
                    <a:lnTo>
                      <a:pt x="889" y="49"/>
                    </a:lnTo>
                    <a:lnTo>
                      <a:pt x="893" y="47"/>
                    </a:lnTo>
                    <a:lnTo>
                      <a:pt x="898" y="45"/>
                    </a:lnTo>
                    <a:lnTo>
                      <a:pt x="903" y="44"/>
                    </a:lnTo>
                    <a:lnTo>
                      <a:pt x="908" y="44"/>
                    </a:lnTo>
                    <a:lnTo>
                      <a:pt x="914" y="44"/>
                    </a:lnTo>
                    <a:lnTo>
                      <a:pt x="919" y="45"/>
                    </a:lnTo>
                    <a:lnTo>
                      <a:pt x="922" y="49"/>
                    </a:lnTo>
                    <a:lnTo>
                      <a:pt x="927" y="51"/>
                    </a:lnTo>
                    <a:lnTo>
                      <a:pt x="931" y="54"/>
                    </a:lnTo>
                    <a:lnTo>
                      <a:pt x="933" y="57"/>
                    </a:lnTo>
                    <a:lnTo>
                      <a:pt x="936" y="61"/>
                    </a:lnTo>
                    <a:lnTo>
                      <a:pt x="938" y="66"/>
                    </a:lnTo>
                    <a:lnTo>
                      <a:pt x="939" y="71"/>
                    </a:lnTo>
                    <a:lnTo>
                      <a:pt x="939" y="76"/>
                    </a:lnTo>
                    <a:lnTo>
                      <a:pt x="941" y="85"/>
                    </a:lnTo>
                    <a:lnTo>
                      <a:pt x="941" y="94"/>
                    </a:lnTo>
                    <a:lnTo>
                      <a:pt x="941" y="168"/>
                    </a:lnTo>
                    <a:close/>
                    <a:moveTo>
                      <a:pt x="1022" y="168"/>
                    </a:moveTo>
                    <a:lnTo>
                      <a:pt x="1022" y="0"/>
                    </a:lnTo>
                    <a:lnTo>
                      <a:pt x="1048" y="0"/>
                    </a:lnTo>
                    <a:lnTo>
                      <a:pt x="1048" y="140"/>
                    </a:lnTo>
                    <a:lnTo>
                      <a:pt x="1119" y="140"/>
                    </a:lnTo>
                    <a:lnTo>
                      <a:pt x="1119" y="168"/>
                    </a:lnTo>
                    <a:lnTo>
                      <a:pt x="1022" y="168"/>
                    </a:lnTo>
                    <a:close/>
                    <a:moveTo>
                      <a:pt x="1159" y="85"/>
                    </a:moveTo>
                    <a:lnTo>
                      <a:pt x="1135" y="78"/>
                    </a:lnTo>
                    <a:lnTo>
                      <a:pt x="1138" y="71"/>
                    </a:lnTo>
                    <a:lnTo>
                      <a:pt x="1140" y="63"/>
                    </a:lnTo>
                    <a:lnTo>
                      <a:pt x="1143" y="57"/>
                    </a:lnTo>
                    <a:lnTo>
                      <a:pt x="1148" y="52"/>
                    </a:lnTo>
                    <a:lnTo>
                      <a:pt x="1154" y="49"/>
                    </a:lnTo>
                    <a:lnTo>
                      <a:pt x="1160" y="45"/>
                    </a:lnTo>
                    <a:lnTo>
                      <a:pt x="1167" y="44"/>
                    </a:lnTo>
                    <a:lnTo>
                      <a:pt x="1176" y="44"/>
                    </a:lnTo>
                    <a:lnTo>
                      <a:pt x="1185" y="44"/>
                    </a:lnTo>
                    <a:lnTo>
                      <a:pt x="1192" y="45"/>
                    </a:lnTo>
                    <a:lnTo>
                      <a:pt x="1198" y="47"/>
                    </a:lnTo>
                    <a:lnTo>
                      <a:pt x="1204" y="49"/>
                    </a:lnTo>
                    <a:lnTo>
                      <a:pt x="1207" y="52"/>
                    </a:lnTo>
                    <a:lnTo>
                      <a:pt x="1211" y="54"/>
                    </a:lnTo>
                    <a:lnTo>
                      <a:pt x="1212" y="57"/>
                    </a:lnTo>
                    <a:lnTo>
                      <a:pt x="1214" y="61"/>
                    </a:lnTo>
                    <a:lnTo>
                      <a:pt x="1216" y="66"/>
                    </a:lnTo>
                    <a:lnTo>
                      <a:pt x="1217" y="73"/>
                    </a:lnTo>
                    <a:lnTo>
                      <a:pt x="1219" y="82"/>
                    </a:lnTo>
                    <a:lnTo>
                      <a:pt x="1219" y="92"/>
                    </a:lnTo>
                    <a:lnTo>
                      <a:pt x="1219" y="128"/>
                    </a:lnTo>
                    <a:lnTo>
                      <a:pt x="1219" y="135"/>
                    </a:lnTo>
                    <a:lnTo>
                      <a:pt x="1219" y="142"/>
                    </a:lnTo>
                    <a:lnTo>
                      <a:pt x="1219" y="147"/>
                    </a:lnTo>
                    <a:lnTo>
                      <a:pt x="1221" y="151"/>
                    </a:lnTo>
                    <a:lnTo>
                      <a:pt x="1221" y="156"/>
                    </a:lnTo>
                    <a:lnTo>
                      <a:pt x="1223" y="159"/>
                    </a:lnTo>
                    <a:lnTo>
                      <a:pt x="1223" y="164"/>
                    </a:lnTo>
                    <a:lnTo>
                      <a:pt x="1224" y="168"/>
                    </a:lnTo>
                    <a:lnTo>
                      <a:pt x="1198" y="168"/>
                    </a:lnTo>
                    <a:lnTo>
                      <a:pt x="1195" y="156"/>
                    </a:lnTo>
                    <a:lnTo>
                      <a:pt x="1192" y="159"/>
                    </a:lnTo>
                    <a:lnTo>
                      <a:pt x="1188" y="163"/>
                    </a:lnTo>
                    <a:lnTo>
                      <a:pt x="1185" y="166"/>
                    </a:lnTo>
                    <a:lnTo>
                      <a:pt x="1181" y="168"/>
                    </a:lnTo>
                    <a:lnTo>
                      <a:pt x="1178" y="168"/>
                    </a:lnTo>
                    <a:lnTo>
                      <a:pt x="1173" y="168"/>
                    </a:lnTo>
                    <a:lnTo>
                      <a:pt x="1169" y="168"/>
                    </a:lnTo>
                    <a:lnTo>
                      <a:pt x="1164" y="168"/>
                    </a:lnTo>
                    <a:lnTo>
                      <a:pt x="1157" y="168"/>
                    </a:lnTo>
                    <a:lnTo>
                      <a:pt x="1152" y="166"/>
                    </a:lnTo>
                    <a:lnTo>
                      <a:pt x="1147" y="164"/>
                    </a:lnTo>
                    <a:lnTo>
                      <a:pt x="1141" y="161"/>
                    </a:lnTo>
                    <a:lnTo>
                      <a:pt x="1138" y="156"/>
                    </a:lnTo>
                    <a:lnTo>
                      <a:pt x="1135" y="151"/>
                    </a:lnTo>
                    <a:lnTo>
                      <a:pt x="1133" y="144"/>
                    </a:lnTo>
                    <a:lnTo>
                      <a:pt x="1133" y="135"/>
                    </a:lnTo>
                    <a:lnTo>
                      <a:pt x="1133" y="130"/>
                    </a:lnTo>
                    <a:lnTo>
                      <a:pt x="1133" y="126"/>
                    </a:lnTo>
                    <a:lnTo>
                      <a:pt x="1135" y="121"/>
                    </a:lnTo>
                    <a:lnTo>
                      <a:pt x="1136" y="118"/>
                    </a:lnTo>
                    <a:lnTo>
                      <a:pt x="1138" y="113"/>
                    </a:lnTo>
                    <a:lnTo>
                      <a:pt x="1140" y="109"/>
                    </a:lnTo>
                    <a:lnTo>
                      <a:pt x="1143" y="107"/>
                    </a:lnTo>
                    <a:lnTo>
                      <a:pt x="1145" y="106"/>
                    </a:lnTo>
                    <a:lnTo>
                      <a:pt x="1148" y="104"/>
                    </a:lnTo>
                    <a:lnTo>
                      <a:pt x="1154" y="101"/>
                    </a:lnTo>
                    <a:lnTo>
                      <a:pt x="1160" y="99"/>
                    </a:lnTo>
                    <a:lnTo>
                      <a:pt x="1167" y="97"/>
                    </a:lnTo>
                    <a:lnTo>
                      <a:pt x="1176" y="95"/>
                    </a:lnTo>
                    <a:lnTo>
                      <a:pt x="1183" y="92"/>
                    </a:lnTo>
                    <a:lnTo>
                      <a:pt x="1188" y="90"/>
                    </a:lnTo>
                    <a:lnTo>
                      <a:pt x="1193" y="88"/>
                    </a:lnTo>
                    <a:lnTo>
                      <a:pt x="1193" y="83"/>
                    </a:lnTo>
                    <a:lnTo>
                      <a:pt x="1193" y="80"/>
                    </a:lnTo>
                    <a:lnTo>
                      <a:pt x="1193" y="78"/>
                    </a:lnTo>
                    <a:lnTo>
                      <a:pt x="1192" y="75"/>
                    </a:lnTo>
                    <a:lnTo>
                      <a:pt x="1190" y="73"/>
                    </a:lnTo>
                    <a:lnTo>
                      <a:pt x="1188" y="73"/>
                    </a:lnTo>
                    <a:lnTo>
                      <a:pt x="1186" y="71"/>
                    </a:lnTo>
                    <a:lnTo>
                      <a:pt x="1185" y="69"/>
                    </a:lnTo>
                    <a:lnTo>
                      <a:pt x="1181" y="69"/>
                    </a:lnTo>
                    <a:lnTo>
                      <a:pt x="1179" y="68"/>
                    </a:lnTo>
                    <a:lnTo>
                      <a:pt x="1176" y="68"/>
                    </a:lnTo>
                    <a:lnTo>
                      <a:pt x="1173" y="68"/>
                    </a:lnTo>
                    <a:lnTo>
                      <a:pt x="1171" y="69"/>
                    </a:lnTo>
                    <a:lnTo>
                      <a:pt x="1167" y="71"/>
                    </a:lnTo>
                    <a:lnTo>
                      <a:pt x="1166" y="73"/>
                    </a:lnTo>
                    <a:lnTo>
                      <a:pt x="1164" y="75"/>
                    </a:lnTo>
                    <a:lnTo>
                      <a:pt x="1162" y="76"/>
                    </a:lnTo>
                    <a:lnTo>
                      <a:pt x="1160" y="80"/>
                    </a:lnTo>
                    <a:lnTo>
                      <a:pt x="1159" y="85"/>
                    </a:lnTo>
                    <a:close/>
                    <a:moveTo>
                      <a:pt x="1193" y="111"/>
                    </a:moveTo>
                    <a:lnTo>
                      <a:pt x="1190" y="111"/>
                    </a:lnTo>
                    <a:lnTo>
                      <a:pt x="1186" y="113"/>
                    </a:lnTo>
                    <a:lnTo>
                      <a:pt x="1181" y="114"/>
                    </a:lnTo>
                    <a:lnTo>
                      <a:pt x="1176" y="116"/>
                    </a:lnTo>
                    <a:lnTo>
                      <a:pt x="1173" y="118"/>
                    </a:lnTo>
                    <a:lnTo>
                      <a:pt x="1167" y="120"/>
                    </a:lnTo>
                    <a:lnTo>
                      <a:pt x="1164" y="121"/>
                    </a:lnTo>
                    <a:lnTo>
                      <a:pt x="1162" y="123"/>
                    </a:lnTo>
                    <a:lnTo>
                      <a:pt x="1160" y="125"/>
                    </a:lnTo>
                    <a:lnTo>
                      <a:pt x="1160" y="126"/>
                    </a:lnTo>
                    <a:lnTo>
                      <a:pt x="1159" y="130"/>
                    </a:lnTo>
                    <a:lnTo>
                      <a:pt x="1159" y="132"/>
                    </a:lnTo>
                    <a:lnTo>
                      <a:pt x="1159" y="135"/>
                    </a:lnTo>
                    <a:lnTo>
                      <a:pt x="1160" y="139"/>
                    </a:lnTo>
                    <a:lnTo>
                      <a:pt x="1160" y="140"/>
                    </a:lnTo>
                    <a:lnTo>
                      <a:pt x="1162" y="144"/>
                    </a:lnTo>
                    <a:lnTo>
                      <a:pt x="1166" y="145"/>
                    </a:lnTo>
                    <a:lnTo>
                      <a:pt x="1167" y="147"/>
                    </a:lnTo>
                    <a:lnTo>
                      <a:pt x="1171" y="149"/>
                    </a:lnTo>
                    <a:lnTo>
                      <a:pt x="1173" y="149"/>
                    </a:lnTo>
                    <a:lnTo>
                      <a:pt x="1176" y="149"/>
                    </a:lnTo>
                    <a:lnTo>
                      <a:pt x="1178" y="147"/>
                    </a:lnTo>
                    <a:lnTo>
                      <a:pt x="1181" y="147"/>
                    </a:lnTo>
                    <a:lnTo>
                      <a:pt x="1183" y="145"/>
                    </a:lnTo>
                    <a:lnTo>
                      <a:pt x="1185" y="142"/>
                    </a:lnTo>
                    <a:lnTo>
                      <a:pt x="1188" y="140"/>
                    </a:lnTo>
                    <a:lnTo>
                      <a:pt x="1190" y="137"/>
                    </a:lnTo>
                    <a:lnTo>
                      <a:pt x="1192" y="135"/>
                    </a:lnTo>
                    <a:lnTo>
                      <a:pt x="1193" y="132"/>
                    </a:lnTo>
                    <a:lnTo>
                      <a:pt x="1193" y="128"/>
                    </a:lnTo>
                    <a:lnTo>
                      <a:pt x="1193" y="123"/>
                    </a:lnTo>
                    <a:lnTo>
                      <a:pt x="1193" y="118"/>
                    </a:lnTo>
                    <a:lnTo>
                      <a:pt x="1193" y="111"/>
                    </a:lnTo>
                    <a:close/>
                    <a:moveTo>
                      <a:pt x="1233" y="47"/>
                    </a:moveTo>
                    <a:lnTo>
                      <a:pt x="1259" y="47"/>
                    </a:lnTo>
                    <a:lnTo>
                      <a:pt x="1283" y="133"/>
                    </a:lnTo>
                    <a:lnTo>
                      <a:pt x="1307" y="47"/>
                    </a:lnTo>
                    <a:lnTo>
                      <a:pt x="1333" y="47"/>
                    </a:lnTo>
                    <a:lnTo>
                      <a:pt x="1300" y="164"/>
                    </a:lnTo>
                    <a:lnTo>
                      <a:pt x="1293" y="185"/>
                    </a:lnTo>
                    <a:lnTo>
                      <a:pt x="1292" y="190"/>
                    </a:lnTo>
                    <a:lnTo>
                      <a:pt x="1288" y="195"/>
                    </a:lnTo>
                    <a:lnTo>
                      <a:pt x="1286" y="201"/>
                    </a:lnTo>
                    <a:lnTo>
                      <a:pt x="1283" y="204"/>
                    </a:lnTo>
                    <a:lnTo>
                      <a:pt x="1281" y="206"/>
                    </a:lnTo>
                    <a:lnTo>
                      <a:pt x="1280" y="208"/>
                    </a:lnTo>
                    <a:lnTo>
                      <a:pt x="1276" y="209"/>
                    </a:lnTo>
                    <a:lnTo>
                      <a:pt x="1273" y="211"/>
                    </a:lnTo>
                    <a:lnTo>
                      <a:pt x="1269" y="213"/>
                    </a:lnTo>
                    <a:lnTo>
                      <a:pt x="1266" y="214"/>
                    </a:lnTo>
                    <a:lnTo>
                      <a:pt x="1261" y="216"/>
                    </a:lnTo>
                    <a:lnTo>
                      <a:pt x="1255" y="216"/>
                    </a:lnTo>
                    <a:lnTo>
                      <a:pt x="1252" y="216"/>
                    </a:lnTo>
                    <a:lnTo>
                      <a:pt x="1249" y="214"/>
                    </a:lnTo>
                    <a:lnTo>
                      <a:pt x="1245" y="214"/>
                    </a:lnTo>
                    <a:lnTo>
                      <a:pt x="1242" y="213"/>
                    </a:lnTo>
                    <a:lnTo>
                      <a:pt x="1238" y="187"/>
                    </a:lnTo>
                    <a:lnTo>
                      <a:pt x="1242" y="189"/>
                    </a:lnTo>
                    <a:lnTo>
                      <a:pt x="1245" y="189"/>
                    </a:lnTo>
                    <a:lnTo>
                      <a:pt x="1247" y="189"/>
                    </a:lnTo>
                    <a:lnTo>
                      <a:pt x="1250" y="189"/>
                    </a:lnTo>
                    <a:lnTo>
                      <a:pt x="1254" y="189"/>
                    </a:lnTo>
                    <a:lnTo>
                      <a:pt x="1257" y="187"/>
                    </a:lnTo>
                    <a:lnTo>
                      <a:pt x="1259" y="187"/>
                    </a:lnTo>
                    <a:lnTo>
                      <a:pt x="1262" y="185"/>
                    </a:lnTo>
                    <a:lnTo>
                      <a:pt x="1264" y="182"/>
                    </a:lnTo>
                    <a:lnTo>
                      <a:pt x="1267" y="178"/>
                    </a:lnTo>
                    <a:lnTo>
                      <a:pt x="1269" y="173"/>
                    </a:lnTo>
                    <a:lnTo>
                      <a:pt x="1269" y="168"/>
                    </a:lnTo>
                    <a:lnTo>
                      <a:pt x="1233" y="47"/>
                    </a:lnTo>
                    <a:close/>
                    <a:moveTo>
                      <a:pt x="1411" y="130"/>
                    </a:moveTo>
                    <a:lnTo>
                      <a:pt x="1437" y="135"/>
                    </a:lnTo>
                    <a:lnTo>
                      <a:pt x="1433" y="144"/>
                    </a:lnTo>
                    <a:lnTo>
                      <a:pt x="1430" y="151"/>
                    </a:lnTo>
                    <a:lnTo>
                      <a:pt x="1425" y="157"/>
                    </a:lnTo>
                    <a:lnTo>
                      <a:pt x="1419" y="163"/>
                    </a:lnTo>
                    <a:lnTo>
                      <a:pt x="1414" y="166"/>
                    </a:lnTo>
                    <a:lnTo>
                      <a:pt x="1407" y="168"/>
                    </a:lnTo>
                    <a:lnTo>
                      <a:pt x="1400" y="168"/>
                    </a:lnTo>
                    <a:lnTo>
                      <a:pt x="1394" y="168"/>
                    </a:lnTo>
                    <a:lnTo>
                      <a:pt x="1383" y="168"/>
                    </a:lnTo>
                    <a:lnTo>
                      <a:pt x="1373" y="166"/>
                    </a:lnTo>
                    <a:lnTo>
                      <a:pt x="1366" y="163"/>
                    </a:lnTo>
                    <a:lnTo>
                      <a:pt x="1359" y="157"/>
                    </a:lnTo>
                    <a:lnTo>
                      <a:pt x="1352" y="147"/>
                    </a:lnTo>
                    <a:lnTo>
                      <a:pt x="1347" y="135"/>
                    </a:lnTo>
                    <a:lnTo>
                      <a:pt x="1345" y="123"/>
                    </a:lnTo>
                    <a:lnTo>
                      <a:pt x="1343" y="107"/>
                    </a:lnTo>
                    <a:lnTo>
                      <a:pt x="1345" y="94"/>
                    </a:lnTo>
                    <a:lnTo>
                      <a:pt x="1347" y="80"/>
                    </a:lnTo>
                    <a:lnTo>
                      <a:pt x="1352" y="69"/>
                    </a:lnTo>
                    <a:lnTo>
                      <a:pt x="1359" y="59"/>
                    </a:lnTo>
                    <a:lnTo>
                      <a:pt x="1364" y="52"/>
                    </a:lnTo>
                    <a:lnTo>
                      <a:pt x="1373" y="47"/>
                    </a:lnTo>
                    <a:lnTo>
                      <a:pt x="1380" y="45"/>
                    </a:lnTo>
                    <a:lnTo>
                      <a:pt x="1390" y="44"/>
                    </a:lnTo>
                    <a:lnTo>
                      <a:pt x="1400" y="45"/>
                    </a:lnTo>
                    <a:lnTo>
                      <a:pt x="1409" y="47"/>
                    </a:lnTo>
                    <a:lnTo>
                      <a:pt x="1416" y="52"/>
                    </a:lnTo>
                    <a:lnTo>
                      <a:pt x="1423" y="59"/>
                    </a:lnTo>
                    <a:lnTo>
                      <a:pt x="1430" y="69"/>
                    </a:lnTo>
                    <a:lnTo>
                      <a:pt x="1435" y="82"/>
                    </a:lnTo>
                    <a:lnTo>
                      <a:pt x="1437" y="95"/>
                    </a:lnTo>
                    <a:lnTo>
                      <a:pt x="1438" y="113"/>
                    </a:lnTo>
                    <a:lnTo>
                      <a:pt x="1438" y="116"/>
                    </a:lnTo>
                    <a:lnTo>
                      <a:pt x="1371" y="116"/>
                    </a:lnTo>
                    <a:lnTo>
                      <a:pt x="1371" y="123"/>
                    </a:lnTo>
                    <a:lnTo>
                      <a:pt x="1373" y="130"/>
                    </a:lnTo>
                    <a:lnTo>
                      <a:pt x="1375" y="135"/>
                    </a:lnTo>
                    <a:lnTo>
                      <a:pt x="1378" y="139"/>
                    </a:lnTo>
                    <a:lnTo>
                      <a:pt x="1381" y="142"/>
                    </a:lnTo>
                    <a:lnTo>
                      <a:pt x="1385" y="145"/>
                    </a:lnTo>
                    <a:lnTo>
                      <a:pt x="1388" y="147"/>
                    </a:lnTo>
                    <a:lnTo>
                      <a:pt x="1394" y="147"/>
                    </a:lnTo>
                    <a:lnTo>
                      <a:pt x="1399" y="145"/>
                    </a:lnTo>
                    <a:lnTo>
                      <a:pt x="1404" y="142"/>
                    </a:lnTo>
                    <a:lnTo>
                      <a:pt x="1407" y="137"/>
                    </a:lnTo>
                    <a:lnTo>
                      <a:pt x="1411" y="130"/>
                    </a:lnTo>
                    <a:close/>
                    <a:moveTo>
                      <a:pt x="1411" y="95"/>
                    </a:moveTo>
                    <a:lnTo>
                      <a:pt x="1411" y="90"/>
                    </a:lnTo>
                    <a:lnTo>
                      <a:pt x="1409" y="85"/>
                    </a:lnTo>
                    <a:lnTo>
                      <a:pt x="1407" y="80"/>
                    </a:lnTo>
                    <a:lnTo>
                      <a:pt x="1404" y="75"/>
                    </a:lnTo>
                    <a:lnTo>
                      <a:pt x="1400" y="73"/>
                    </a:lnTo>
                    <a:lnTo>
                      <a:pt x="1399" y="69"/>
                    </a:lnTo>
                    <a:lnTo>
                      <a:pt x="1395" y="68"/>
                    </a:lnTo>
                    <a:lnTo>
                      <a:pt x="1392" y="68"/>
                    </a:lnTo>
                    <a:lnTo>
                      <a:pt x="1387" y="68"/>
                    </a:lnTo>
                    <a:lnTo>
                      <a:pt x="1383" y="69"/>
                    </a:lnTo>
                    <a:lnTo>
                      <a:pt x="1381" y="73"/>
                    </a:lnTo>
                    <a:lnTo>
                      <a:pt x="1378" y="76"/>
                    </a:lnTo>
                    <a:lnTo>
                      <a:pt x="1375" y="80"/>
                    </a:lnTo>
                    <a:lnTo>
                      <a:pt x="1373" y="85"/>
                    </a:lnTo>
                    <a:lnTo>
                      <a:pt x="1373" y="90"/>
                    </a:lnTo>
                    <a:lnTo>
                      <a:pt x="1373" y="95"/>
                    </a:lnTo>
                    <a:lnTo>
                      <a:pt x="1411" y="95"/>
                    </a:lnTo>
                    <a:close/>
                    <a:moveTo>
                      <a:pt x="1483" y="168"/>
                    </a:moveTo>
                    <a:lnTo>
                      <a:pt x="1457" y="168"/>
                    </a:lnTo>
                    <a:lnTo>
                      <a:pt x="1457" y="47"/>
                    </a:lnTo>
                    <a:lnTo>
                      <a:pt x="1483" y="47"/>
                    </a:lnTo>
                    <a:lnTo>
                      <a:pt x="1483" y="64"/>
                    </a:lnTo>
                    <a:lnTo>
                      <a:pt x="1487" y="59"/>
                    </a:lnTo>
                    <a:lnTo>
                      <a:pt x="1488" y="54"/>
                    </a:lnTo>
                    <a:lnTo>
                      <a:pt x="1492" y="51"/>
                    </a:lnTo>
                    <a:lnTo>
                      <a:pt x="1494" y="47"/>
                    </a:lnTo>
                    <a:lnTo>
                      <a:pt x="1495" y="45"/>
                    </a:lnTo>
                    <a:lnTo>
                      <a:pt x="1499" y="45"/>
                    </a:lnTo>
                    <a:lnTo>
                      <a:pt x="1501" y="44"/>
                    </a:lnTo>
                    <a:lnTo>
                      <a:pt x="1504" y="44"/>
                    </a:lnTo>
                    <a:lnTo>
                      <a:pt x="1509" y="44"/>
                    </a:lnTo>
                    <a:lnTo>
                      <a:pt x="1514" y="45"/>
                    </a:lnTo>
                    <a:lnTo>
                      <a:pt x="1518" y="49"/>
                    </a:lnTo>
                    <a:lnTo>
                      <a:pt x="1523" y="51"/>
                    </a:lnTo>
                    <a:lnTo>
                      <a:pt x="1513" y="78"/>
                    </a:lnTo>
                    <a:lnTo>
                      <a:pt x="1509" y="76"/>
                    </a:lnTo>
                    <a:lnTo>
                      <a:pt x="1507" y="76"/>
                    </a:lnTo>
                    <a:lnTo>
                      <a:pt x="1504" y="75"/>
                    </a:lnTo>
                    <a:lnTo>
                      <a:pt x="1502" y="75"/>
                    </a:lnTo>
                    <a:lnTo>
                      <a:pt x="1499" y="75"/>
                    </a:lnTo>
                    <a:lnTo>
                      <a:pt x="1495" y="75"/>
                    </a:lnTo>
                    <a:lnTo>
                      <a:pt x="1494" y="76"/>
                    </a:lnTo>
                    <a:lnTo>
                      <a:pt x="1494" y="78"/>
                    </a:lnTo>
                    <a:lnTo>
                      <a:pt x="1492" y="80"/>
                    </a:lnTo>
                    <a:lnTo>
                      <a:pt x="1488" y="83"/>
                    </a:lnTo>
                    <a:lnTo>
                      <a:pt x="1487" y="88"/>
                    </a:lnTo>
                    <a:lnTo>
                      <a:pt x="1485" y="94"/>
                    </a:lnTo>
                    <a:lnTo>
                      <a:pt x="1485" y="99"/>
                    </a:lnTo>
                    <a:lnTo>
                      <a:pt x="1485" y="107"/>
                    </a:lnTo>
                    <a:lnTo>
                      <a:pt x="1483" y="118"/>
                    </a:lnTo>
                    <a:lnTo>
                      <a:pt x="1483" y="130"/>
                    </a:lnTo>
                    <a:lnTo>
                      <a:pt x="1483" y="1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31" name="Freeform 896"/>
              <p:cNvSpPr>
                <a:spLocks noEditPoints="1"/>
              </p:cNvSpPr>
              <p:nvPr/>
            </p:nvSpPr>
            <p:spPr bwMode="auto">
              <a:xfrm>
                <a:off x="1167" y="1973"/>
                <a:ext cx="647" cy="109"/>
              </a:xfrm>
              <a:custGeom>
                <a:avLst/>
                <a:gdLst>
                  <a:gd name="T0" fmla="*/ 0 w 1295"/>
                  <a:gd name="T1" fmla="*/ 1 h 217"/>
                  <a:gd name="T2" fmla="*/ 0 w 1295"/>
                  <a:gd name="T3" fmla="*/ 1 h 217"/>
                  <a:gd name="T4" fmla="*/ 0 w 1295"/>
                  <a:gd name="T5" fmla="*/ 1 h 217"/>
                  <a:gd name="T6" fmla="*/ 0 w 1295"/>
                  <a:gd name="T7" fmla="*/ 0 h 217"/>
                  <a:gd name="T8" fmla="*/ 0 w 1295"/>
                  <a:gd name="T9" fmla="*/ 1 h 217"/>
                  <a:gd name="T10" fmla="*/ 0 w 1295"/>
                  <a:gd name="T11" fmla="*/ 1 h 217"/>
                  <a:gd name="T12" fmla="*/ 0 w 1295"/>
                  <a:gd name="T13" fmla="*/ 1 h 217"/>
                  <a:gd name="T14" fmla="*/ 0 w 1295"/>
                  <a:gd name="T15" fmla="*/ 1 h 217"/>
                  <a:gd name="T16" fmla="*/ 0 w 1295"/>
                  <a:gd name="T17" fmla="*/ 1 h 217"/>
                  <a:gd name="T18" fmla="*/ 0 w 1295"/>
                  <a:gd name="T19" fmla="*/ 1 h 217"/>
                  <a:gd name="T20" fmla="*/ 0 w 1295"/>
                  <a:gd name="T21" fmla="*/ 1 h 217"/>
                  <a:gd name="T22" fmla="*/ 0 w 1295"/>
                  <a:gd name="T23" fmla="*/ 1 h 217"/>
                  <a:gd name="T24" fmla="*/ 0 w 1295"/>
                  <a:gd name="T25" fmla="*/ 1 h 217"/>
                  <a:gd name="T26" fmla="*/ 0 w 1295"/>
                  <a:gd name="T27" fmla="*/ 1 h 217"/>
                  <a:gd name="T28" fmla="*/ 0 w 1295"/>
                  <a:gd name="T29" fmla="*/ 1 h 217"/>
                  <a:gd name="T30" fmla="*/ 0 w 1295"/>
                  <a:gd name="T31" fmla="*/ 1 h 217"/>
                  <a:gd name="T32" fmla="*/ 0 w 1295"/>
                  <a:gd name="T33" fmla="*/ 1 h 217"/>
                  <a:gd name="T34" fmla="*/ 0 w 1295"/>
                  <a:gd name="T35" fmla="*/ 1 h 217"/>
                  <a:gd name="T36" fmla="*/ 0 w 1295"/>
                  <a:gd name="T37" fmla="*/ 1 h 217"/>
                  <a:gd name="T38" fmla="*/ 0 w 1295"/>
                  <a:gd name="T39" fmla="*/ 1 h 217"/>
                  <a:gd name="T40" fmla="*/ 0 w 1295"/>
                  <a:gd name="T41" fmla="*/ 1 h 217"/>
                  <a:gd name="T42" fmla="*/ 0 w 1295"/>
                  <a:gd name="T43" fmla="*/ 1 h 217"/>
                  <a:gd name="T44" fmla="*/ 0 w 1295"/>
                  <a:gd name="T45" fmla="*/ 1 h 217"/>
                  <a:gd name="T46" fmla="*/ 0 w 1295"/>
                  <a:gd name="T47" fmla="*/ 1 h 217"/>
                  <a:gd name="T48" fmla="*/ 0 w 1295"/>
                  <a:gd name="T49" fmla="*/ 1 h 217"/>
                  <a:gd name="T50" fmla="*/ 0 w 1295"/>
                  <a:gd name="T51" fmla="*/ 1 h 217"/>
                  <a:gd name="T52" fmla="*/ 0 w 1295"/>
                  <a:gd name="T53" fmla="*/ 1 h 217"/>
                  <a:gd name="T54" fmla="*/ 0 w 1295"/>
                  <a:gd name="T55" fmla="*/ 1 h 217"/>
                  <a:gd name="T56" fmla="*/ 0 w 1295"/>
                  <a:gd name="T57" fmla="*/ 1 h 217"/>
                  <a:gd name="T58" fmla="*/ 0 w 1295"/>
                  <a:gd name="T59" fmla="*/ 1 h 217"/>
                  <a:gd name="T60" fmla="*/ 0 w 1295"/>
                  <a:gd name="T61" fmla="*/ 1 h 217"/>
                  <a:gd name="T62" fmla="*/ 0 w 1295"/>
                  <a:gd name="T63" fmla="*/ 1 h 217"/>
                  <a:gd name="T64" fmla="*/ 0 w 1295"/>
                  <a:gd name="T65" fmla="*/ 1 h 217"/>
                  <a:gd name="T66" fmla="*/ 0 w 1295"/>
                  <a:gd name="T67" fmla="*/ 1 h 217"/>
                  <a:gd name="T68" fmla="*/ 0 w 1295"/>
                  <a:gd name="T69" fmla="*/ 1 h 217"/>
                  <a:gd name="T70" fmla="*/ 0 w 1295"/>
                  <a:gd name="T71" fmla="*/ 1 h 217"/>
                  <a:gd name="T72" fmla="*/ 0 w 1295"/>
                  <a:gd name="T73" fmla="*/ 1 h 217"/>
                  <a:gd name="T74" fmla="*/ 0 w 1295"/>
                  <a:gd name="T75" fmla="*/ 1 h 217"/>
                  <a:gd name="T76" fmla="*/ 0 w 1295"/>
                  <a:gd name="T77" fmla="*/ 1 h 217"/>
                  <a:gd name="T78" fmla="*/ 0 w 1295"/>
                  <a:gd name="T79" fmla="*/ 1 h 217"/>
                  <a:gd name="T80" fmla="*/ 0 w 1295"/>
                  <a:gd name="T81" fmla="*/ 1 h 217"/>
                  <a:gd name="T82" fmla="*/ 0 w 1295"/>
                  <a:gd name="T83" fmla="*/ 1 h 217"/>
                  <a:gd name="T84" fmla="*/ 0 w 1295"/>
                  <a:gd name="T85" fmla="*/ 1 h 217"/>
                  <a:gd name="T86" fmla="*/ 0 w 1295"/>
                  <a:gd name="T87" fmla="*/ 1 h 217"/>
                  <a:gd name="T88" fmla="*/ 0 w 1295"/>
                  <a:gd name="T89" fmla="*/ 1 h 217"/>
                  <a:gd name="T90" fmla="*/ 0 w 1295"/>
                  <a:gd name="T91" fmla="*/ 1 h 217"/>
                  <a:gd name="T92" fmla="*/ 0 w 1295"/>
                  <a:gd name="T93" fmla="*/ 1 h 217"/>
                  <a:gd name="T94" fmla="*/ 0 w 1295"/>
                  <a:gd name="T95" fmla="*/ 1 h 217"/>
                  <a:gd name="T96" fmla="*/ 0 w 1295"/>
                  <a:gd name="T97" fmla="*/ 1 h 217"/>
                  <a:gd name="T98" fmla="*/ 0 w 1295"/>
                  <a:gd name="T99" fmla="*/ 1 h 217"/>
                  <a:gd name="T100" fmla="*/ 0 w 1295"/>
                  <a:gd name="T101" fmla="*/ 1 h 217"/>
                  <a:gd name="T102" fmla="*/ 0 w 1295"/>
                  <a:gd name="T103" fmla="*/ 1 h 217"/>
                  <a:gd name="T104" fmla="*/ 0 w 1295"/>
                  <a:gd name="T105" fmla="*/ 1 h 217"/>
                  <a:gd name="T106" fmla="*/ 0 w 1295"/>
                  <a:gd name="T107" fmla="*/ 1 h 217"/>
                  <a:gd name="T108" fmla="*/ 0 w 1295"/>
                  <a:gd name="T109" fmla="*/ 1 h 217"/>
                  <a:gd name="T110" fmla="*/ 0 w 1295"/>
                  <a:gd name="T111" fmla="*/ 1 h 217"/>
                  <a:gd name="T112" fmla="*/ 0 w 1295"/>
                  <a:gd name="T113" fmla="*/ 1 h 217"/>
                  <a:gd name="T114" fmla="*/ 0 w 1295"/>
                  <a:gd name="T115" fmla="*/ 1 h 217"/>
                  <a:gd name="T116" fmla="*/ 0 w 1295"/>
                  <a:gd name="T117" fmla="*/ 1 h 217"/>
                  <a:gd name="T118" fmla="*/ 0 w 1295"/>
                  <a:gd name="T119" fmla="*/ 1 h 217"/>
                  <a:gd name="T120" fmla="*/ 0 w 1295"/>
                  <a:gd name="T121" fmla="*/ 1 h 217"/>
                  <a:gd name="T122" fmla="*/ 0 w 1295"/>
                  <a:gd name="T123" fmla="*/ 1 h 217"/>
                  <a:gd name="T124" fmla="*/ 0 w 1295"/>
                  <a:gd name="T125" fmla="*/ 1 h 21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295"/>
                  <a:gd name="T190" fmla="*/ 0 h 217"/>
                  <a:gd name="T191" fmla="*/ 1295 w 1295"/>
                  <a:gd name="T192" fmla="*/ 217 h 217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295" h="217">
                    <a:moveTo>
                      <a:pt x="0" y="115"/>
                    </a:moveTo>
                    <a:lnTo>
                      <a:pt x="28" y="112"/>
                    </a:lnTo>
                    <a:lnTo>
                      <a:pt x="31" y="124"/>
                    </a:lnTo>
                    <a:lnTo>
                      <a:pt x="36" y="134"/>
                    </a:lnTo>
                    <a:lnTo>
                      <a:pt x="45" y="141"/>
                    </a:lnTo>
                    <a:lnTo>
                      <a:pt x="57" y="143"/>
                    </a:lnTo>
                    <a:lnTo>
                      <a:pt x="62" y="143"/>
                    </a:lnTo>
                    <a:lnTo>
                      <a:pt x="67" y="141"/>
                    </a:lnTo>
                    <a:lnTo>
                      <a:pt x="73" y="138"/>
                    </a:lnTo>
                    <a:lnTo>
                      <a:pt x="76" y="136"/>
                    </a:lnTo>
                    <a:lnTo>
                      <a:pt x="80" y="132"/>
                    </a:lnTo>
                    <a:lnTo>
                      <a:pt x="81" y="129"/>
                    </a:lnTo>
                    <a:lnTo>
                      <a:pt x="83" y="125"/>
                    </a:lnTo>
                    <a:lnTo>
                      <a:pt x="83" y="120"/>
                    </a:lnTo>
                    <a:lnTo>
                      <a:pt x="83" y="119"/>
                    </a:lnTo>
                    <a:lnTo>
                      <a:pt x="83" y="115"/>
                    </a:lnTo>
                    <a:lnTo>
                      <a:pt x="83" y="113"/>
                    </a:lnTo>
                    <a:lnTo>
                      <a:pt x="81" y="112"/>
                    </a:lnTo>
                    <a:lnTo>
                      <a:pt x="80" y="110"/>
                    </a:lnTo>
                    <a:lnTo>
                      <a:pt x="78" y="108"/>
                    </a:lnTo>
                    <a:lnTo>
                      <a:pt x="74" y="107"/>
                    </a:lnTo>
                    <a:lnTo>
                      <a:pt x="73" y="105"/>
                    </a:lnTo>
                    <a:lnTo>
                      <a:pt x="69" y="103"/>
                    </a:lnTo>
                    <a:lnTo>
                      <a:pt x="64" y="101"/>
                    </a:lnTo>
                    <a:lnTo>
                      <a:pt x="57" y="98"/>
                    </a:lnTo>
                    <a:lnTo>
                      <a:pt x="48" y="96"/>
                    </a:lnTo>
                    <a:lnTo>
                      <a:pt x="40" y="93"/>
                    </a:lnTo>
                    <a:lnTo>
                      <a:pt x="33" y="89"/>
                    </a:lnTo>
                    <a:lnTo>
                      <a:pt x="26" y="88"/>
                    </a:lnTo>
                    <a:lnTo>
                      <a:pt x="21" y="84"/>
                    </a:lnTo>
                    <a:lnTo>
                      <a:pt x="17" y="81"/>
                    </a:lnTo>
                    <a:lnTo>
                      <a:pt x="14" y="77"/>
                    </a:lnTo>
                    <a:lnTo>
                      <a:pt x="12" y="72"/>
                    </a:lnTo>
                    <a:lnTo>
                      <a:pt x="11" y="67"/>
                    </a:lnTo>
                    <a:lnTo>
                      <a:pt x="7" y="62"/>
                    </a:lnTo>
                    <a:lnTo>
                      <a:pt x="5" y="56"/>
                    </a:lnTo>
                    <a:lnTo>
                      <a:pt x="4" y="51"/>
                    </a:lnTo>
                    <a:lnTo>
                      <a:pt x="4" y="46"/>
                    </a:lnTo>
                    <a:lnTo>
                      <a:pt x="4" y="39"/>
                    </a:lnTo>
                    <a:lnTo>
                      <a:pt x="5" y="32"/>
                    </a:lnTo>
                    <a:lnTo>
                      <a:pt x="7" y="25"/>
                    </a:lnTo>
                    <a:lnTo>
                      <a:pt x="11" y="20"/>
                    </a:lnTo>
                    <a:lnTo>
                      <a:pt x="12" y="15"/>
                    </a:lnTo>
                    <a:lnTo>
                      <a:pt x="17" y="10"/>
                    </a:lnTo>
                    <a:lnTo>
                      <a:pt x="23" y="6"/>
                    </a:lnTo>
                    <a:lnTo>
                      <a:pt x="28" y="5"/>
                    </a:lnTo>
                    <a:lnTo>
                      <a:pt x="33" y="1"/>
                    </a:lnTo>
                    <a:lnTo>
                      <a:pt x="38" y="0"/>
                    </a:lnTo>
                    <a:lnTo>
                      <a:pt x="47" y="0"/>
                    </a:lnTo>
                    <a:lnTo>
                      <a:pt x="54" y="0"/>
                    </a:lnTo>
                    <a:lnTo>
                      <a:pt x="66" y="0"/>
                    </a:lnTo>
                    <a:lnTo>
                      <a:pt x="76" y="3"/>
                    </a:lnTo>
                    <a:lnTo>
                      <a:pt x="85" y="6"/>
                    </a:lnTo>
                    <a:lnTo>
                      <a:pt x="92" y="12"/>
                    </a:lnTo>
                    <a:lnTo>
                      <a:pt x="99" y="19"/>
                    </a:lnTo>
                    <a:lnTo>
                      <a:pt x="102" y="27"/>
                    </a:lnTo>
                    <a:lnTo>
                      <a:pt x="105" y="37"/>
                    </a:lnTo>
                    <a:lnTo>
                      <a:pt x="107" y="48"/>
                    </a:lnTo>
                    <a:lnTo>
                      <a:pt x="81" y="51"/>
                    </a:lnTo>
                    <a:lnTo>
                      <a:pt x="80" y="46"/>
                    </a:lnTo>
                    <a:lnTo>
                      <a:pt x="78" y="41"/>
                    </a:lnTo>
                    <a:lnTo>
                      <a:pt x="74" y="37"/>
                    </a:lnTo>
                    <a:lnTo>
                      <a:pt x="71" y="34"/>
                    </a:lnTo>
                    <a:lnTo>
                      <a:pt x="67" y="31"/>
                    </a:lnTo>
                    <a:lnTo>
                      <a:pt x="64" y="29"/>
                    </a:lnTo>
                    <a:lnTo>
                      <a:pt x="59" y="27"/>
                    </a:lnTo>
                    <a:lnTo>
                      <a:pt x="54" y="27"/>
                    </a:lnTo>
                    <a:lnTo>
                      <a:pt x="48" y="27"/>
                    </a:lnTo>
                    <a:lnTo>
                      <a:pt x="45" y="29"/>
                    </a:lnTo>
                    <a:lnTo>
                      <a:pt x="40" y="31"/>
                    </a:lnTo>
                    <a:lnTo>
                      <a:pt x="38" y="32"/>
                    </a:lnTo>
                    <a:lnTo>
                      <a:pt x="35" y="34"/>
                    </a:lnTo>
                    <a:lnTo>
                      <a:pt x="33" y="37"/>
                    </a:lnTo>
                    <a:lnTo>
                      <a:pt x="31" y="39"/>
                    </a:lnTo>
                    <a:lnTo>
                      <a:pt x="31" y="43"/>
                    </a:lnTo>
                    <a:lnTo>
                      <a:pt x="31" y="46"/>
                    </a:lnTo>
                    <a:lnTo>
                      <a:pt x="31" y="48"/>
                    </a:lnTo>
                    <a:lnTo>
                      <a:pt x="33" y="51"/>
                    </a:lnTo>
                    <a:lnTo>
                      <a:pt x="36" y="55"/>
                    </a:lnTo>
                    <a:lnTo>
                      <a:pt x="40" y="56"/>
                    </a:lnTo>
                    <a:lnTo>
                      <a:pt x="45" y="58"/>
                    </a:lnTo>
                    <a:lnTo>
                      <a:pt x="52" y="62"/>
                    </a:lnTo>
                    <a:lnTo>
                      <a:pt x="61" y="65"/>
                    </a:lnTo>
                    <a:lnTo>
                      <a:pt x="71" y="69"/>
                    </a:lnTo>
                    <a:lnTo>
                      <a:pt x="78" y="70"/>
                    </a:lnTo>
                    <a:lnTo>
                      <a:pt x="85" y="74"/>
                    </a:lnTo>
                    <a:lnTo>
                      <a:pt x="90" y="77"/>
                    </a:lnTo>
                    <a:lnTo>
                      <a:pt x="95" y="81"/>
                    </a:lnTo>
                    <a:lnTo>
                      <a:pt x="100" y="86"/>
                    </a:lnTo>
                    <a:lnTo>
                      <a:pt x="102" y="89"/>
                    </a:lnTo>
                    <a:lnTo>
                      <a:pt x="105" y="94"/>
                    </a:lnTo>
                    <a:lnTo>
                      <a:pt x="107" y="100"/>
                    </a:lnTo>
                    <a:lnTo>
                      <a:pt x="109" y="107"/>
                    </a:lnTo>
                    <a:lnTo>
                      <a:pt x="111" y="113"/>
                    </a:lnTo>
                    <a:lnTo>
                      <a:pt x="111" y="120"/>
                    </a:lnTo>
                    <a:lnTo>
                      <a:pt x="109" y="131"/>
                    </a:lnTo>
                    <a:lnTo>
                      <a:pt x="107" y="139"/>
                    </a:lnTo>
                    <a:lnTo>
                      <a:pt x="104" y="148"/>
                    </a:lnTo>
                    <a:lnTo>
                      <a:pt x="99" y="157"/>
                    </a:lnTo>
                    <a:lnTo>
                      <a:pt x="90" y="163"/>
                    </a:lnTo>
                    <a:lnTo>
                      <a:pt x="80" y="167"/>
                    </a:lnTo>
                    <a:lnTo>
                      <a:pt x="69" y="169"/>
                    </a:lnTo>
                    <a:lnTo>
                      <a:pt x="55" y="169"/>
                    </a:lnTo>
                    <a:lnTo>
                      <a:pt x="43" y="169"/>
                    </a:lnTo>
                    <a:lnTo>
                      <a:pt x="33" y="165"/>
                    </a:lnTo>
                    <a:lnTo>
                      <a:pt x="23" y="162"/>
                    </a:lnTo>
                    <a:lnTo>
                      <a:pt x="16" y="157"/>
                    </a:lnTo>
                    <a:lnTo>
                      <a:pt x="9" y="148"/>
                    </a:lnTo>
                    <a:lnTo>
                      <a:pt x="5" y="139"/>
                    </a:lnTo>
                    <a:lnTo>
                      <a:pt x="2" y="129"/>
                    </a:lnTo>
                    <a:lnTo>
                      <a:pt x="0" y="115"/>
                    </a:lnTo>
                    <a:close/>
                    <a:moveTo>
                      <a:pt x="192" y="131"/>
                    </a:moveTo>
                    <a:lnTo>
                      <a:pt x="218" y="136"/>
                    </a:lnTo>
                    <a:lnTo>
                      <a:pt x="214" y="144"/>
                    </a:lnTo>
                    <a:lnTo>
                      <a:pt x="211" y="151"/>
                    </a:lnTo>
                    <a:lnTo>
                      <a:pt x="206" y="158"/>
                    </a:lnTo>
                    <a:lnTo>
                      <a:pt x="200" y="163"/>
                    </a:lnTo>
                    <a:lnTo>
                      <a:pt x="195" y="165"/>
                    </a:lnTo>
                    <a:lnTo>
                      <a:pt x="188" y="167"/>
                    </a:lnTo>
                    <a:lnTo>
                      <a:pt x="181" y="169"/>
                    </a:lnTo>
                    <a:lnTo>
                      <a:pt x="175" y="169"/>
                    </a:lnTo>
                    <a:lnTo>
                      <a:pt x="164" y="169"/>
                    </a:lnTo>
                    <a:lnTo>
                      <a:pt x="156" y="167"/>
                    </a:lnTo>
                    <a:lnTo>
                      <a:pt x="147" y="163"/>
                    </a:lnTo>
                    <a:lnTo>
                      <a:pt x="140" y="157"/>
                    </a:lnTo>
                    <a:lnTo>
                      <a:pt x="133" y="148"/>
                    </a:lnTo>
                    <a:lnTo>
                      <a:pt x="130" y="136"/>
                    </a:lnTo>
                    <a:lnTo>
                      <a:pt x="126" y="124"/>
                    </a:lnTo>
                    <a:lnTo>
                      <a:pt x="124" y="108"/>
                    </a:lnTo>
                    <a:lnTo>
                      <a:pt x="126" y="94"/>
                    </a:lnTo>
                    <a:lnTo>
                      <a:pt x="130" y="81"/>
                    </a:lnTo>
                    <a:lnTo>
                      <a:pt x="133" y="70"/>
                    </a:lnTo>
                    <a:lnTo>
                      <a:pt x="140" y="60"/>
                    </a:lnTo>
                    <a:lnTo>
                      <a:pt x="147" y="53"/>
                    </a:lnTo>
                    <a:lnTo>
                      <a:pt x="154" y="48"/>
                    </a:lnTo>
                    <a:lnTo>
                      <a:pt x="162" y="46"/>
                    </a:lnTo>
                    <a:lnTo>
                      <a:pt x="171" y="44"/>
                    </a:lnTo>
                    <a:lnTo>
                      <a:pt x="181" y="46"/>
                    </a:lnTo>
                    <a:lnTo>
                      <a:pt x="190" y="48"/>
                    </a:lnTo>
                    <a:lnTo>
                      <a:pt x="197" y="53"/>
                    </a:lnTo>
                    <a:lnTo>
                      <a:pt x="204" y="60"/>
                    </a:lnTo>
                    <a:lnTo>
                      <a:pt x="211" y="70"/>
                    </a:lnTo>
                    <a:lnTo>
                      <a:pt x="216" y="82"/>
                    </a:lnTo>
                    <a:lnTo>
                      <a:pt x="218" y="96"/>
                    </a:lnTo>
                    <a:lnTo>
                      <a:pt x="219" y="113"/>
                    </a:lnTo>
                    <a:lnTo>
                      <a:pt x="219" y="117"/>
                    </a:lnTo>
                    <a:lnTo>
                      <a:pt x="152" y="117"/>
                    </a:lnTo>
                    <a:lnTo>
                      <a:pt x="152" y="124"/>
                    </a:lnTo>
                    <a:lnTo>
                      <a:pt x="154" y="131"/>
                    </a:lnTo>
                    <a:lnTo>
                      <a:pt x="157" y="136"/>
                    </a:lnTo>
                    <a:lnTo>
                      <a:pt x="161" y="139"/>
                    </a:lnTo>
                    <a:lnTo>
                      <a:pt x="162" y="143"/>
                    </a:lnTo>
                    <a:lnTo>
                      <a:pt x="166" y="144"/>
                    </a:lnTo>
                    <a:lnTo>
                      <a:pt x="171" y="146"/>
                    </a:lnTo>
                    <a:lnTo>
                      <a:pt x="175" y="146"/>
                    </a:lnTo>
                    <a:lnTo>
                      <a:pt x="180" y="144"/>
                    </a:lnTo>
                    <a:lnTo>
                      <a:pt x="185" y="143"/>
                    </a:lnTo>
                    <a:lnTo>
                      <a:pt x="190" y="138"/>
                    </a:lnTo>
                    <a:lnTo>
                      <a:pt x="192" y="131"/>
                    </a:lnTo>
                    <a:close/>
                    <a:moveTo>
                      <a:pt x="192" y="96"/>
                    </a:moveTo>
                    <a:lnTo>
                      <a:pt x="192" y="89"/>
                    </a:lnTo>
                    <a:lnTo>
                      <a:pt x="190" y="84"/>
                    </a:lnTo>
                    <a:lnTo>
                      <a:pt x="188" y="79"/>
                    </a:lnTo>
                    <a:lnTo>
                      <a:pt x="187" y="75"/>
                    </a:lnTo>
                    <a:lnTo>
                      <a:pt x="183" y="74"/>
                    </a:lnTo>
                    <a:lnTo>
                      <a:pt x="180" y="70"/>
                    </a:lnTo>
                    <a:lnTo>
                      <a:pt x="178" y="69"/>
                    </a:lnTo>
                    <a:lnTo>
                      <a:pt x="173" y="69"/>
                    </a:lnTo>
                    <a:lnTo>
                      <a:pt x="169" y="69"/>
                    </a:lnTo>
                    <a:lnTo>
                      <a:pt x="164" y="70"/>
                    </a:lnTo>
                    <a:lnTo>
                      <a:pt x="162" y="74"/>
                    </a:lnTo>
                    <a:lnTo>
                      <a:pt x="161" y="77"/>
                    </a:lnTo>
                    <a:lnTo>
                      <a:pt x="157" y="81"/>
                    </a:lnTo>
                    <a:lnTo>
                      <a:pt x="156" y="84"/>
                    </a:lnTo>
                    <a:lnTo>
                      <a:pt x="154" y="89"/>
                    </a:lnTo>
                    <a:lnTo>
                      <a:pt x="154" y="96"/>
                    </a:lnTo>
                    <a:lnTo>
                      <a:pt x="192" y="96"/>
                    </a:lnTo>
                    <a:close/>
                    <a:moveTo>
                      <a:pt x="231" y="134"/>
                    </a:moveTo>
                    <a:lnTo>
                      <a:pt x="257" y="131"/>
                    </a:lnTo>
                    <a:lnTo>
                      <a:pt x="261" y="139"/>
                    </a:lnTo>
                    <a:lnTo>
                      <a:pt x="264" y="144"/>
                    </a:lnTo>
                    <a:lnTo>
                      <a:pt x="269" y="148"/>
                    </a:lnTo>
                    <a:lnTo>
                      <a:pt x="278" y="150"/>
                    </a:lnTo>
                    <a:lnTo>
                      <a:pt x="282" y="150"/>
                    </a:lnTo>
                    <a:lnTo>
                      <a:pt x="285" y="148"/>
                    </a:lnTo>
                    <a:lnTo>
                      <a:pt x="288" y="148"/>
                    </a:lnTo>
                    <a:lnTo>
                      <a:pt x="290" y="146"/>
                    </a:lnTo>
                    <a:lnTo>
                      <a:pt x="292" y="143"/>
                    </a:lnTo>
                    <a:lnTo>
                      <a:pt x="294" y="141"/>
                    </a:lnTo>
                    <a:lnTo>
                      <a:pt x="295" y="138"/>
                    </a:lnTo>
                    <a:lnTo>
                      <a:pt x="295" y="136"/>
                    </a:lnTo>
                    <a:lnTo>
                      <a:pt x="295" y="134"/>
                    </a:lnTo>
                    <a:lnTo>
                      <a:pt x="294" y="132"/>
                    </a:lnTo>
                    <a:lnTo>
                      <a:pt x="294" y="131"/>
                    </a:lnTo>
                    <a:lnTo>
                      <a:pt x="292" y="129"/>
                    </a:lnTo>
                    <a:lnTo>
                      <a:pt x="290" y="127"/>
                    </a:lnTo>
                    <a:lnTo>
                      <a:pt x="288" y="127"/>
                    </a:lnTo>
                    <a:lnTo>
                      <a:pt x="287" y="127"/>
                    </a:lnTo>
                    <a:lnTo>
                      <a:pt x="271" y="122"/>
                    </a:lnTo>
                    <a:lnTo>
                      <a:pt x="259" y="117"/>
                    </a:lnTo>
                    <a:lnTo>
                      <a:pt x="250" y="112"/>
                    </a:lnTo>
                    <a:lnTo>
                      <a:pt x="244" y="108"/>
                    </a:lnTo>
                    <a:lnTo>
                      <a:pt x="238" y="103"/>
                    </a:lnTo>
                    <a:lnTo>
                      <a:pt x="237" y="98"/>
                    </a:lnTo>
                    <a:lnTo>
                      <a:pt x="233" y="91"/>
                    </a:lnTo>
                    <a:lnTo>
                      <a:pt x="233" y="82"/>
                    </a:lnTo>
                    <a:lnTo>
                      <a:pt x="233" y="74"/>
                    </a:lnTo>
                    <a:lnTo>
                      <a:pt x="237" y="67"/>
                    </a:lnTo>
                    <a:lnTo>
                      <a:pt x="238" y="62"/>
                    </a:lnTo>
                    <a:lnTo>
                      <a:pt x="244" y="56"/>
                    </a:lnTo>
                    <a:lnTo>
                      <a:pt x="249" y="51"/>
                    </a:lnTo>
                    <a:lnTo>
                      <a:pt x="257" y="48"/>
                    </a:lnTo>
                    <a:lnTo>
                      <a:pt x="264" y="44"/>
                    </a:lnTo>
                    <a:lnTo>
                      <a:pt x="275" y="44"/>
                    </a:lnTo>
                    <a:lnTo>
                      <a:pt x="285" y="44"/>
                    </a:lnTo>
                    <a:lnTo>
                      <a:pt x="294" y="46"/>
                    </a:lnTo>
                    <a:lnTo>
                      <a:pt x="301" y="50"/>
                    </a:lnTo>
                    <a:lnTo>
                      <a:pt x="306" y="53"/>
                    </a:lnTo>
                    <a:lnTo>
                      <a:pt x="309" y="56"/>
                    </a:lnTo>
                    <a:lnTo>
                      <a:pt x="314" y="62"/>
                    </a:lnTo>
                    <a:lnTo>
                      <a:pt x="318" y="69"/>
                    </a:lnTo>
                    <a:lnTo>
                      <a:pt x="321" y="77"/>
                    </a:lnTo>
                    <a:lnTo>
                      <a:pt x="295" y="82"/>
                    </a:lnTo>
                    <a:lnTo>
                      <a:pt x="292" y="75"/>
                    </a:lnTo>
                    <a:lnTo>
                      <a:pt x="288" y="72"/>
                    </a:lnTo>
                    <a:lnTo>
                      <a:pt x="283" y="69"/>
                    </a:lnTo>
                    <a:lnTo>
                      <a:pt x="275" y="67"/>
                    </a:lnTo>
                    <a:lnTo>
                      <a:pt x="271" y="67"/>
                    </a:lnTo>
                    <a:lnTo>
                      <a:pt x="268" y="69"/>
                    </a:lnTo>
                    <a:lnTo>
                      <a:pt x="264" y="69"/>
                    </a:lnTo>
                    <a:lnTo>
                      <a:pt x="261" y="70"/>
                    </a:lnTo>
                    <a:lnTo>
                      <a:pt x="259" y="72"/>
                    </a:lnTo>
                    <a:lnTo>
                      <a:pt x="259" y="74"/>
                    </a:lnTo>
                    <a:lnTo>
                      <a:pt x="257" y="75"/>
                    </a:lnTo>
                    <a:lnTo>
                      <a:pt x="257" y="77"/>
                    </a:lnTo>
                    <a:lnTo>
                      <a:pt x="257" y="79"/>
                    </a:lnTo>
                    <a:lnTo>
                      <a:pt x="259" y="81"/>
                    </a:lnTo>
                    <a:lnTo>
                      <a:pt x="259" y="84"/>
                    </a:lnTo>
                    <a:lnTo>
                      <a:pt x="261" y="86"/>
                    </a:lnTo>
                    <a:lnTo>
                      <a:pt x="263" y="88"/>
                    </a:lnTo>
                    <a:lnTo>
                      <a:pt x="268" y="89"/>
                    </a:lnTo>
                    <a:lnTo>
                      <a:pt x="276" y="91"/>
                    </a:lnTo>
                    <a:lnTo>
                      <a:pt x="285" y="94"/>
                    </a:lnTo>
                    <a:lnTo>
                      <a:pt x="295" y="96"/>
                    </a:lnTo>
                    <a:lnTo>
                      <a:pt x="304" y="100"/>
                    </a:lnTo>
                    <a:lnTo>
                      <a:pt x="311" y="103"/>
                    </a:lnTo>
                    <a:lnTo>
                      <a:pt x="314" y="107"/>
                    </a:lnTo>
                    <a:lnTo>
                      <a:pt x="318" y="112"/>
                    </a:lnTo>
                    <a:lnTo>
                      <a:pt x="321" y="119"/>
                    </a:lnTo>
                    <a:lnTo>
                      <a:pt x="323" y="124"/>
                    </a:lnTo>
                    <a:lnTo>
                      <a:pt x="323" y="131"/>
                    </a:lnTo>
                    <a:lnTo>
                      <a:pt x="323" y="139"/>
                    </a:lnTo>
                    <a:lnTo>
                      <a:pt x="320" y="148"/>
                    </a:lnTo>
                    <a:lnTo>
                      <a:pt x="316" y="155"/>
                    </a:lnTo>
                    <a:lnTo>
                      <a:pt x="311" y="160"/>
                    </a:lnTo>
                    <a:lnTo>
                      <a:pt x="304" y="163"/>
                    </a:lnTo>
                    <a:lnTo>
                      <a:pt x="295" y="167"/>
                    </a:lnTo>
                    <a:lnTo>
                      <a:pt x="287" y="169"/>
                    </a:lnTo>
                    <a:lnTo>
                      <a:pt x="278" y="169"/>
                    </a:lnTo>
                    <a:lnTo>
                      <a:pt x="268" y="169"/>
                    </a:lnTo>
                    <a:lnTo>
                      <a:pt x="259" y="167"/>
                    </a:lnTo>
                    <a:lnTo>
                      <a:pt x="252" y="165"/>
                    </a:lnTo>
                    <a:lnTo>
                      <a:pt x="247" y="163"/>
                    </a:lnTo>
                    <a:lnTo>
                      <a:pt x="242" y="158"/>
                    </a:lnTo>
                    <a:lnTo>
                      <a:pt x="237" y="151"/>
                    </a:lnTo>
                    <a:lnTo>
                      <a:pt x="233" y="143"/>
                    </a:lnTo>
                    <a:lnTo>
                      <a:pt x="231" y="134"/>
                    </a:lnTo>
                    <a:close/>
                    <a:moveTo>
                      <a:pt x="337" y="134"/>
                    </a:moveTo>
                    <a:lnTo>
                      <a:pt x="364" y="131"/>
                    </a:lnTo>
                    <a:lnTo>
                      <a:pt x="366" y="139"/>
                    </a:lnTo>
                    <a:lnTo>
                      <a:pt x="370" y="144"/>
                    </a:lnTo>
                    <a:lnTo>
                      <a:pt x="375" y="148"/>
                    </a:lnTo>
                    <a:lnTo>
                      <a:pt x="383" y="150"/>
                    </a:lnTo>
                    <a:lnTo>
                      <a:pt x="389" y="150"/>
                    </a:lnTo>
                    <a:lnTo>
                      <a:pt x="392" y="148"/>
                    </a:lnTo>
                    <a:lnTo>
                      <a:pt x="394" y="148"/>
                    </a:lnTo>
                    <a:lnTo>
                      <a:pt x="397" y="146"/>
                    </a:lnTo>
                    <a:lnTo>
                      <a:pt x="399" y="143"/>
                    </a:lnTo>
                    <a:lnTo>
                      <a:pt x="401" y="141"/>
                    </a:lnTo>
                    <a:lnTo>
                      <a:pt x="402" y="138"/>
                    </a:lnTo>
                    <a:lnTo>
                      <a:pt x="402" y="136"/>
                    </a:lnTo>
                    <a:lnTo>
                      <a:pt x="402" y="134"/>
                    </a:lnTo>
                    <a:lnTo>
                      <a:pt x="402" y="132"/>
                    </a:lnTo>
                    <a:lnTo>
                      <a:pt x="401" y="131"/>
                    </a:lnTo>
                    <a:lnTo>
                      <a:pt x="401" y="129"/>
                    </a:lnTo>
                    <a:lnTo>
                      <a:pt x="399" y="127"/>
                    </a:lnTo>
                    <a:lnTo>
                      <a:pt x="397" y="127"/>
                    </a:lnTo>
                    <a:lnTo>
                      <a:pt x="395" y="127"/>
                    </a:lnTo>
                    <a:lnTo>
                      <a:pt x="392" y="127"/>
                    </a:lnTo>
                    <a:lnTo>
                      <a:pt x="378" y="122"/>
                    </a:lnTo>
                    <a:lnTo>
                      <a:pt x="366" y="117"/>
                    </a:lnTo>
                    <a:lnTo>
                      <a:pt x="356" y="112"/>
                    </a:lnTo>
                    <a:lnTo>
                      <a:pt x="351" y="108"/>
                    </a:lnTo>
                    <a:lnTo>
                      <a:pt x="345" y="103"/>
                    </a:lnTo>
                    <a:lnTo>
                      <a:pt x="344" y="98"/>
                    </a:lnTo>
                    <a:lnTo>
                      <a:pt x="340" y="91"/>
                    </a:lnTo>
                    <a:lnTo>
                      <a:pt x="340" y="82"/>
                    </a:lnTo>
                    <a:lnTo>
                      <a:pt x="340" y="74"/>
                    </a:lnTo>
                    <a:lnTo>
                      <a:pt x="344" y="67"/>
                    </a:lnTo>
                    <a:lnTo>
                      <a:pt x="345" y="62"/>
                    </a:lnTo>
                    <a:lnTo>
                      <a:pt x="351" y="56"/>
                    </a:lnTo>
                    <a:lnTo>
                      <a:pt x="356" y="51"/>
                    </a:lnTo>
                    <a:lnTo>
                      <a:pt x="364" y="48"/>
                    </a:lnTo>
                    <a:lnTo>
                      <a:pt x="371" y="44"/>
                    </a:lnTo>
                    <a:lnTo>
                      <a:pt x="382" y="44"/>
                    </a:lnTo>
                    <a:lnTo>
                      <a:pt x="390" y="44"/>
                    </a:lnTo>
                    <a:lnTo>
                      <a:pt x="399" y="46"/>
                    </a:lnTo>
                    <a:lnTo>
                      <a:pt x="406" y="50"/>
                    </a:lnTo>
                    <a:lnTo>
                      <a:pt x="411" y="53"/>
                    </a:lnTo>
                    <a:lnTo>
                      <a:pt x="416" y="56"/>
                    </a:lnTo>
                    <a:lnTo>
                      <a:pt x="421" y="62"/>
                    </a:lnTo>
                    <a:lnTo>
                      <a:pt x="423" y="69"/>
                    </a:lnTo>
                    <a:lnTo>
                      <a:pt x="427" y="77"/>
                    </a:lnTo>
                    <a:lnTo>
                      <a:pt x="402" y="82"/>
                    </a:lnTo>
                    <a:lnTo>
                      <a:pt x="401" y="75"/>
                    </a:lnTo>
                    <a:lnTo>
                      <a:pt x="395" y="72"/>
                    </a:lnTo>
                    <a:lnTo>
                      <a:pt x="389" y="69"/>
                    </a:lnTo>
                    <a:lnTo>
                      <a:pt x="382" y="67"/>
                    </a:lnTo>
                    <a:lnTo>
                      <a:pt x="378" y="67"/>
                    </a:lnTo>
                    <a:lnTo>
                      <a:pt x="375" y="69"/>
                    </a:lnTo>
                    <a:lnTo>
                      <a:pt x="371" y="69"/>
                    </a:lnTo>
                    <a:lnTo>
                      <a:pt x="368" y="70"/>
                    </a:lnTo>
                    <a:lnTo>
                      <a:pt x="366" y="72"/>
                    </a:lnTo>
                    <a:lnTo>
                      <a:pt x="366" y="74"/>
                    </a:lnTo>
                    <a:lnTo>
                      <a:pt x="364" y="75"/>
                    </a:lnTo>
                    <a:lnTo>
                      <a:pt x="364" y="77"/>
                    </a:lnTo>
                    <a:lnTo>
                      <a:pt x="364" y="79"/>
                    </a:lnTo>
                    <a:lnTo>
                      <a:pt x="366" y="81"/>
                    </a:lnTo>
                    <a:lnTo>
                      <a:pt x="366" y="84"/>
                    </a:lnTo>
                    <a:lnTo>
                      <a:pt x="368" y="86"/>
                    </a:lnTo>
                    <a:lnTo>
                      <a:pt x="370" y="88"/>
                    </a:lnTo>
                    <a:lnTo>
                      <a:pt x="375" y="89"/>
                    </a:lnTo>
                    <a:lnTo>
                      <a:pt x="382" y="91"/>
                    </a:lnTo>
                    <a:lnTo>
                      <a:pt x="390" y="94"/>
                    </a:lnTo>
                    <a:lnTo>
                      <a:pt x="401" y="96"/>
                    </a:lnTo>
                    <a:lnTo>
                      <a:pt x="409" y="100"/>
                    </a:lnTo>
                    <a:lnTo>
                      <a:pt x="416" y="103"/>
                    </a:lnTo>
                    <a:lnTo>
                      <a:pt x="421" y="107"/>
                    </a:lnTo>
                    <a:lnTo>
                      <a:pt x="425" y="112"/>
                    </a:lnTo>
                    <a:lnTo>
                      <a:pt x="428" y="119"/>
                    </a:lnTo>
                    <a:lnTo>
                      <a:pt x="430" y="124"/>
                    </a:lnTo>
                    <a:lnTo>
                      <a:pt x="430" y="131"/>
                    </a:lnTo>
                    <a:lnTo>
                      <a:pt x="428" y="139"/>
                    </a:lnTo>
                    <a:lnTo>
                      <a:pt x="427" y="148"/>
                    </a:lnTo>
                    <a:lnTo>
                      <a:pt x="423" y="155"/>
                    </a:lnTo>
                    <a:lnTo>
                      <a:pt x="418" y="160"/>
                    </a:lnTo>
                    <a:lnTo>
                      <a:pt x="411" y="163"/>
                    </a:lnTo>
                    <a:lnTo>
                      <a:pt x="404" y="167"/>
                    </a:lnTo>
                    <a:lnTo>
                      <a:pt x="394" y="169"/>
                    </a:lnTo>
                    <a:lnTo>
                      <a:pt x="383" y="169"/>
                    </a:lnTo>
                    <a:lnTo>
                      <a:pt x="375" y="169"/>
                    </a:lnTo>
                    <a:lnTo>
                      <a:pt x="366" y="167"/>
                    </a:lnTo>
                    <a:lnTo>
                      <a:pt x="359" y="165"/>
                    </a:lnTo>
                    <a:lnTo>
                      <a:pt x="352" y="163"/>
                    </a:lnTo>
                    <a:lnTo>
                      <a:pt x="347" y="158"/>
                    </a:lnTo>
                    <a:lnTo>
                      <a:pt x="344" y="151"/>
                    </a:lnTo>
                    <a:lnTo>
                      <a:pt x="340" y="143"/>
                    </a:lnTo>
                    <a:lnTo>
                      <a:pt x="337" y="134"/>
                    </a:lnTo>
                    <a:close/>
                    <a:moveTo>
                      <a:pt x="452" y="31"/>
                    </a:moveTo>
                    <a:lnTo>
                      <a:pt x="452" y="1"/>
                    </a:lnTo>
                    <a:lnTo>
                      <a:pt x="478" y="1"/>
                    </a:lnTo>
                    <a:lnTo>
                      <a:pt x="478" y="31"/>
                    </a:lnTo>
                    <a:lnTo>
                      <a:pt x="452" y="31"/>
                    </a:lnTo>
                    <a:close/>
                    <a:moveTo>
                      <a:pt x="452" y="167"/>
                    </a:moveTo>
                    <a:lnTo>
                      <a:pt x="452" y="46"/>
                    </a:lnTo>
                    <a:lnTo>
                      <a:pt x="478" y="46"/>
                    </a:lnTo>
                    <a:lnTo>
                      <a:pt x="478" y="167"/>
                    </a:lnTo>
                    <a:lnTo>
                      <a:pt x="452" y="167"/>
                    </a:lnTo>
                    <a:close/>
                    <a:moveTo>
                      <a:pt x="499" y="107"/>
                    </a:moveTo>
                    <a:lnTo>
                      <a:pt x="499" y="98"/>
                    </a:lnTo>
                    <a:lnTo>
                      <a:pt x="501" y="89"/>
                    </a:lnTo>
                    <a:lnTo>
                      <a:pt x="503" y="82"/>
                    </a:lnTo>
                    <a:lnTo>
                      <a:pt x="506" y="75"/>
                    </a:lnTo>
                    <a:lnTo>
                      <a:pt x="509" y="69"/>
                    </a:lnTo>
                    <a:lnTo>
                      <a:pt x="515" y="62"/>
                    </a:lnTo>
                    <a:lnTo>
                      <a:pt x="520" y="56"/>
                    </a:lnTo>
                    <a:lnTo>
                      <a:pt x="525" y="53"/>
                    </a:lnTo>
                    <a:lnTo>
                      <a:pt x="530" y="50"/>
                    </a:lnTo>
                    <a:lnTo>
                      <a:pt x="537" y="46"/>
                    </a:lnTo>
                    <a:lnTo>
                      <a:pt x="544" y="44"/>
                    </a:lnTo>
                    <a:lnTo>
                      <a:pt x="551" y="44"/>
                    </a:lnTo>
                    <a:lnTo>
                      <a:pt x="561" y="46"/>
                    </a:lnTo>
                    <a:lnTo>
                      <a:pt x="572" y="50"/>
                    </a:lnTo>
                    <a:lnTo>
                      <a:pt x="580" y="55"/>
                    </a:lnTo>
                    <a:lnTo>
                      <a:pt x="589" y="63"/>
                    </a:lnTo>
                    <a:lnTo>
                      <a:pt x="594" y="74"/>
                    </a:lnTo>
                    <a:lnTo>
                      <a:pt x="597" y="84"/>
                    </a:lnTo>
                    <a:lnTo>
                      <a:pt x="601" y="94"/>
                    </a:lnTo>
                    <a:lnTo>
                      <a:pt x="601" y="107"/>
                    </a:lnTo>
                    <a:lnTo>
                      <a:pt x="601" y="117"/>
                    </a:lnTo>
                    <a:lnTo>
                      <a:pt x="599" y="125"/>
                    </a:lnTo>
                    <a:lnTo>
                      <a:pt x="597" y="132"/>
                    </a:lnTo>
                    <a:lnTo>
                      <a:pt x="594" y="141"/>
                    </a:lnTo>
                    <a:lnTo>
                      <a:pt x="591" y="148"/>
                    </a:lnTo>
                    <a:lnTo>
                      <a:pt x="587" y="155"/>
                    </a:lnTo>
                    <a:lnTo>
                      <a:pt x="582" y="160"/>
                    </a:lnTo>
                    <a:lnTo>
                      <a:pt x="575" y="165"/>
                    </a:lnTo>
                    <a:lnTo>
                      <a:pt x="570" y="167"/>
                    </a:lnTo>
                    <a:lnTo>
                      <a:pt x="565" y="167"/>
                    </a:lnTo>
                    <a:lnTo>
                      <a:pt x="558" y="169"/>
                    </a:lnTo>
                    <a:lnTo>
                      <a:pt x="551" y="169"/>
                    </a:lnTo>
                    <a:lnTo>
                      <a:pt x="540" y="169"/>
                    </a:lnTo>
                    <a:lnTo>
                      <a:pt x="530" y="167"/>
                    </a:lnTo>
                    <a:lnTo>
                      <a:pt x="521" y="162"/>
                    </a:lnTo>
                    <a:lnTo>
                      <a:pt x="515" y="155"/>
                    </a:lnTo>
                    <a:lnTo>
                      <a:pt x="508" y="146"/>
                    </a:lnTo>
                    <a:lnTo>
                      <a:pt x="503" y="134"/>
                    </a:lnTo>
                    <a:lnTo>
                      <a:pt x="499" y="122"/>
                    </a:lnTo>
                    <a:lnTo>
                      <a:pt x="499" y="107"/>
                    </a:lnTo>
                    <a:close/>
                    <a:moveTo>
                      <a:pt x="527" y="108"/>
                    </a:moveTo>
                    <a:lnTo>
                      <a:pt x="527" y="117"/>
                    </a:lnTo>
                    <a:lnTo>
                      <a:pt x="528" y="124"/>
                    </a:lnTo>
                    <a:lnTo>
                      <a:pt x="532" y="131"/>
                    </a:lnTo>
                    <a:lnTo>
                      <a:pt x="534" y="136"/>
                    </a:lnTo>
                    <a:lnTo>
                      <a:pt x="537" y="141"/>
                    </a:lnTo>
                    <a:lnTo>
                      <a:pt x="542" y="143"/>
                    </a:lnTo>
                    <a:lnTo>
                      <a:pt x="546" y="146"/>
                    </a:lnTo>
                    <a:lnTo>
                      <a:pt x="551" y="146"/>
                    </a:lnTo>
                    <a:lnTo>
                      <a:pt x="554" y="146"/>
                    </a:lnTo>
                    <a:lnTo>
                      <a:pt x="559" y="143"/>
                    </a:lnTo>
                    <a:lnTo>
                      <a:pt x="563" y="141"/>
                    </a:lnTo>
                    <a:lnTo>
                      <a:pt x="568" y="136"/>
                    </a:lnTo>
                    <a:lnTo>
                      <a:pt x="570" y="131"/>
                    </a:lnTo>
                    <a:lnTo>
                      <a:pt x="572" y="124"/>
                    </a:lnTo>
                    <a:lnTo>
                      <a:pt x="573" y="117"/>
                    </a:lnTo>
                    <a:lnTo>
                      <a:pt x="573" y="108"/>
                    </a:lnTo>
                    <a:lnTo>
                      <a:pt x="573" y="100"/>
                    </a:lnTo>
                    <a:lnTo>
                      <a:pt x="572" y="93"/>
                    </a:lnTo>
                    <a:lnTo>
                      <a:pt x="570" y="86"/>
                    </a:lnTo>
                    <a:lnTo>
                      <a:pt x="568" y="81"/>
                    </a:lnTo>
                    <a:lnTo>
                      <a:pt x="563" y="77"/>
                    </a:lnTo>
                    <a:lnTo>
                      <a:pt x="559" y="74"/>
                    </a:lnTo>
                    <a:lnTo>
                      <a:pt x="554" y="72"/>
                    </a:lnTo>
                    <a:lnTo>
                      <a:pt x="551" y="72"/>
                    </a:lnTo>
                    <a:lnTo>
                      <a:pt x="546" y="72"/>
                    </a:lnTo>
                    <a:lnTo>
                      <a:pt x="542" y="74"/>
                    </a:lnTo>
                    <a:lnTo>
                      <a:pt x="537" y="77"/>
                    </a:lnTo>
                    <a:lnTo>
                      <a:pt x="534" y="79"/>
                    </a:lnTo>
                    <a:lnTo>
                      <a:pt x="532" y="86"/>
                    </a:lnTo>
                    <a:lnTo>
                      <a:pt x="528" y="93"/>
                    </a:lnTo>
                    <a:lnTo>
                      <a:pt x="527" y="100"/>
                    </a:lnTo>
                    <a:lnTo>
                      <a:pt x="527" y="108"/>
                    </a:lnTo>
                    <a:close/>
                    <a:moveTo>
                      <a:pt x="713" y="167"/>
                    </a:moveTo>
                    <a:lnTo>
                      <a:pt x="687" y="167"/>
                    </a:lnTo>
                    <a:lnTo>
                      <a:pt x="687" y="107"/>
                    </a:lnTo>
                    <a:lnTo>
                      <a:pt x="687" y="98"/>
                    </a:lnTo>
                    <a:lnTo>
                      <a:pt x="687" y="91"/>
                    </a:lnTo>
                    <a:lnTo>
                      <a:pt x="685" y="86"/>
                    </a:lnTo>
                    <a:lnTo>
                      <a:pt x="685" y="82"/>
                    </a:lnTo>
                    <a:lnTo>
                      <a:pt x="684" y="79"/>
                    </a:lnTo>
                    <a:lnTo>
                      <a:pt x="684" y="77"/>
                    </a:lnTo>
                    <a:lnTo>
                      <a:pt x="682" y="75"/>
                    </a:lnTo>
                    <a:lnTo>
                      <a:pt x="680" y="74"/>
                    </a:lnTo>
                    <a:lnTo>
                      <a:pt x="679" y="72"/>
                    </a:lnTo>
                    <a:lnTo>
                      <a:pt x="677" y="70"/>
                    </a:lnTo>
                    <a:lnTo>
                      <a:pt x="673" y="69"/>
                    </a:lnTo>
                    <a:lnTo>
                      <a:pt x="672" y="69"/>
                    </a:lnTo>
                    <a:lnTo>
                      <a:pt x="668" y="69"/>
                    </a:lnTo>
                    <a:lnTo>
                      <a:pt x="665" y="70"/>
                    </a:lnTo>
                    <a:lnTo>
                      <a:pt x="663" y="72"/>
                    </a:lnTo>
                    <a:lnTo>
                      <a:pt x="660" y="74"/>
                    </a:lnTo>
                    <a:lnTo>
                      <a:pt x="658" y="75"/>
                    </a:lnTo>
                    <a:lnTo>
                      <a:pt x="654" y="79"/>
                    </a:lnTo>
                    <a:lnTo>
                      <a:pt x="653" y="81"/>
                    </a:lnTo>
                    <a:lnTo>
                      <a:pt x="651" y="86"/>
                    </a:lnTo>
                    <a:lnTo>
                      <a:pt x="651" y="91"/>
                    </a:lnTo>
                    <a:lnTo>
                      <a:pt x="651" y="96"/>
                    </a:lnTo>
                    <a:lnTo>
                      <a:pt x="649" y="105"/>
                    </a:lnTo>
                    <a:lnTo>
                      <a:pt x="649" y="113"/>
                    </a:lnTo>
                    <a:lnTo>
                      <a:pt x="649" y="167"/>
                    </a:lnTo>
                    <a:lnTo>
                      <a:pt x="623" y="167"/>
                    </a:lnTo>
                    <a:lnTo>
                      <a:pt x="623" y="46"/>
                    </a:lnTo>
                    <a:lnTo>
                      <a:pt x="648" y="46"/>
                    </a:lnTo>
                    <a:lnTo>
                      <a:pt x="648" y="65"/>
                    </a:lnTo>
                    <a:lnTo>
                      <a:pt x="651" y="60"/>
                    </a:lnTo>
                    <a:lnTo>
                      <a:pt x="654" y="56"/>
                    </a:lnTo>
                    <a:lnTo>
                      <a:pt x="658" y="53"/>
                    </a:lnTo>
                    <a:lnTo>
                      <a:pt x="661" y="50"/>
                    </a:lnTo>
                    <a:lnTo>
                      <a:pt x="665" y="48"/>
                    </a:lnTo>
                    <a:lnTo>
                      <a:pt x="670" y="46"/>
                    </a:lnTo>
                    <a:lnTo>
                      <a:pt x="675" y="44"/>
                    </a:lnTo>
                    <a:lnTo>
                      <a:pt x="682" y="44"/>
                    </a:lnTo>
                    <a:lnTo>
                      <a:pt x="685" y="44"/>
                    </a:lnTo>
                    <a:lnTo>
                      <a:pt x="691" y="46"/>
                    </a:lnTo>
                    <a:lnTo>
                      <a:pt x="696" y="48"/>
                    </a:lnTo>
                    <a:lnTo>
                      <a:pt x="701" y="51"/>
                    </a:lnTo>
                    <a:lnTo>
                      <a:pt x="704" y="55"/>
                    </a:lnTo>
                    <a:lnTo>
                      <a:pt x="706" y="58"/>
                    </a:lnTo>
                    <a:lnTo>
                      <a:pt x="710" y="62"/>
                    </a:lnTo>
                    <a:lnTo>
                      <a:pt x="711" y="67"/>
                    </a:lnTo>
                    <a:lnTo>
                      <a:pt x="711" y="72"/>
                    </a:lnTo>
                    <a:lnTo>
                      <a:pt x="713" y="77"/>
                    </a:lnTo>
                    <a:lnTo>
                      <a:pt x="713" y="86"/>
                    </a:lnTo>
                    <a:lnTo>
                      <a:pt x="713" y="94"/>
                    </a:lnTo>
                    <a:lnTo>
                      <a:pt x="713" y="167"/>
                    </a:lnTo>
                    <a:close/>
                    <a:moveTo>
                      <a:pt x="794" y="167"/>
                    </a:moveTo>
                    <a:lnTo>
                      <a:pt x="794" y="1"/>
                    </a:lnTo>
                    <a:lnTo>
                      <a:pt x="822" y="1"/>
                    </a:lnTo>
                    <a:lnTo>
                      <a:pt x="822" y="141"/>
                    </a:lnTo>
                    <a:lnTo>
                      <a:pt x="891" y="141"/>
                    </a:lnTo>
                    <a:lnTo>
                      <a:pt x="891" y="167"/>
                    </a:lnTo>
                    <a:lnTo>
                      <a:pt x="794" y="167"/>
                    </a:lnTo>
                    <a:close/>
                    <a:moveTo>
                      <a:pt x="932" y="86"/>
                    </a:moveTo>
                    <a:lnTo>
                      <a:pt x="908" y="79"/>
                    </a:lnTo>
                    <a:lnTo>
                      <a:pt x="910" y="70"/>
                    </a:lnTo>
                    <a:lnTo>
                      <a:pt x="913" y="63"/>
                    </a:lnTo>
                    <a:lnTo>
                      <a:pt x="917" y="56"/>
                    </a:lnTo>
                    <a:lnTo>
                      <a:pt x="922" y="53"/>
                    </a:lnTo>
                    <a:lnTo>
                      <a:pt x="927" y="50"/>
                    </a:lnTo>
                    <a:lnTo>
                      <a:pt x="934" y="46"/>
                    </a:lnTo>
                    <a:lnTo>
                      <a:pt x="941" y="44"/>
                    </a:lnTo>
                    <a:lnTo>
                      <a:pt x="950" y="44"/>
                    </a:lnTo>
                    <a:lnTo>
                      <a:pt x="958" y="44"/>
                    </a:lnTo>
                    <a:lnTo>
                      <a:pt x="965" y="46"/>
                    </a:lnTo>
                    <a:lnTo>
                      <a:pt x="970" y="48"/>
                    </a:lnTo>
                    <a:lnTo>
                      <a:pt x="976" y="50"/>
                    </a:lnTo>
                    <a:lnTo>
                      <a:pt x="981" y="53"/>
                    </a:lnTo>
                    <a:lnTo>
                      <a:pt x="982" y="55"/>
                    </a:lnTo>
                    <a:lnTo>
                      <a:pt x="986" y="58"/>
                    </a:lnTo>
                    <a:lnTo>
                      <a:pt x="988" y="62"/>
                    </a:lnTo>
                    <a:lnTo>
                      <a:pt x="989" y="67"/>
                    </a:lnTo>
                    <a:lnTo>
                      <a:pt x="991" y="74"/>
                    </a:lnTo>
                    <a:lnTo>
                      <a:pt x="993" y="82"/>
                    </a:lnTo>
                    <a:lnTo>
                      <a:pt x="993" y="93"/>
                    </a:lnTo>
                    <a:lnTo>
                      <a:pt x="993" y="129"/>
                    </a:lnTo>
                    <a:lnTo>
                      <a:pt x="993" y="136"/>
                    </a:lnTo>
                    <a:lnTo>
                      <a:pt x="993" y="143"/>
                    </a:lnTo>
                    <a:lnTo>
                      <a:pt x="993" y="148"/>
                    </a:lnTo>
                    <a:lnTo>
                      <a:pt x="993" y="151"/>
                    </a:lnTo>
                    <a:lnTo>
                      <a:pt x="993" y="155"/>
                    </a:lnTo>
                    <a:lnTo>
                      <a:pt x="994" y="160"/>
                    </a:lnTo>
                    <a:lnTo>
                      <a:pt x="996" y="163"/>
                    </a:lnTo>
                    <a:lnTo>
                      <a:pt x="998" y="167"/>
                    </a:lnTo>
                    <a:lnTo>
                      <a:pt x="972" y="167"/>
                    </a:lnTo>
                    <a:lnTo>
                      <a:pt x="967" y="157"/>
                    </a:lnTo>
                    <a:lnTo>
                      <a:pt x="963" y="160"/>
                    </a:lnTo>
                    <a:lnTo>
                      <a:pt x="962" y="163"/>
                    </a:lnTo>
                    <a:lnTo>
                      <a:pt x="958" y="165"/>
                    </a:lnTo>
                    <a:lnTo>
                      <a:pt x="953" y="167"/>
                    </a:lnTo>
                    <a:lnTo>
                      <a:pt x="950" y="167"/>
                    </a:lnTo>
                    <a:lnTo>
                      <a:pt x="946" y="167"/>
                    </a:lnTo>
                    <a:lnTo>
                      <a:pt x="941" y="169"/>
                    </a:lnTo>
                    <a:lnTo>
                      <a:pt x="938" y="169"/>
                    </a:lnTo>
                    <a:lnTo>
                      <a:pt x="931" y="169"/>
                    </a:lnTo>
                    <a:lnTo>
                      <a:pt x="924" y="167"/>
                    </a:lnTo>
                    <a:lnTo>
                      <a:pt x="919" y="165"/>
                    </a:lnTo>
                    <a:lnTo>
                      <a:pt x="913" y="162"/>
                    </a:lnTo>
                    <a:lnTo>
                      <a:pt x="910" y="157"/>
                    </a:lnTo>
                    <a:lnTo>
                      <a:pt x="906" y="151"/>
                    </a:lnTo>
                    <a:lnTo>
                      <a:pt x="905" y="143"/>
                    </a:lnTo>
                    <a:lnTo>
                      <a:pt x="905" y="136"/>
                    </a:lnTo>
                    <a:lnTo>
                      <a:pt x="905" y="131"/>
                    </a:lnTo>
                    <a:lnTo>
                      <a:pt x="906" y="125"/>
                    </a:lnTo>
                    <a:lnTo>
                      <a:pt x="906" y="122"/>
                    </a:lnTo>
                    <a:lnTo>
                      <a:pt x="908" y="117"/>
                    </a:lnTo>
                    <a:lnTo>
                      <a:pt x="910" y="113"/>
                    </a:lnTo>
                    <a:lnTo>
                      <a:pt x="912" y="110"/>
                    </a:lnTo>
                    <a:lnTo>
                      <a:pt x="915" y="108"/>
                    </a:lnTo>
                    <a:lnTo>
                      <a:pt x="919" y="107"/>
                    </a:lnTo>
                    <a:lnTo>
                      <a:pt x="922" y="103"/>
                    </a:lnTo>
                    <a:lnTo>
                      <a:pt x="927" y="101"/>
                    </a:lnTo>
                    <a:lnTo>
                      <a:pt x="934" y="98"/>
                    </a:lnTo>
                    <a:lnTo>
                      <a:pt x="941" y="96"/>
                    </a:lnTo>
                    <a:lnTo>
                      <a:pt x="948" y="94"/>
                    </a:lnTo>
                    <a:lnTo>
                      <a:pt x="955" y="93"/>
                    </a:lnTo>
                    <a:lnTo>
                      <a:pt x="960" y="91"/>
                    </a:lnTo>
                    <a:lnTo>
                      <a:pt x="963" y="89"/>
                    </a:lnTo>
                    <a:lnTo>
                      <a:pt x="963" y="84"/>
                    </a:lnTo>
                    <a:lnTo>
                      <a:pt x="963" y="81"/>
                    </a:lnTo>
                    <a:lnTo>
                      <a:pt x="963" y="77"/>
                    </a:lnTo>
                    <a:lnTo>
                      <a:pt x="963" y="75"/>
                    </a:lnTo>
                    <a:lnTo>
                      <a:pt x="962" y="74"/>
                    </a:lnTo>
                    <a:lnTo>
                      <a:pt x="960" y="72"/>
                    </a:lnTo>
                    <a:lnTo>
                      <a:pt x="957" y="70"/>
                    </a:lnTo>
                    <a:lnTo>
                      <a:pt x="955" y="70"/>
                    </a:lnTo>
                    <a:lnTo>
                      <a:pt x="951" y="69"/>
                    </a:lnTo>
                    <a:lnTo>
                      <a:pt x="948" y="69"/>
                    </a:lnTo>
                    <a:lnTo>
                      <a:pt x="946" y="69"/>
                    </a:lnTo>
                    <a:lnTo>
                      <a:pt x="943" y="70"/>
                    </a:lnTo>
                    <a:lnTo>
                      <a:pt x="941" y="72"/>
                    </a:lnTo>
                    <a:lnTo>
                      <a:pt x="939" y="74"/>
                    </a:lnTo>
                    <a:lnTo>
                      <a:pt x="938" y="75"/>
                    </a:lnTo>
                    <a:lnTo>
                      <a:pt x="934" y="77"/>
                    </a:lnTo>
                    <a:lnTo>
                      <a:pt x="932" y="81"/>
                    </a:lnTo>
                    <a:lnTo>
                      <a:pt x="932" y="86"/>
                    </a:lnTo>
                    <a:close/>
                    <a:moveTo>
                      <a:pt x="963" y="112"/>
                    </a:moveTo>
                    <a:lnTo>
                      <a:pt x="962" y="112"/>
                    </a:lnTo>
                    <a:lnTo>
                      <a:pt x="958" y="113"/>
                    </a:lnTo>
                    <a:lnTo>
                      <a:pt x="955" y="115"/>
                    </a:lnTo>
                    <a:lnTo>
                      <a:pt x="950" y="117"/>
                    </a:lnTo>
                    <a:lnTo>
                      <a:pt x="944" y="117"/>
                    </a:lnTo>
                    <a:lnTo>
                      <a:pt x="941" y="119"/>
                    </a:lnTo>
                    <a:lnTo>
                      <a:pt x="938" y="122"/>
                    </a:lnTo>
                    <a:lnTo>
                      <a:pt x="936" y="124"/>
                    </a:lnTo>
                    <a:lnTo>
                      <a:pt x="934" y="125"/>
                    </a:lnTo>
                    <a:lnTo>
                      <a:pt x="932" y="127"/>
                    </a:lnTo>
                    <a:lnTo>
                      <a:pt x="932" y="131"/>
                    </a:lnTo>
                    <a:lnTo>
                      <a:pt x="932" y="132"/>
                    </a:lnTo>
                    <a:lnTo>
                      <a:pt x="932" y="136"/>
                    </a:lnTo>
                    <a:lnTo>
                      <a:pt x="932" y="139"/>
                    </a:lnTo>
                    <a:lnTo>
                      <a:pt x="934" y="141"/>
                    </a:lnTo>
                    <a:lnTo>
                      <a:pt x="936" y="144"/>
                    </a:lnTo>
                    <a:lnTo>
                      <a:pt x="939" y="146"/>
                    </a:lnTo>
                    <a:lnTo>
                      <a:pt x="941" y="148"/>
                    </a:lnTo>
                    <a:lnTo>
                      <a:pt x="944" y="150"/>
                    </a:lnTo>
                    <a:lnTo>
                      <a:pt x="946" y="150"/>
                    </a:lnTo>
                    <a:lnTo>
                      <a:pt x="948" y="150"/>
                    </a:lnTo>
                    <a:lnTo>
                      <a:pt x="950" y="148"/>
                    </a:lnTo>
                    <a:lnTo>
                      <a:pt x="953" y="148"/>
                    </a:lnTo>
                    <a:lnTo>
                      <a:pt x="957" y="146"/>
                    </a:lnTo>
                    <a:lnTo>
                      <a:pt x="958" y="143"/>
                    </a:lnTo>
                    <a:lnTo>
                      <a:pt x="960" y="141"/>
                    </a:lnTo>
                    <a:lnTo>
                      <a:pt x="962" y="138"/>
                    </a:lnTo>
                    <a:lnTo>
                      <a:pt x="963" y="136"/>
                    </a:lnTo>
                    <a:lnTo>
                      <a:pt x="963" y="132"/>
                    </a:lnTo>
                    <a:lnTo>
                      <a:pt x="963" y="129"/>
                    </a:lnTo>
                    <a:lnTo>
                      <a:pt x="963" y="124"/>
                    </a:lnTo>
                    <a:lnTo>
                      <a:pt x="963" y="117"/>
                    </a:lnTo>
                    <a:lnTo>
                      <a:pt x="963" y="112"/>
                    </a:lnTo>
                    <a:close/>
                    <a:moveTo>
                      <a:pt x="1003" y="46"/>
                    </a:moveTo>
                    <a:lnTo>
                      <a:pt x="1032" y="46"/>
                    </a:lnTo>
                    <a:lnTo>
                      <a:pt x="1057" y="134"/>
                    </a:lnTo>
                    <a:lnTo>
                      <a:pt x="1079" y="46"/>
                    </a:lnTo>
                    <a:lnTo>
                      <a:pt x="1107" y="46"/>
                    </a:lnTo>
                    <a:lnTo>
                      <a:pt x="1072" y="165"/>
                    </a:lnTo>
                    <a:lnTo>
                      <a:pt x="1065" y="186"/>
                    </a:lnTo>
                    <a:lnTo>
                      <a:pt x="1064" y="191"/>
                    </a:lnTo>
                    <a:lnTo>
                      <a:pt x="1062" y="196"/>
                    </a:lnTo>
                    <a:lnTo>
                      <a:pt x="1058" y="201"/>
                    </a:lnTo>
                    <a:lnTo>
                      <a:pt x="1057" y="205"/>
                    </a:lnTo>
                    <a:lnTo>
                      <a:pt x="1055" y="207"/>
                    </a:lnTo>
                    <a:lnTo>
                      <a:pt x="1051" y="208"/>
                    </a:lnTo>
                    <a:lnTo>
                      <a:pt x="1050" y="210"/>
                    </a:lnTo>
                    <a:lnTo>
                      <a:pt x="1045" y="212"/>
                    </a:lnTo>
                    <a:lnTo>
                      <a:pt x="1041" y="213"/>
                    </a:lnTo>
                    <a:lnTo>
                      <a:pt x="1038" y="215"/>
                    </a:lnTo>
                    <a:lnTo>
                      <a:pt x="1034" y="217"/>
                    </a:lnTo>
                    <a:lnTo>
                      <a:pt x="1029" y="217"/>
                    </a:lnTo>
                    <a:lnTo>
                      <a:pt x="1024" y="217"/>
                    </a:lnTo>
                    <a:lnTo>
                      <a:pt x="1020" y="215"/>
                    </a:lnTo>
                    <a:lnTo>
                      <a:pt x="1017" y="215"/>
                    </a:lnTo>
                    <a:lnTo>
                      <a:pt x="1013" y="213"/>
                    </a:lnTo>
                    <a:lnTo>
                      <a:pt x="1012" y="188"/>
                    </a:lnTo>
                    <a:lnTo>
                      <a:pt x="1015" y="188"/>
                    </a:lnTo>
                    <a:lnTo>
                      <a:pt x="1017" y="188"/>
                    </a:lnTo>
                    <a:lnTo>
                      <a:pt x="1020" y="188"/>
                    </a:lnTo>
                    <a:lnTo>
                      <a:pt x="1022" y="188"/>
                    </a:lnTo>
                    <a:lnTo>
                      <a:pt x="1026" y="188"/>
                    </a:lnTo>
                    <a:lnTo>
                      <a:pt x="1029" y="188"/>
                    </a:lnTo>
                    <a:lnTo>
                      <a:pt x="1032" y="188"/>
                    </a:lnTo>
                    <a:lnTo>
                      <a:pt x="1034" y="186"/>
                    </a:lnTo>
                    <a:lnTo>
                      <a:pt x="1038" y="182"/>
                    </a:lnTo>
                    <a:lnTo>
                      <a:pt x="1039" y="179"/>
                    </a:lnTo>
                    <a:lnTo>
                      <a:pt x="1041" y="174"/>
                    </a:lnTo>
                    <a:lnTo>
                      <a:pt x="1043" y="167"/>
                    </a:lnTo>
                    <a:lnTo>
                      <a:pt x="1003" y="46"/>
                    </a:lnTo>
                    <a:close/>
                    <a:moveTo>
                      <a:pt x="1183" y="131"/>
                    </a:moveTo>
                    <a:lnTo>
                      <a:pt x="1209" y="136"/>
                    </a:lnTo>
                    <a:lnTo>
                      <a:pt x="1205" y="144"/>
                    </a:lnTo>
                    <a:lnTo>
                      <a:pt x="1202" y="151"/>
                    </a:lnTo>
                    <a:lnTo>
                      <a:pt x="1198" y="158"/>
                    </a:lnTo>
                    <a:lnTo>
                      <a:pt x="1193" y="163"/>
                    </a:lnTo>
                    <a:lnTo>
                      <a:pt x="1186" y="165"/>
                    </a:lnTo>
                    <a:lnTo>
                      <a:pt x="1179" y="167"/>
                    </a:lnTo>
                    <a:lnTo>
                      <a:pt x="1172" y="169"/>
                    </a:lnTo>
                    <a:lnTo>
                      <a:pt x="1165" y="169"/>
                    </a:lnTo>
                    <a:lnTo>
                      <a:pt x="1155" y="169"/>
                    </a:lnTo>
                    <a:lnTo>
                      <a:pt x="1146" y="167"/>
                    </a:lnTo>
                    <a:lnTo>
                      <a:pt x="1139" y="163"/>
                    </a:lnTo>
                    <a:lnTo>
                      <a:pt x="1133" y="157"/>
                    </a:lnTo>
                    <a:lnTo>
                      <a:pt x="1126" y="148"/>
                    </a:lnTo>
                    <a:lnTo>
                      <a:pt x="1121" y="136"/>
                    </a:lnTo>
                    <a:lnTo>
                      <a:pt x="1117" y="124"/>
                    </a:lnTo>
                    <a:lnTo>
                      <a:pt x="1115" y="108"/>
                    </a:lnTo>
                    <a:lnTo>
                      <a:pt x="1117" y="94"/>
                    </a:lnTo>
                    <a:lnTo>
                      <a:pt x="1121" y="81"/>
                    </a:lnTo>
                    <a:lnTo>
                      <a:pt x="1126" y="70"/>
                    </a:lnTo>
                    <a:lnTo>
                      <a:pt x="1133" y="60"/>
                    </a:lnTo>
                    <a:lnTo>
                      <a:pt x="1138" y="53"/>
                    </a:lnTo>
                    <a:lnTo>
                      <a:pt x="1145" y="48"/>
                    </a:lnTo>
                    <a:lnTo>
                      <a:pt x="1153" y="46"/>
                    </a:lnTo>
                    <a:lnTo>
                      <a:pt x="1162" y="44"/>
                    </a:lnTo>
                    <a:lnTo>
                      <a:pt x="1172" y="46"/>
                    </a:lnTo>
                    <a:lnTo>
                      <a:pt x="1181" y="48"/>
                    </a:lnTo>
                    <a:lnTo>
                      <a:pt x="1190" y="53"/>
                    </a:lnTo>
                    <a:lnTo>
                      <a:pt x="1195" y="60"/>
                    </a:lnTo>
                    <a:lnTo>
                      <a:pt x="1202" y="70"/>
                    </a:lnTo>
                    <a:lnTo>
                      <a:pt x="1207" y="82"/>
                    </a:lnTo>
                    <a:lnTo>
                      <a:pt x="1209" y="96"/>
                    </a:lnTo>
                    <a:lnTo>
                      <a:pt x="1210" y="113"/>
                    </a:lnTo>
                    <a:lnTo>
                      <a:pt x="1210" y="117"/>
                    </a:lnTo>
                    <a:lnTo>
                      <a:pt x="1143" y="117"/>
                    </a:lnTo>
                    <a:lnTo>
                      <a:pt x="1143" y="124"/>
                    </a:lnTo>
                    <a:lnTo>
                      <a:pt x="1145" y="131"/>
                    </a:lnTo>
                    <a:lnTo>
                      <a:pt x="1148" y="136"/>
                    </a:lnTo>
                    <a:lnTo>
                      <a:pt x="1152" y="139"/>
                    </a:lnTo>
                    <a:lnTo>
                      <a:pt x="1153" y="143"/>
                    </a:lnTo>
                    <a:lnTo>
                      <a:pt x="1157" y="144"/>
                    </a:lnTo>
                    <a:lnTo>
                      <a:pt x="1162" y="146"/>
                    </a:lnTo>
                    <a:lnTo>
                      <a:pt x="1165" y="146"/>
                    </a:lnTo>
                    <a:lnTo>
                      <a:pt x="1171" y="144"/>
                    </a:lnTo>
                    <a:lnTo>
                      <a:pt x="1176" y="143"/>
                    </a:lnTo>
                    <a:lnTo>
                      <a:pt x="1181" y="138"/>
                    </a:lnTo>
                    <a:lnTo>
                      <a:pt x="1183" y="131"/>
                    </a:lnTo>
                    <a:close/>
                    <a:moveTo>
                      <a:pt x="1183" y="96"/>
                    </a:moveTo>
                    <a:lnTo>
                      <a:pt x="1183" y="89"/>
                    </a:lnTo>
                    <a:lnTo>
                      <a:pt x="1183" y="84"/>
                    </a:lnTo>
                    <a:lnTo>
                      <a:pt x="1181" y="79"/>
                    </a:lnTo>
                    <a:lnTo>
                      <a:pt x="1177" y="75"/>
                    </a:lnTo>
                    <a:lnTo>
                      <a:pt x="1174" y="74"/>
                    </a:lnTo>
                    <a:lnTo>
                      <a:pt x="1171" y="70"/>
                    </a:lnTo>
                    <a:lnTo>
                      <a:pt x="1169" y="69"/>
                    </a:lnTo>
                    <a:lnTo>
                      <a:pt x="1164" y="69"/>
                    </a:lnTo>
                    <a:lnTo>
                      <a:pt x="1160" y="69"/>
                    </a:lnTo>
                    <a:lnTo>
                      <a:pt x="1155" y="70"/>
                    </a:lnTo>
                    <a:lnTo>
                      <a:pt x="1153" y="74"/>
                    </a:lnTo>
                    <a:lnTo>
                      <a:pt x="1152" y="77"/>
                    </a:lnTo>
                    <a:lnTo>
                      <a:pt x="1148" y="81"/>
                    </a:lnTo>
                    <a:lnTo>
                      <a:pt x="1146" y="84"/>
                    </a:lnTo>
                    <a:lnTo>
                      <a:pt x="1145" y="89"/>
                    </a:lnTo>
                    <a:lnTo>
                      <a:pt x="1145" y="96"/>
                    </a:lnTo>
                    <a:lnTo>
                      <a:pt x="1183" y="96"/>
                    </a:lnTo>
                    <a:close/>
                    <a:moveTo>
                      <a:pt x="1257" y="167"/>
                    </a:moveTo>
                    <a:lnTo>
                      <a:pt x="1231" y="167"/>
                    </a:lnTo>
                    <a:lnTo>
                      <a:pt x="1231" y="46"/>
                    </a:lnTo>
                    <a:lnTo>
                      <a:pt x="1255" y="46"/>
                    </a:lnTo>
                    <a:lnTo>
                      <a:pt x="1255" y="65"/>
                    </a:lnTo>
                    <a:lnTo>
                      <a:pt x="1259" y="60"/>
                    </a:lnTo>
                    <a:lnTo>
                      <a:pt x="1260" y="55"/>
                    </a:lnTo>
                    <a:lnTo>
                      <a:pt x="1264" y="51"/>
                    </a:lnTo>
                    <a:lnTo>
                      <a:pt x="1266" y="48"/>
                    </a:lnTo>
                    <a:lnTo>
                      <a:pt x="1269" y="46"/>
                    </a:lnTo>
                    <a:lnTo>
                      <a:pt x="1271" y="46"/>
                    </a:lnTo>
                    <a:lnTo>
                      <a:pt x="1274" y="44"/>
                    </a:lnTo>
                    <a:lnTo>
                      <a:pt x="1278" y="44"/>
                    </a:lnTo>
                    <a:lnTo>
                      <a:pt x="1281" y="44"/>
                    </a:lnTo>
                    <a:lnTo>
                      <a:pt x="1286" y="46"/>
                    </a:lnTo>
                    <a:lnTo>
                      <a:pt x="1291" y="48"/>
                    </a:lnTo>
                    <a:lnTo>
                      <a:pt x="1295" y="51"/>
                    </a:lnTo>
                    <a:lnTo>
                      <a:pt x="1286" y="79"/>
                    </a:lnTo>
                    <a:lnTo>
                      <a:pt x="1283" y="77"/>
                    </a:lnTo>
                    <a:lnTo>
                      <a:pt x="1281" y="77"/>
                    </a:lnTo>
                    <a:lnTo>
                      <a:pt x="1278" y="75"/>
                    </a:lnTo>
                    <a:lnTo>
                      <a:pt x="1274" y="75"/>
                    </a:lnTo>
                    <a:lnTo>
                      <a:pt x="1272" y="75"/>
                    </a:lnTo>
                    <a:lnTo>
                      <a:pt x="1269" y="75"/>
                    </a:lnTo>
                    <a:lnTo>
                      <a:pt x="1267" y="75"/>
                    </a:lnTo>
                    <a:lnTo>
                      <a:pt x="1264" y="77"/>
                    </a:lnTo>
                    <a:lnTo>
                      <a:pt x="1262" y="81"/>
                    </a:lnTo>
                    <a:lnTo>
                      <a:pt x="1262" y="84"/>
                    </a:lnTo>
                    <a:lnTo>
                      <a:pt x="1260" y="89"/>
                    </a:lnTo>
                    <a:lnTo>
                      <a:pt x="1259" y="94"/>
                    </a:lnTo>
                    <a:lnTo>
                      <a:pt x="1259" y="100"/>
                    </a:lnTo>
                    <a:lnTo>
                      <a:pt x="1259" y="108"/>
                    </a:lnTo>
                    <a:lnTo>
                      <a:pt x="1257" y="119"/>
                    </a:lnTo>
                    <a:lnTo>
                      <a:pt x="1257" y="131"/>
                    </a:lnTo>
                    <a:lnTo>
                      <a:pt x="1257" y="1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32" name="Freeform 897"/>
              <p:cNvSpPr>
                <a:spLocks noEditPoints="1"/>
              </p:cNvSpPr>
              <p:nvPr/>
            </p:nvSpPr>
            <p:spPr bwMode="auto">
              <a:xfrm>
                <a:off x="1162" y="1096"/>
                <a:ext cx="806" cy="108"/>
              </a:xfrm>
              <a:custGeom>
                <a:avLst/>
                <a:gdLst>
                  <a:gd name="T0" fmla="*/ 1 w 1612"/>
                  <a:gd name="T1" fmla="*/ 1 h 215"/>
                  <a:gd name="T2" fmla="*/ 1 w 1612"/>
                  <a:gd name="T3" fmla="*/ 1 h 215"/>
                  <a:gd name="T4" fmla="*/ 1 w 1612"/>
                  <a:gd name="T5" fmla="*/ 1 h 215"/>
                  <a:gd name="T6" fmla="*/ 1 w 1612"/>
                  <a:gd name="T7" fmla="*/ 1 h 215"/>
                  <a:gd name="T8" fmla="*/ 1 w 1612"/>
                  <a:gd name="T9" fmla="*/ 1 h 215"/>
                  <a:gd name="T10" fmla="*/ 1 w 1612"/>
                  <a:gd name="T11" fmla="*/ 1 h 215"/>
                  <a:gd name="T12" fmla="*/ 1 w 1612"/>
                  <a:gd name="T13" fmla="*/ 1 h 215"/>
                  <a:gd name="T14" fmla="*/ 1 w 1612"/>
                  <a:gd name="T15" fmla="*/ 1 h 215"/>
                  <a:gd name="T16" fmla="*/ 1 w 1612"/>
                  <a:gd name="T17" fmla="*/ 1 h 215"/>
                  <a:gd name="T18" fmla="*/ 1 w 1612"/>
                  <a:gd name="T19" fmla="*/ 1 h 215"/>
                  <a:gd name="T20" fmla="*/ 1 w 1612"/>
                  <a:gd name="T21" fmla="*/ 1 h 215"/>
                  <a:gd name="T22" fmla="*/ 1 w 1612"/>
                  <a:gd name="T23" fmla="*/ 1 h 215"/>
                  <a:gd name="T24" fmla="*/ 1 w 1612"/>
                  <a:gd name="T25" fmla="*/ 1 h 215"/>
                  <a:gd name="T26" fmla="*/ 1 w 1612"/>
                  <a:gd name="T27" fmla="*/ 1 h 215"/>
                  <a:gd name="T28" fmla="*/ 1 w 1612"/>
                  <a:gd name="T29" fmla="*/ 1 h 215"/>
                  <a:gd name="T30" fmla="*/ 1 w 1612"/>
                  <a:gd name="T31" fmla="*/ 1 h 215"/>
                  <a:gd name="T32" fmla="*/ 1 w 1612"/>
                  <a:gd name="T33" fmla="*/ 1 h 215"/>
                  <a:gd name="T34" fmla="*/ 1 w 1612"/>
                  <a:gd name="T35" fmla="*/ 1 h 215"/>
                  <a:gd name="T36" fmla="*/ 1 w 1612"/>
                  <a:gd name="T37" fmla="*/ 1 h 215"/>
                  <a:gd name="T38" fmla="*/ 1 w 1612"/>
                  <a:gd name="T39" fmla="*/ 1 h 215"/>
                  <a:gd name="T40" fmla="*/ 1 w 1612"/>
                  <a:gd name="T41" fmla="*/ 1 h 215"/>
                  <a:gd name="T42" fmla="*/ 1 w 1612"/>
                  <a:gd name="T43" fmla="*/ 1 h 215"/>
                  <a:gd name="T44" fmla="*/ 1 w 1612"/>
                  <a:gd name="T45" fmla="*/ 1 h 215"/>
                  <a:gd name="T46" fmla="*/ 1 w 1612"/>
                  <a:gd name="T47" fmla="*/ 1 h 215"/>
                  <a:gd name="T48" fmla="*/ 1 w 1612"/>
                  <a:gd name="T49" fmla="*/ 1 h 215"/>
                  <a:gd name="T50" fmla="*/ 1 w 1612"/>
                  <a:gd name="T51" fmla="*/ 1 h 215"/>
                  <a:gd name="T52" fmla="*/ 1 w 1612"/>
                  <a:gd name="T53" fmla="*/ 1 h 215"/>
                  <a:gd name="T54" fmla="*/ 1 w 1612"/>
                  <a:gd name="T55" fmla="*/ 1 h 215"/>
                  <a:gd name="T56" fmla="*/ 1 w 1612"/>
                  <a:gd name="T57" fmla="*/ 1 h 215"/>
                  <a:gd name="T58" fmla="*/ 1 w 1612"/>
                  <a:gd name="T59" fmla="*/ 1 h 215"/>
                  <a:gd name="T60" fmla="*/ 1 w 1612"/>
                  <a:gd name="T61" fmla="*/ 1 h 215"/>
                  <a:gd name="T62" fmla="*/ 1 w 1612"/>
                  <a:gd name="T63" fmla="*/ 1 h 215"/>
                  <a:gd name="T64" fmla="*/ 1 w 1612"/>
                  <a:gd name="T65" fmla="*/ 1 h 215"/>
                  <a:gd name="T66" fmla="*/ 1 w 1612"/>
                  <a:gd name="T67" fmla="*/ 1 h 215"/>
                  <a:gd name="T68" fmla="*/ 1 w 1612"/>
                  <a:gd name="T69" fmla="*/ 1 h 215"/>
                  <a:gd name="T70" fmla="*/ 1 w 1612"/>
                  <a:gd name="T71" fmla="*/ 1 h 215"/>
                  <a:gd name="T72" fmla="*/ 1 w 1612"/>
                  <a:gd name="T73" fmla="*/ 1 h 215"/>
                  <a:gd name="T74" fmla="*/ 1 w 1612"/>
                  <a:gd name="T75" fmla="*/ 1 h 215"/>
                  <a:gd name="T76" fmla="*/ 1 w 1612"/>
                  <a:gd name="T77" fmla="*/ 1 h 215"/>
                  <a:gd name="T78" fmla="*/ 1 w 1612"/>
                  <a:gd name="T79" fmla="*/ 1 h 215"/>
                  <a:gd name="T80" fmla="*/ 1 w 1612"/>
                  <a:gd name="T81" fmla="*/ 1 h 215"/>
                  <a:gd name="T82" fmla="*/ 1 w 1612"/>
                  <a:gd name="T83" fmla="*/ 1 h 215"/>
                  <a:gd name="T84" fmla="*/ 1 w 1612"/>
                  <a:gd name="T85" fmla="*/ 1 h 215"/>
                  <a:gd name="T86" fmla="*/ 1 w 1612"/>
                  <a:gd name="T87" fmla="*/ 1 h 215"/>
                  <a:gd name="T88" fmla="*/ 1 w 1612"/>
                  <a:gd name="T89" fmla="*/ 1 h 215"/>
                  <a:gd name="T90" fmla="*/ 1 w 1612"/>
                  <a:gd name="T91" fmla="*/ 1 h 215"/>
                  <a:gd name="T92" fmla="*/ 1 w 1612"/>
                  <a:gd name="T93" fmla="*/ 1 h 215"/>
                  <a:gd name="T94" fmla="*/ 1 w 1612"/>
                  <a:gd name="T95" fmla="*/ 1 h 215"/>
                  <a:gd name="T96" fmla="*/ 1 w 1612"/>
                  <a:gd name="T97" fmla="*/ 1 h 215"/>
                  <a:gd name="T98" fmla="*/ 1 w 1612"/>
                  <a:gd name="T99" fmla="*/ 1 h 215"/>
                  <a:gd name="T100" fmla="*/ 1 w 1612"/>
                  <a:gd name="T101" fmla="*/ 1 h 215"/>
                  <a:gd name="T102" fmla="*/ 1 w 1612"/>
                  <a:gd name="T103" fmla="*/ 1 h 215"/>
                  <a:gd name="T104" fmla="*/ 1 w 1612"/>
                  <a:gd name="T105" fmla="*/ 1 h 215"/>
                  <a:gd name="T106" fmla="*/ 1 w 1612"/>
                  <a:gd name="T107" fmla="*/ 1 h 215"/>
                  <a:gd name="T108" fmla="*/ 1 w 1612"/>
                  <a:gd name="T109" fmla="*/ 1 h 215"/>
                  <a:gd name="T110" fmla="*/ 1 w 1612"/>
                  <a:gd name="T111" fmla="*/ 1 h 215"/>
                  <a:gd name="T112" fmla="*/ 1 w 1612"/>
                  <a:gd name="T113" fmla="*/ 1 h 215"/>
                  <a:gd name="T114" fmla="*/ 1 w 1612"/>
                  <a:gd name="T115" fmla="*/ 1 h 215"/>
                  <a:gd name="T116" fmla="*/ 1 w 1612"/>
                  <a:gd name="T117" fmla="*/ 1 h 215"/>
                  <a:gd name="T118" fmla="*/ 1 w 1612"/>
                  <a:gd name="T119" fmla="*/ 1 h 215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612"/>
                  <a:gd name="T181" fmla="*/ 0 h 215"/>
                  <a:gd name="T182" fmla="*/ 1612 w 1612"/>
                  <a:gd name="T183" fmla="*/ 215 h 215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612" h="215">
                    <a:moveTo>
                      <a:pt x="138" y="167"/>
                    </a:moveTo>
                    <a:lnTo>
                      <a:pt x="108" y="167"/>
                    </a:lnTo>
                    <a:lnTo>
                      <a:pt x="96" y="129"/>
                    </a:lnTo>
                    <a:lnTo>
                      <a:pt x="39" y="129"/>
                    </a:lnTo>
                    <a:lnTo>
                      <a:pt x="29" y="167"/>
                    </a:lnTo>
                    <a:lnTo>
                      <a:pt x="0" y="167"/>
                    </a:lnTo>
                    <a:lnTo>
                      <a:pt x="53" y="0"/>
                    </a:lnTo>
                    <a:lnTo>
                      <a:pt x="82" y="0"/>
                    </a:lnTo>
                    <a:lnTo>
                      <a:pt x="138" y="167"/>
                    </a:lnTo>
                    <a:close/>
                    <a:moveTo>
                      <a:pt x="88" y="102"/>
                    </a:moveTo>
                    <a:lnTo>
                      <a:pt x="69" y="39"/>
                    </a:lnTo>
                    <a:lnTo>
                      <a:pt x="48" y="102"/>
                    </a:lnTo>
                    <a:lnTo>
                      <a:pt x="88" y="102"/>
                    </a:lnTo>
                    <a:close/>
                    <a:moveTo>
                      <a:pt x="151" y="46"/>
                    </a:moveTo>
                    <a:lnTo>
                      <a:pt x="177" y="46"/>
                    </a:lnTo>
                    <a:lnTo>
                      <a:pt x="177" y="64"/>
                    </a:lnTo>
                    <a:lnTo>
                      <a:pt x="179" y="60"/>
                    </a:lnTo>
                    <a:lnTo>
                      <a:pt x="183" y="57"/>
                    </a:lnTo>
                    <a:lnTo>
                      <a:pt x="186" y="53"/>
                    </a:lnTo>
                    <a:lnTo>
                      <a:pt x="189" y="50"/>
                    </a:lnTo>
                    <a:lnTo>
                      <a:pt x="193" y="46"/>
                    </a:lnTo>
                    <a:lnTo>
                      <a:pt x="198" y="45"/>
                    </a:lnTo>
                    <a:lnTo>
                      <a:pt x="203" y="43"/>
                    </a:lnTo>
                    <a:lnTo>
                      <a:pt x="207" y="43"/>
                    </a:lnTo>
                    <a:lnTo>
                      <a:pt x="215" y="45"/>
                    </a:lnTo>
                    <a:lnTo>
                      <a:pt x="224" y="48"/>
                    </a:lnTo>
                    <a:lnTo>
                      <a:pt x="231" y="53"/>
                    </a:lnTo>
                    <a:lnTo>
                      <a:pt x="238" y="60"/>
                    </a:lnTo>
                    <a:lnTo>
                      <a:pt x="243" y="69"/>
                    </a:lnTo>
                    <a:lnTo>
                      <a:pt x="246" y="79"/>
                    </a:lnTo>
                    <a:lnTo>
                      <a:pt x="248" y="93"/>
                    </a:lnTo>
                    <a:lnTo>
                      <a:pt x="248" y="107"/>
                    </a:lnTo>
                    <a:lnTo>
                      <a:pt x="248" y="121"/>
                    </a:lnTo>
                    <a:lnTo>
                      <a:pt x="246" y="134"/>
                    </a:lnTo>
                    <a:lnTo>
                      <a:pt x="243" y="145"/>
                    </a:lnTo>
                    <a:lnTo>
                      <a:pt x="238" y="153"/>
                    </a:lnTo>
                    <a:lnTo>
                      <a:pt x="231" y="160"/>
                    </a:lnTo>
                    <a:lnTo>
                      <a:pt x="224" y="165"/>
                    </a:lnTo>
                    <a:lnTo>
                      <a:pt x="215" y="169"/>
                    </a:lnTo>
                    <a:lnTo>
                      <a:pt x="207" y="169"/>
                    </a:lnTo>
                    <a:lnTo>
                      <a:pt x="203" y="169"/>
                    </a:lnTo>
                    <a:lnTo>
                      <a:pt x="200" y="167"/>
                    </a:lnTo>
                    <a:lnTo>
                      <a:pt x="196" y="167"/>
                    </a:lnTo>
                    <a:lnTo>
                      <a:pt x="193" y="167"/>
                    </a:lnTo>
                    <a:lnTo>
                      <a:pt x="189" y="165"/>
                    </a:lnTo>
                    <a:lnTo>
                      <a:pt x="186" y="162"/>
                    </a:lnTo>
                    <a:lnTo>
                      <a:pt x="183" y="157"/>
                    </a:lnTo>
                    <a:lnTo>
                      <a:pt x="179" y="152"/>
                    </a:lnTo>
                    <a:lnTo>
                      <a:pt x="179" y="212"/>
                    </a:lnTo>
                    <a:lnTo>
                      <a:pt x="151" y="212"/>
                    </a:lnTo>
                    <a:lnTo>
                      <a:pt x="151" y="46"/>
                    </a:lnTo>
                    <a:close/>
                    <a:moveTo>
                      <a:pt x="179" y="105"/>
                    </a:moveTo>
                    <a:lnTo>
                      <a:pt x="179" y="115"/>
                    </a:lnTo>
                    <a:lnTo>
                      <a:pt x="181" y="122"/>
                    </a:lnTo>
                    <a:lnTo>
                      <a:pt x="183" y="129"/>
                    </a:lnTo>
                    <a:lnTo>
                      <a:pt x="186" y="134"/>
                    </a:lnTo>
                    <a:lnTo>
                      <a:pt x="189" y="139"/>
                    </a:lnTo>
                    <a:lnTo>
                      <a:pt x="193" y="141"/>
                    </a:lnTo>
                    <a:lnTo>
                      <a:pt x="196" y="145"/>
                    </a:lnTo>
                    <a:lnTo>
                      <a:pt x="200" y="145"/>
                    </a:lnTo>
                    <a:lnTo>
                      <a:pt x="205" y="145"/>
                    </a:lnTo>
                    <a:lnTo>
                      <a:pt x="208" y="141"/>
                    </a:lnTo>
                    <a:lnTo>
                      <a:pt x="212" y="139"/>
                    </a:lnTo>
                    <a:lnTo>
                      <a:pt x="215" y="134"/>
                    </a:lnTo>
                    <a:lnTo>
                      <a:pt x="217" y="129"/>
                    </a:lnTo>
                    <a:lnTo>
                      <a:pt x="220" y="124"/>
                    </a:lnTo>
                    <a:lnTo>
                      <a:pt x="222" y="115"/>
                    </a:lnTo>
                    <a:lnTo>
                      <a:pt x="222" y="107"/>
                    </a:lnTo>
                    <a:lnTo>
                      <a:pt x="222" y="98"/>
                    </a:lnTo>
                    <a:lnTo>
                      <a:pt x="220" y="89"/>
                    </a:lnTo>
                    <a:lnTo>
                      <a:pt x="217" y="83"/>
                    </a:lnTo>
                    <a:lnTo>
                      <a:pt x="215" y="77"/>
                    </a:lnTo>
                    <a:lnTo>
                      <a:pt x="212" y="74"/>
                    </a:lnTo>
                    <a:lnTo>
                      <a:pt x="208" y="70"/>
                    </a:lnTo>
                    <a:lnTo>
                      <a:pt x="203" y="69"/>
                    </a:lnTo>
                    <a:lnTo>
                      <a:pt x="200" y="69"/>
                    </a:lnTo>
                    <a:lnTo>
                      <a:pt x="195" y="69"/>
                    </a:lnTo>
                    <a:lnTo>
                      <a:pt x="191" y="70"/>
                    </a:lnTo>
                    <a:lnTo>
                      <a:pt x="188" y="74"/>
                    </a:lnTo>
                    <a:lnTo>
                      <a:pt x="184" y="77"/>
                    </a:lnTo>
                    <a:lnTo>
                      <a:pt x="181" y="83"/>
                    </a:lnTo>
                    <a:lnTo>
                      <a:pt x="179" y="88"/>
                    </a:lnTo>
                    <a:lnTo>
                      <a:pt x="179" y="96"/>
                    </a:lnTo>
                    <a:lnTo>
                      <a:pt x="179" y="105"/>
                    </a:lnTo>
                    <a:close/>
                    <a:moveTo>
                      <a:pt x="269" y="46"/>
                    </a:moveTo>
                    <a:lnTo>
                      <a:pt x="295" y="46"/>
                    </a:lnTo>
                    <a:lnTo>
                      <a:pt x="295" y="64"/>
                    </a:lnTo>
                    <a:lnTo>
                      <a:pt x="296" y="60"/>
                    </a:lnTo>
                    <a:lnTo>
                      <a:pt x="300" y="57"/>
                    </a:lnTo>
                    <a:lnTo>
                      <a:pt x="303" y="53"/>
                    </a:lnTo>
                    <a:lnTo>
                      <a:pt x="307" y="50"/>
                    </a:lnTo>
                    <a:lnTo>
                      <a:pt x="310" y="46"/>
                    </a:lnTo>
                    <a:lnTo>
                      <a:pt x="315" y="45"/>
                    </a:lnTo>
                    <a:lnTo>
                      <a:pt x="321" y="43"/>
                    </a:lnTo>
                    <a:lnTo>
                      <a:pt x="324" y="43"/>
                    </a:lnTo>
                    <a:lnTo>
                      <a:pt x="333" y="45"/>
                    </a:lnTo>
                    <a:lnTo>
                      <a:pt x="341" y="48"/>
                    </a:lnTo>
                    <a:lnTo>
                      <a:pt x="348" y="53"/>
                    </a:lnTo>
                    <a:lnTo>
                      <a:pt x="355" y="60"/>
                    </a:lnTo>
                    <a:lnTo>
                      <a:pt x="360" y="69"/>
                    </a:lnTo>
                    <a:lnTo>
                      <a:pt x="364" y="79"/>
                    </a:lnTo>
                    <a:lnTo>
                      <a:pt x="365" y="93"/>
                    </a:lnTo>
                    <a:lnTo>
                      <a:pt x="367" y="107"/>
                    </a:lnTo>
                    <a:lnTo>
                      <a:pt x="365" y="121"/>
                    </a:lnTo>
                    <a:lnTo>
                      <a:pt x="364" y="134"/>
                    </a:lnTo>
                    <a:lnTo>
                      <a:pt x="360" y="145"/>
                    </a:lnTo>
                    <a:lnTo>
                      <a:pt x="355" y="153"/>
                    </a:lnTo>
                    <a:lnTo>
                      <a:pt x="348" y="160"/>
                    </a:lnTo>
                    <a:lnTo>
                      <a:pt x="341" y="165"/>
                    </a:lnTo>
                    <a:lnTo>
                      <a:pt x="333" y="169"/>
                    </a:lnTo>
                    <a:lnTo>
                      <a:pt x="324" y="169"/>
                    </a:lnTo>
                    <a:lnTo>
                      <a:pt x="321" y="169"/>
                    </a:lnTo>
                    <a:lnTo>
                      <a:pt x="317" y="167"/>
                    </a:lnTo>
                    <a:lnTo>
                      <a:pt x="314" y="167"/>
                    </a:lnTo>
                    <a:lnTo>
                      <a:pt x="310" y="167"/>
                    </a:lnTo>
                    <a:lnTo>
                      <a:pt x="307" y="165"/>
                    </a:lnTo>
                    <a:lnTo>
                      <a:pt x="303" y="162"/>
                    </a:lnTo>
                    <a:lnTo>
                      <a:pt x="300" y="157"/>
                    </a:lnTo>
                    <a:lnTo>
                      <a:pt x="296" y="152"/>
                    </a:lnTo>
                    <a:lnTo>
                      <a:pt x="296" y="212"/>
                    </a:lnTo>
                    <a:lnTo>
                      <a:pt x="269" y="212"/>
                    </a:lnTo>
                    <a:lnTo>
                      <a:pt x="269" y="46"/>
                    </a:lnTo>
                    <a:close/>
                    <a:moveTo>
                      <a:pt x="296" y="105"/>
                    </a:moveTo>
                    <a:lnTo>
                      <a:pt x="296" y="115"/>
                    </a:lnTo>
                    <a:lnTo>
                      <a:pt x="298" y="122"/>
                    </a:lnTo>
                    <a:lnTo>
                      <a:pt x="300" y="129"/>
                    </a:lnTo>
                    <a:lnTo>
                      <a:pt x="302" y="134"/>
                    </a:lnTo>
                    <a:lnTo>
                      <a:pt x="305" y="139"/>
                    </a:lnTo>
                    <a:lnTo>
                      <a:pt x="310" y="141"/>
                    </a:lnTo>
                    <a:lnTo>
                      <a:pt x="314" y="145"/>
                    </a:lnTo>
                    <a:lnTo>
                      <a:pt x="319" y="145"/>
                    </a:lnTo>
                    <a:lnTo>
                      <a:pt x="322" y="145"/>
                    </a:lnTo>
                    <a:lnTo>
                      <a:pt x="326" y="141"/>
                    </a:lnTo>
                    <a:lnTo>
                      <a:pt x="329" y="139"/>
                    </a:lnTo>
                    <a:lnTo>
                      <a:pt x="333" y="134"/>
                    </a:lnTo>
                    <a:lnTo>
                      <a:pt x="334" y="129"/>
                    </a:lnTo>
                    <a:lnTo>
                      <a:pt x="338" y="124"/>
                    </a:lnTo>
                    <a:lnTo>
                      <a:pt x="340" y="115"/>
                    </a:lnTo>
                    <a:lnTo>
                      <a:pt x="340" y="107"/>
                    </a:lnTo>
                    <a:lnTo>
                      <a:pt x="340" y="98"/>
                    </a:lnTo>
                    <a:lnTo>
                      <a:pt x="338" y="89"/>
                    </a:lnTo>
                    <a:lnTo>
                      <a:pt x="334" y="83"/>
                    </a:lnTo>
                    <a:lnTo>
                      <a:pt x="333" y="77"/>
                    </a:lnTo>
                    <a:lnTo>
                      <a:pt x="329" y="74"/>
                    </a:lnTo>
                    <a:lnTo>
                      <a:pt x="326" y="70"/>
                    </a:lnTo>
                    <a:lnTo>
                      <a:pt x="322" y="69"/>
                    </a:lnTo>
                    <a:lnTo>
                      <a:pt x="319" y="69"/>
                    </a:lnTo>
                    <a:lnTo>
                      <a:pt x="314" y="69"/>
                    </a:lnTo>
                    <a:lnTo>
                      <a:pt x="309" y="70"/>
                    </a:lnTo>
                    <a:lnTo>
                      <a:pt x="303" y="74"/>
                    </a:lnTo>
                    <a:lnTo>
                      <a:pt x="300" y="77"/>
                    </a:lnTo>
                    <a:lnTo>
                      <a:pt x="298" y="83"/>
                    </a:lnTo>
                    <a:lnTo>
                      <a:pt x="298" y="88"/>
                    </a:lnTo>
                    <a:lnTo>
                      <a:pt x="296" y="96"/>
                    </a:lnTo>
                    <a:lnTo>
                      <a:pt x="296" y="105"/>
                    </a:lnTo>
                    <a:close/>
                    <a:moveTo>
                      <a:pt x="388" y="167"/>
                    </a:moveTo>
                    <a:lnTo>
                      <a:pt x="388" y="0"/>
                    </a:lnTo>
                    <a:lnTo>
                      <a:pt x="412" y="0"/>
                    </a:lnTo>
                    <a:lnTo>
                      <a:pt x="412" y="167"/>
                    </a:lnTo>
                    <a:lnTo>
                      <a:pt x="388" y="167"/>
                    </a:lnTo>
                    <a:close/>
                    <a:moveTo>
                      <a:pt x="440" y="29"/>
                    </a:moveTo>
                    <a:lnTo>
                      <a:pt x="440" y="0"/>
                    </a:lnTo>
                    <a:lnTo>
                      <a:pt x="467" y="0"/>
                    </a:lnTo>
                    <a:lnTo>
                      <a:pt x="467" y="29"/>
                    </a:lnTo>
                    <a:lnTo>
                      <a:pt x="440" y="29"/>
                    </a:lnTo>
                    <a:close/>
                    <a:moveTo>
                      <a:pt x="440" y="167"/>
                    </a:moveTo>
                    <a:lnTo>
                      <a:pt x="440" y="46"/>
                    </a:lnTo>
                    <a:lnTo>
                      <a:pt x="467" y="46"/>
                    </a:lnTo>
                    <a:lnTo>
                      <a:pt x="467" y="167"/>
                    </a:lnTo>
                    <a:lnTo>
                      <a:pt x="440" y="167"/>
                    </a:lnTo>
                    <a:close/>
                    <a:moveTo>
                      <a:pt x="580" y="81"/>
                    </a:moveTo>
                    <a:lnTo>
                      <a:pt x="554" y="88"/>
                    </a:lnTo>
                    <a:lnTo>
                      <a:pt x="552" y="79"/>
                    </a:lnTo>
                    <a:lnTo>
                      <a:pt x="548" y="72"/>
                    </a:lnTo>
                    <a:lnTo>
                      <a:pt x="543" y="70"/>
                    </a:lnTo>
                    <a:lnTo>
                      <a:pt x="536" y="69"/>
                    </a:lnTo>
                    <a:lnTo>
                      <a:pt x="531" y="69"/>
                    </a:lnTo>
                    <a:lnTo>
                      <a:pt x="526" y="70"/>
                    </a:lnTo>
                    <a:lnTo>
                      <a:pt x="523" y="72"/>
                    </a:lnTo>
                    <a:lnTo>
                      <a:pt x="519" y="76"/>
                    </a:lnTo>
                    <a:lnTo>
                      <a:pt x="517" y="81"/>
                    </a:lnTo>
                    <a:lnTo>
                      <a:pt x="516" y="88"/>
                    </a:lnTo>
                    <a:lnTo>
                      <a:pt x="514" y="95"/>
                    </a:lnTo>
                    <a:lnTo>
                      <a:pt x="514" y="105"/>
                    </a:lnTo>
                    <a:lnTo>
                      <a:pt x="514" y="115"/>
                    </a:lnTo>
                    <a:lnTo>
                      <a:pt x="516" y="122"/>
                    </a:lnTo>
                    <a:lnTo>
                      <a:pt x="517" y="129"/>
                    </a:lnTo>
                    <a:lnTo>
                      <a:pt x="519" y="134"/>
                    </a:lnTo>
                    <a:lnTo>
                      <a:pt x="523" y="139"/>
                    </a:lnTo>
                    <a:lnTo>
                      <a:pt x="526" y="141"/>
                    </a:lnTo>
                    <a:lnTo>
                      <a:pt x="531" y="145"/>
                    </a:lnTo>
                    <a:lnTo>
                      <a:pt x="536" y="145"/>
                    </a:lnTo>
                    <a:lnTo>
                      <a:pt x="540" y="145"/>
                    </a:lnTo>
                    <a:lnTo>
                      <a:pt x="542" y="143"/>
                    </a:lnTo>
                    <a:lnTo>
                      <a:pt x="545" y="141"/>
                    </a:lnTo>
                    <a:lnTo>
                      <a:pt x="548" y="139"/>
                    </a:lnTo>
                    <a:lnTo>
                      <a:pt x="550" y="136"/>
                    </a:lnTo>
                    <a:lnTo>
                      <a:pt x="552" y="133"/>
                    </a:lnTo>
                    <a:lnTo>
                      <a:pt x="554" y="127"/>
                    </a:lnTo>
                    <a:lnTo>
                      <a:pt x="555" y="121"/>
                    </a:lnTo>
                    <a:lnTo>
                      <a:pt x="580" y="127"/>
                    </a:lnTo>
                    <a:lnTo>
                      <a:pt x="574" y="146"/>
                    </a:lnTo>
                    <a:lnTo>
                      <a:pt x="566" y="158"/>
                    </a:lnTo>
                    <a:lnTo>
                      <a:pt x="552" y="167"/>
                    </a:lnTo>
                    <a:lnTo>
                      <a:pt x="535" y="169"/>
                    </a:lnTo>
                    <a:lnTo>
                      <a:pt x="523" y="169"/>
                    </a:lnTo>
                    <a:lnTo>
                      <a:pt x="514" y="165"/>
                    </a:lnTo>
                    <a:lnTo>
                      <a:pt x="505" y="160"/>
                    </a:lnTo>
                    <a:lnTo>
                      <a:pt x="498" y="152"/>
                    </a:lnTo>
                    <a:lnTo>
                      <a:pt x="493" y="143"/>
                    </a:lnTo>
                    <a:lnTo>
                      <a:pt x="490" y="133"/>
                    </a:lnTo>
                    <a:lnTo>
                      <a:pt x="486" y="121"/>
                    </a:lnTo>
                    <a:lnTo>
                      <a:pt x="486" y="108"/>
                    </a:lnTo>
                    <a:lnTo>
                      <a:pt x="486" y="93"/>
                    </a:lnTo>
                    <a:lnTo>
                      <a:pt x="490" y="81"/>
                    </a:lnTo>
                    <a:lnTo>
                      <a:pt x="493" y="69"/>
                    </a:lnTo>
                    <a:lnTo>
                      <a:pt x="500" y="60"/>
                    </a:lnTo>
                    <a:lnTo>
                      <a:pt x="507" y="53"/>
                    </a:lnTo>
                    <a:lnTo>
                      <a:pt x="516" y="48"/>
                    </a:lnTo>
                    <a:lnTo>
                      <a:pt x="524" y="45"/>
                    </a:lnTo>
                    <a:lnTo>
                      <a:pt x="535" y="43"/>
                    </a:lnTo>
                    <a:lnTo>
                      <a:pt x="543" y="43"/>
                    </a:lnTo>
                    <a:lnTo>
                      <a:pt x="552" y="45"/>
                    </a:lnTo>
                    <a:lnTo>
                      <a:pt x="557" y="48"/>
                    </a:lnTo>
                    <a:lnTo>
                      <a:pt x="562" y="53"/>
                    </a:lnTo>
                    <a:lnTo>
                      <a:pt x="567" y="58"/>
                    </a:lnTo>
                    <a:lnTo>
                      <a:pt x="573" y="65"/>
                    </a:lnTo>
                    <a:lnTo>
                      <a:pt x="576" y="72"/>
                    </a:lnTo>
                    <a:lnTo>
                      <a:pt x="580" y="81"/>
                    </a:lnTo>
                    <a:close/>
                    <a:moveTo>
                      <a:pt x="619" y="84"/>
                    </a:moveTo>
                    <a:lnTo>
                      <a:pt x="597" y="79"/>
                    </a:lnTo>
                    <a:lnTo>
                      <a:pt x="599" y="70"/>
                    </a:lnTo>
                    <a:lnTo>
                      <a:pt x="600" y="62"/>
                    </a:lnTo>
                    <a:lnTo>
                      <a:pt x="604" y="57"/>
                    </a:lnTo>
                    <a:lnTo>
                      <a:pt x="609" y="51"/>
                    </a:lnTo>
                    <a:lnTo>
                      <a:pt x="616" y="48"/>
                    </a:lnTo>
                    <a:lnTo>
                      <a:pt x="623" y="45"/>
                    </a:lnTo>
                    <a:lnTo>
                      <a:pt x="630" y="43"/>
                    </a:lnTo>
                    <a:lnTo>
                      <a:pt x="638" y="43"/>
                    </a:lnTo>
                    <a:lnTo>
                      <a:pt x="647" y="43"/>
                    </a:lnTo>
                    <a:lnTo>
                      <a:pt x="654" y="45"/>
                    </a:lnTo>
                    <a:lnTo>
                      <a:pt x="659" y="46"/>
                    </a:lnTo>
                    <a:lnTo>
                      <a:pt x="664" y="50"/>
                    </a:lnTo>
                    <a:lnTo>
                      <a:pt x="668" y="51"/>
                    </a:lnTo>
                    <a:lnTo>
                      <a:pt x="671" y="53"/>
                    </a:lnTo>
                    <a:lnTo>
                      <a:pt x="673" y="57"/>
                    </a:lnTo>
                    <a:lnTo>
                      <a:pt x="676" y="60"/>
                    </a:lnTo>
                    <a:lnTo>
                      <a:pt x="678" y="65"/>
                    </a:lnTo>
                    <a:lnTo>
                      <a:pt x="680" y="72"/>
                    </a:lnTo>
                    <a:lnTo>
                      <a:pt x="680" y="81"/>
                    </a:lnTo>
                    <a:lnTo>
                      <a:pt x="680" y="91"/>
                    </a:lnTo>
                    <a:lnTo>
                      <a:pt x="680" y="129"/>
                    </a:lnTo>
                    <a:lnTo>
                      <a:pt x="680" y="136"/>
                    </a:lnTo>
                    <a:lnTo>
                      <a:pt x="680" y="143"/>
                    </a:lnTo>
                    <a:lnTo>
                      <a:pt x="680" y="148"/>
                    </a:lnTo>
                    <a:lnTo>
                      <a:pt x="681" y="150"/>
                    </a:lnTo>
                    <a:lnTo>
                      <a:pt x="681" y="155"/>
                    </a:lnTo>
                    <a:lnTo>
                      <a:pt x="683" y="158"/>
                    </a:lnTo>
                    <a:lnTo>
                      <a:pt x="685" y="164"/>
                    </a:lnTo>
                    <a:lnTo>
                      <a:pt x="687" y="167"/>
                    </a:lnTo>
                    <a:lnTo>
                      <a:pt x="659" y="167"/>
                    </a:lnTo>
                    <a:lnTo>
                      <a:pt x="656" y="155"/>
                    </a:lnTo>
                    <a:lnTo>
                      <a:pt x="652" y="158"/>
                    </a:lnTo>
                    <a:lnTo>
                      <a:pt x="650" y="162"/>
                    </a:lnTo>
                    <a:lnTo>
                      <a:pt x="647" y="165"/>
                    </a:lnTo>
                    <a:lnTo>
                      <a:pt x="642" y="167"/>
                    </a:lnTo>
                    <a:lnTo>
                      <a:pt x="638" y="167"/>
                    </a:lnTo>
                    <a:lnTo>
                      <a:pt x="635" y="167"/>
                    </a:lnTo>
                    <a:lnTo>
                      <a:pt x="630" y="169"/>
                    </a:lnTo>
                    <a:lnTo>
                      <a:pt x="626" y="169"/>
                    </a:lnTo>
                    <a:lnTo>
                      <a:pt x="619" y="169"/>
                    </a:lnTo>
                    <a:lnTo>
                      <a:pt x="614" y="167"/>
                    </a:lnTo>
                    <a:lnTo>
                      <a:pt x="607" y="164"/>
                    </a:lnTo>
                    <a:lnTo>
                      <a:pt x="602" y="160"/>
                    </a:lnTo>
                    <a:lnTo>
                      <a:pt x="599" y="155"/>
                    </a:lnTo>
                    <a:lnTo>
                      <a:pt x="595" y="150"/>
                    </a:lnTo>
                    <a:lnTo>
                      <a:pt x="593" y="143"/>
                    </a:lnTo>
                    <a:lnTo>
                      <a:pt x="593" y="134"/>
                    </a:lnTo>
                    <a:lnTo>
                      <a:pt x="593" y="131"/>
                    </a:lnTo>
                    <a:lnTo>
                      <a:pt x="595" y="126"/>
                    </a:lnTo>
                    <a:lnTo>
                      <a:pt x="597" y="121"/>
                    </a:lnTo>
                    <a:lnTo>
                      <a:pt x="599" y="117"/>
                    </a:lnTo>
                    <a:lnTo>
                      <a:pt x="599" y="112"/>
                    </a:lnTo>
                    <a:lnTo>
                      <a:pt x="600" y="110"/>
                    </a:lnTo>
                    <a:lnTo>
                      <a:pt x="604" y="107"/>
                    </a:lnTo>
                    <a:lnTo>
                      <a:pt x="607" y="105"/>
                    </a:lnTo>
                    <a:lnTo>
                      <a:pt x="611" y="103"/>
                    </a:lnTo>
                    <a:lnTo>
                      <a:pt x="616" y="100"/>
                    </a:lnTo>
                    <a:lnTo>
                      <a:pt x="623" y="98"/>
                    </a:lnTo>
                    <a:lnTo>
                      <a:pt x="630" y="96"/>
                    </a:lnTo>
                    <a:lnTo>
                      <a:pt x="637" y="95"/>
                    </a:lnTo>
                    <a:lnTo>
                      <a:pt x="645" y="93"/>
                    </a:lnTo>
                    <a:lnTo>
                      <a:pt x="650" y="91"/>
                    </a:lnTo>
                    <a:lnTo>
                      <a:pt x="654" y="89"/>
                    </a:lnTo>
                    <a:lnTo>
                      <a:pt x="654" y="84"/>
                    </a:lnTo>
                    <a:lnTo>
                      <a:pt x="654" y="79"/>
                    </a:lnTo>
                    <a:lnTo>
                      <a:pt x="654" y="77"/>
                    </a:lnTo>
                    <a:lnTo>
                      <a:pt x="652" y="74"/>
                    </a:lnTo>
                    <a:lnTo>
                      <a:pt x="650" y="72"/>
                    </a:lnTo>
                    <a:lnTo>
                      <a:pt x="649" y="70"/>
                    </a:lnTo>
                    <a:lnTo>
                      <a:pt x="645" y="70"/>
                    </a:lnTo>
                    <a:lnTo>
                      <a:pt x="643" y="69"/>
                    </a:lnTo>
                    <a:lnTo>
                      <a:pt x="640" y="69"/>
                    </a:lnTo>
                    <a:lnTo>
                      <a:pt x="637" y="69"/>
                    </a:lnTo>
                    <a:lnTo>
                      <a:pt x="635" y="69"/>
                    </a:lnTo>
                    <a:lnTo>
                      <a:pt x="631" y="70"/>
                    </a:lnTo>
                    <a:lnTo>
                      <a:pt x="630" y="70"/>
                    </a:lnTo>
                    <a:lnTo>
                      <a:pt x="628" y="72"/>
                    </a:lnTo>
                    <a:lnTo>
                      <a:pt x="626" y="74"/>
                    </a:lnTo>
                    <a:lnTo>
                      <a:pt x="623" y="76"/>
                    </a:lnTo>
                    <a:lnTo>
                      <a:pt x="621" y="79"/>
                    </a:lnTo>
                    <a:lnTo>
                      <a:pt x="619" y="84"/>
                    </a:lnTo>
                    <a:close/>
                    <a:moveTo>
                      <a:pt x="654" y="110"/>
                    </a:moveTo>
                    <a:lnTo>
                      <a:pt x="650" y="110"/>
                    </a:lnTo>
                    <a:lnTo>
                      <a:pt x="647" y="112"/>
                    </a:lnTo>
                    <a:lnTo>
                      <a:pt x="643" y="114"/>
                    </a:lnTo>
                    <a:lnTo>
                      <a:pt x="638" y="115"/>
                    </a:lnTo>
                    <a:lnTo>
                      <a:pt x="633" y="117"/>
                    </a:lnTo>
                    <a:lnTo>
                      <a:pt x="630" y="119"/>
                    </a:lnTo>
                    <a:lnTo>
                      <a:pt x="626" y="121"/>
                    </a:lnTo>
                    <a:lnTo>
                      <a:pt x="624" y="122"/>
                    </a:lnTo>
                    <a:lnTo>
                      <a:pt x="623" y="124"/>
                    </a:lnTo>
                    <a:lnTo>
                      <a:pt x="621" y="127"/>
                    </a:lnTo>
                    <a:lnTo>
                      <a:pt x="619" y="129"/>
                    </a:lnTo>
                    <a:lnTo>
                      <a:pt x="619" y="131"/>
                    </a:lnTo>
                    <a:lnTo>
                      <a:pt x="619" y="134"/>
                    </a:lnTo>
                    <a:lnTo>
                      <a:pt x="621" y="138"/>
                    </a:lnTo>
                    <a:lnTo>
                      <a:pt x="623" y="139"/>
                    </a:lnTo>
                    <a:lnTo>
                      <a:pt x="624" y="143"/>
                    </a:lnTo>
                    <a:lnTo>
                      <a:pt x="626" y="146"/>
                    </a:lnTo>
                    <a:lnTo>
                      <a:pt x="630" y="148"/>
                    </a:lnTo>
                    <a:lnTo>
                      <a:pt x="631" y="150"/>
                    </a:lnTo>
                    <a:lnTo>
                      <a:pt x="635" y="150"/>
                    </a:lnTo>
                    <a:lnTo>
                      <a:pt x="637" y="150"/>
                    </a:lnTo>
                    <a:lnTo>
                      <a:pt x="638" y="148"/>
                    </a:lnTo>
                    <a:lnTo>
                      <a:pt x="642" y="146"/>
                    </a:lnTo>
                    <a:lnTo>
                      <a:pt x="645" y="145"/>
                    </a:lnTo>
                    <a:lnTo>
                      <a:pt x="647" y="143"/>
                    </a:lnTo>
                    <a:lnTo>
                      <a:pt x="649" y="139"/>
                    </a:lnTo>
                    <a:lnTo>
                      <a:pt x="650" y="138"/>
                    </a:lnTo>
                    <a:lnTo>
                      <a:pt x="652" y="134"/>
                    </a:lnTo>
                    <a:lnTo>
                      <a:pt x="654" y="131"/>
                    </a:lnTo>
                    <a:lnTo>
                      <a:pt x="654" y="127"/>
                    </a:lnTo>
                    <a:lnTo>
                      <a:pt x="654" y="122"/>
                    </a:lnTo>
                    <a:lnTo>
                      <a:pt x="654" y="117"/>
                    </a:lnTo>
                    <a:lnTo>
                      <a:pt x="654" y="110"/>
                    </a:lnTo>
                    <a:close/>
                    <a:moveTo>
                      <a:pt x="752" y="46"/>
                    </a:moveTo>
                    <a:lnTo>
                      <a:pt x="752" y="72"/>
                    </a:lnTo>
                    <a:lnTo>
                      <a:pt x="733" y="72"/>
                    </a:lnTo>
                    <a:lnTo>
                      <a:pt x="733" y="121"/>
                    </a:lnTo>
                    <a:lnTo>
                      <a:pt x="733" y="127"/>
                    </a:lnTo>
                    <a:lnTo>
                      <a:pt x="733" y="133"/>
                    </a:lnTo>
                    <a:lnTo>
                      <a:pt x="733" y="138"/>
                    </a:lnTo>
                    <a:lnTo>
                      <a:pt x="733" y="139"/>
                    </a:lnTo>
                    <a:lnTo>
                      <a:pt x="735" y="141"/>
                    </a:lnTo>
                    <a:lnTo>
                      <a:pt x="737" y="143"/>
                    </a:lnTo>
                    <a:lnTo>
                      <a:pt x="740" y="145"/>
                    </a:lnTo>
                    <a:lnTo>
                      <a:pt x="742" y="145"/>
                    </a:lnTo>
                    <a:lnTo>
                      <a:pt x="745" y="145"/>
                    </a:lnTo>
                    <a:lnTo>
                      <a:pt x="747" y="143"/>
                    </a:lnTo>
                    <a:lnTo>
                      <a:pt x="750" y="143"/>
                    </a:lnTo>
                    <a:lnTo>
                      <a:pt x="752" y="141"/>
                    </a:lnTo>
                    <a:lnTo>
                      <a:pt x="756" y="167"/>
                    </a:lnTo>
                    <a:lnTo>
                      <a:pt x="750" y="167"/>
                    </a:lnTo>
                    <a:lnTo>
                      <a:pt x="745" y="167"/>
                    </a:lnTo>
                    <a:lnTo>
                      <a:pt x="740" y="169"/>
                    </a:lnTo>
                    <a:lnTo>
                      <a:pt x="733" y="169"/>
                    </a:lnTo>
                    <a:lnTo>
                      <a:pt x="730" y="169"/>
                    </a:lnTo>
                    <a:lnTo>
                      <a:pt x="725" y="167"/>
                    </a:lnTo>
                    <a:lnTo>
                      <a:pt x="721" y="167"/>
                    </a:lnTo>
                    <a:lnTo>
                      <a:pt x="718" y="167"/>
                    </a:lnTo>
                    <a:lnTo>
                      <a:pt x="714" y="164"/>
                    </a:lnTo>
                    <a:lnTo>
                      <a:pt x="711" y="160"/>
                    </a:lnTo>
                    <a:lnTo>
                      <a:pt x="709" y="157"/>
                    </a:lnTo>
                    <a:lnTo>
                      <a:pt x="709" y="152"/>
                    </a:lnTo>
                    <a:lnTo>
                      <a:pt x="709" y="148"/>
                    </a:lnTo>
                    <a:lnTo>
                      <a:pt x="709" y="143"/>
                    </a:lnTo>
                    <a:lnTo>
                      <a:pt x="707" y="136"/>
                    </a:lnTo>
                    <a:lnTo>
                      <a:pt x="707" y="126"/>
                    </a:lnTo>
                    <a:lnTo>
                      <a:pt x="707" y="72"/>
                    </a:lnTo>
                    <a:lnTo>
                      <a:pt x="693" y="72"/>
                    </a:lnTo>
                    <a:lnTo>
                      <a:pt x="693" y="46"/>
                    </a:lnTo>
                    <a:lnTo>
                      <a:pt x="707" y="46"/>
                    </a:lnTo>
                    <a:lnTo>
                      <a:pt x="707" y="20"/>
                    </a:lnTo>
                    <a:lnTo>
                      <a:pt x="733" y="3"/>
                    </a:lnTo>
                    <a:lnTo>
                      <a:pt x="733" y="46"/>
                    </a:lnTo>
                    <a:lnTo>
                      <a:pt x="752" y="46"/>
                    </a:lnTo>
                    <a:close/>
                    <a:moveTo>
                      <a:pt x="769" y="29"/>
                    </a:moveTo>
                    <a:lnTo>
                      <a:pt x="769" y="0"/>
                    </a:lnTo>
                    <a:lnTo>
                      <a:pt x="797" y="0"/>
                    </a:lnTo>
                    <a:lnTo>
                      <a:pt x="797" y="29"/>
                    </a:lnTo>
                    <a:lnTo>
                      <a:pt x="769" y="29"/>
                    </a:lnTo>
                    <a:close/>
                    <a:moveTo>
                      <a:pt x="769" y="167"/>
                    </a:moveTo>
                    <a:lnTo>
                      <a:pt x="769" y="46"/>
                    </a:lnTo>
                    <a:lnTo>
                      <a:pt x="797" y="46"/>
                    </a:lnTo>
                    <a:lnTo>
                      <a:pt x="797" y="167"/>
                    </a:lnTo>
                    <a:lnTo>
                      <a:pt x="769" y="167"/>
                    </a:lnTo>
                    <a:close/>
                    <a:moveTo>
                      <a:pt x="818" y="107"/>
                    </a:moveTo>
                    <a:lnTo>
                      <a:pt x="818" y="96"/>
                    </a:lnTo>
                    <a:lnTo>
                      <a:pt x="820" y="88"/>
                    </a:lnTo>
                    <a:lnTo>
                      <a:pt x="821" y="81"/>
                    </a:lnTo>
                    <a:lnTo>
                      <a:pt x="823" y="74"/>
                    </a:lnTo>
                    <a:lnTo>
                      <a:pt x="826" y="67"/>
                    </a:lnTo>
                    <a:lnTo>
                      <a:pt x="832" y="60"/>
                    </a:lnTo>
                    <a:lnTo>
                      <a:pt x="837" y="55"/>
                    </a:lnTo>
                    <a:lnTo>
                      <a:pt x="842" y="51"/>
                    </a:lnTo>
                    <a:lnTo>
                      <a:pt x="849" y="48"/>
                    </a:lnTo>
                    <a:lnTo>
                      <a:pt x="856" y="45"/>
                    </a:lnTo>
                    <a:lnTo>
                      <a:pt x="861" y="43"/>
                    </a:lnTo>
                    <a:lnTo>
                      <a:pt x="868" y="43"/>
                    </a:lnTo>
                    <a:lnTo>
                      <a:pt x="880" y="45"/>
                    </a:lnTo>
                    <a:lnTo>
                      <a:pt x="890" y="48"/>
                    </a:lnTo>
                    <a:lnTo>
                      <a:pt x="899" y="53"/>
                    </a:lnTo>
                    <a:lnTo>
                      <a:pt x="906" y="62"/>
                    </a:lnTo>
                    <a:lnTo>
                      <a:pt x="913" y="72"/>
                    </a:lnTo>
                    <a:lnTo>
                      <a:pt x="916" y="83"/>
                    </a:lnTo>
                    <a:lnTo>
                      <a:pt x="920" y="95"/>
                    </a:lnTo>
                    <a:lnTo>
                      <a:pt x="920" y="107"/>
                    </a:lnTo>
                    <a:lnTo>
                      <a:pt x="920" y="115"/>
                    </a:lnTo>
                    <a:lnTo>
                      <a:pt x="918" y="124"/>
                    </a:lnTo>
                    <a:lnTo>
                      <a:pt x="914" y="133"/>
                    </a:lnTo>
                    <a:lnTo>
                      <a:pt x="913" y="139"/>
                    </a:lnTo>
                    <a:lnTo>
                      <a:pt x="909" y="146"/>
                    </a:lnTo>
                    <a:lnTo>
                      <a:pt x="904" y="153"/>
                    </a:lnTo>
                    <a:lnTo>
                      <a:pt x="899" y="158"/>
                    </a:lnTo>
                    <a:lnTo>
                      <a:pt x="894" y="164"/>
                    </a:lnTo>
                    <a:lnTo>
                      <a:pt x="889" y="165"/>
                    </a:lnTo>
                    <a:lnTo>
                      <a:pt x="882" y="167"/>
                    </a:lnTo>
                    <a:lnTo>
                      <a:pt x="876" y="169"/>
                    </a:lnTo>
                    <a:lnTo>
                      <a:pt x="870" y="169"/>
                    </a:lnTo>
                    <a:lnTo>
                      <a:pt x="857" y="169"/>
                    </a:lnTo>
                    <a:lnTo>
                      <a:pt x="849" y="165"/>
                    </a:lnTo>
                    <a:lnTo>
                      <a:pt x="838" y="160"/>
                    </a:lnTo>
                    <a:lnTo>
                      <a:pt x="832" y="153"/>
                    </a:lnTo>
                    <a:lnTo>
                      <a:pt x="825" y="145"/>
                    </a:lnTo>
                    <a:lnTo>
                      <a:pt x="821" y="134"/>
                    </a:lnTo>
                    <a:lnTo>
                      <a:pt x="818" y="121"/>
                    </a:lnTo>
                    <a:lnTo>
                      <a:pt x="818" y="107"/>
                    </a:lnTo>
                    <a:close/>
                    <a:moveTo>
                      <a:pt x="844" y="108"/>
                    </a:moveTo>
                    <a:lnTo>
                      <a:pt x="844" y="117"/>
                    </a:lnTo>
                    <a:lnTo>
                      <a:pt x="845" y="124"/>
                    </a:lnTo>
                    <a:lnTo>
                      <a:pt x="849" y="129"/>
                    </a:lnTo>
                    <a:lnTo>
                      <a:pt x="851" y="134"/>
                    </a:lnTo>
                    <a:lnTo>
                      <a:pt x="856" y="139"/>
                    </a:lnTo>
                    <a:lnTo>
                      <a:pt x="859" y="141"/>
                    </a:lnTo>
                    <a:lnTo>
                      <a:pt x="864" y="145"/>
                    </a:lnTo>
                    <a:lnTo>
                      <a:pt x="870" y="145"/>
                    </a:lnTo>
                    <a:lnTo>
                      <a:pt x="873" y="145"/>
                    </a:lnTo>
                    <a:lnTo>
                      <a:pt x="878" y="141"/>
                    </a:lnTo>
                    <a:lnTo>
                      <a:pt x="882" y="139"/>
                    </a:lnTo>
                    <a:lnTo>
                      <a:pt x="885" y="134"/>
                    </a:lnTo>
                    <a:lnTo>
                      <a:pt x="889" y="129"/>
                    </a:lnTo>
                    <a:lnTo>
                      <a:pt x="890" y="124"/>
                    </a:lnTo>
                    <a:lnTo>
                      <a:pt x="892" y="117"/>
                    </a:lnTo>
                    <a:lnTo>
                      <a:pt x="892" y="108"/>
                    </a:lnTo>
                    <a:lnTo>
                      <a:pt x="892" y="100"/>
                    </a:lnTo>
                    <a:lnTo>
                      <a:pt x="890" y="91"/>
                    </a:lnTo>
                    <a:lnTo>
                      <a:pt x="889" y="84"/>
                    </a:lnTo>
                    <a:lnTo>
                      <a:pt x="885" y="79"/>
                    </a:lnTo>
                    <a:lnTo>
                      <a:pt x="882" y="76"/>
                    </a:lnTo>
                    <a:lnTo>
                      <a:pt x="876" y="72"/>
                    </a:lnTo>
                    <a:lnTo>
                      <a:pt x="873" y="70"/>
                    </a:lnTo>
                    <a:lnTo>
                      <a:pt x="868" y="70"/>
                    </a:lnTo>
                    <a:lnTo>
                      <a:pt x="863" y="70"/>
                    </a:lnTo>
                    <a:lnTo>
                      <a:pt x="859" y="72"/>
                    </a:lnTo>
                    <a:lnTo>
                      <a:pt x="856" y="76"/>
                    </a:lnTo>
                    <a:lnTo>
                      <a:pt x="851" y="79"/>
                    </a:lnTo>
                    <a:lnTo>
                      <a:pt x="849" y="84"/>
                    </a:lnTo>
                    <a:lnTo>
                      <a:pt x="845" y="91"/>
                    </a:lnTo>
                    <a:lnTo>
                      <a:pt x="844" y="100"/>
                    </a:lnTo>
                    <a:lnTo>
                      <a:pt x="844" y="108"/>
                    </a:lnTo>
                    <a:close/>
                    <a:moveTo>
                      <a:pt x="1030" y="167"/>
                    </a:moveTo>
                    <a:lnTo>
                      <a:pt x="1006" y="167"/>
                    </a:lnTo>
                    <a:lnTo>
                      <a:pt x="1006" y="107"/>
                    </a:lnTo>
                    <a:lnTo>
                      <a:pt x="1006" y="98"/>
                    </a:lnTo>
                    <a:lnTo>
                      <a:pt x="1006" y="91"/>
                    </a:lnTo>
                    <a:lnTo>
                      <a:pt x="1004" y="84"/>
                    </a:lnTo>
                    <a:lnTo>
                      <a:pt x="1004" y="81"/>
                    </a:lnTo>
                    <a:lnTo>
                      <a:pt x="1002" y="79"/>
                    </a:lnTo>
                    <a:lnTo>
                      <a:pt x="1001" y="76"/>
                    </a:lnTo>
                    <a:lnTo>
                      <a:pt x="999" y="74"/>
                    </a:lnTo>
                    <a:lnTo>
                      <a:pt x="997" y="72"/>
                    </a:lnTo>
                    <a:lnTo>
                      <a:pt x="996" y="70"/>
                    </a:lnTo>
                    <a:lnTo>
                      <a:pt x="994" y="70"/>
                    </a:lnTo>
                    <a:lnTo>
                      <a:pt x="990" y="69"/>
                    </a:lnTo>
                    <a:lnTo>
                      <a:pt x="987" y="69"/>
                    </a:lnTo>
                    <a:lnTo>
                      <a:pt x="984" y="70"/>
                    </a:lnTo>
                    <a:lnTo>
                      <a:pt x="980" y="70"/>
                    </a:lnTo>
                    <a:lnTo>
                      <a:pt x="977" y="72"/>
                    </a:lnTo>
                    <a:lnTo>
                      <a:pt x="975" y="76"/>
                    </a:lnTo>
                    <a:lnTo>
                      <a:pt x="973" y="77"/>
                    </a:lnTo>
                    <a:lnTo>
                      <a:pt x="971" y="81"/>
                    </a:lnTo>
                    <a:lnTo>
                      <a:pt x="970" y="84"/>
                    </a:lnTo>
                    <a:lnTo>
                      <a:pt x="970" y="89"/>
                    </a:lnTo>
                    <a:lnTo>
                      <a:pt x="970" y="95"/>
                    </a:lnTo>
                    <a:lnTo>
                      <a:pt x="968" y="103"/>
                    </a:lnTo>
                    <a:lnTo>
                      <a:pt x="968" y="112"/>
                    </a:lnTo>
                    <a:lnTo>
                      <a:pt x="968" y="167"/>
                    </a:lnTo>
                    <a:lnTo>
                      <a:pt x="940" y="167"/>
                    </a:lnTo>
                    <a:lnTo>
                      <a:pt x="940" y="46"/>
                    </a:lnTo>
                    <a:lnTo>
                      <a:pt x="966" y="46"/>
                    </a:lnTo>
                    <a:lnTo>
                      <a:pt x="966" y="64"/>
                    </a:lnTo>
                    <a:lnTo>
                      <a:pt x="970" y="58"/>
                    </a:lnTo>
                    <a:lnTo>
                      <a:pt x="971" y="55"/>
                    </a:lnTo>
                    <a:lnTo>
                      <a:pt x="975" y="53"/>
                    </a:lnTo>
                    <a:lnTo>
                      <a:pt x="980" y="50"/>
                    </a:lnTo>
                    <a:lnTo>
                      <a:pt x="984" y="46"/>
                    </a:lnTo>
                    <a:lnTo>
                      <a:pt x="989" y="45"/>
                    </a:lnTo>
                    <a:lnTo>
                      <a:pt x="994" y="43"/>
                    </a:lnTo>
                    <a:lnTo>
                      <a:pt x="999" y="43"/>
                    </a:lnTo>
                    <a:lnTo>
                      <a:pt x="1004" y="43"/>
                    </a:lnTo>
                    <a:lnTo>
                      <a:pt x="1009" y="45"/>
                    </a:lnTo>
                    <a:lnTo>
                      <a:pt x="1013" y="48"/>
                    </a:lnTo>
                    <a:lnTo>
                      <a:pt x="1018" y="50"/>
                    </a:lnTo>
                    <a:lnTo>
                      <a:pt x="1021" y="53"/>
                    </a:lnTo>
                    <a:lnTo>
                      <a:pt x="1025" y="57"/>
                    </a:lnTo>
                    <a:lnTo>
                      <a:pt x="1027" y="60"/>
                    </a:lnTo>
                    <a:lnTo>
                      <a:pt x="1028" y="65"/>
                    </a:lnTo>
                    <a:lnTo>
                      <a:pt x="1030" y="70"/>
                    </a:lnTo>
                    <a:lnTo>
                      <a:pt x="1030" y="76"/>
                    </a:lnTo>
                    <a:lnTo>
                      <a:pt x="1030" y="84"/>
                    </a:lnTo>
                    <a:lnTo>
                      <a:pt x="1030" y="93"/>
                    </a:lnTo>
                    <a:lnTo>
                      <a:pt x="1030" y="167"/>
                    </a:lnTo>
                    <a:close/>
                    <a:moveTo>
                      <a:pt x="1111" y="167"/>
                    </a:moveTo>
                    <a:lnTo>
                      <a:pt x="1111" y="0"/>
                    </a:lnTo>
                    <a:lnTo>
                      <a:pt x="1141" y="0"/>
                    </a:lnTo>
                    <a:lnTo>
                      <a:pt x="1141" y="139"/>
                    </a:lnTo>
                    <a:lnTo>
                      <a:pt x="1210" y="139"/>
                    </a:lnTo>
                    <a:lnTo>
                      <a:pt x="1210" y="167"/>
                    </a:lnTo>
                    <a:lnTo>
                      <a:pt x="1111" y="167"/>
                    </a:lnTo>
                    <a:close/>
                    <a:moveTo>
                      <a:pt x="1251" y="84"/>
                    </a:moveTo>
                    <a:lnTo>
                      <a:pt x="1225" y="79"/>
                    </a:lnTo>
                    <a:lnTo>
                      <a:pt x="1229" y="70"/>
                    </a:lnTo>
                    <a:lnTo>
                      <a:pt x="1230" y="62"/>
                    </a:lnTo>
                    <a:lnTo>
                      <a:pt x="1234" y="57"/>
                    </a:lnTo>
                    <a:lnTo>
                      <a:pt x="1239" y="51"/>
                    </a:lnTo>
                    <a:lnTo>
                      <a:pt x="1244" y="48"/>
                    </a:lnTo>
                    <a:lnTo>
                      <a:pt x="1251" y="45"/>
                    </a:lnTo>
                    <a:lnTo>
                      <a:pt x="1260" y="43"/>
                    </a:lnTo>
                    <a:lnTo>
                      <a:pt x="1268" y="43"/>
                    </a:lnTo>
                    <a:lnTo>
                      <a:pt x="1275" y="43"/>
                    </a:lnTo>
                    <a:lnTo>
                      <a:pt x="1284" y="45"/>
                    </a:lnTo>
                    <a:lnTo>
                      <a:pt x="1289" y="46"/>
                    </a:lnTo>
                    <a:lnTo>
                      <a:pt x="1293" y="50"/>
                    </a:lnTo>
                    <a:lnTo>
                      <a:pt x="1298" y="51"/>
                    </a:lnTo>
                    <a:lnTo>
                      <a:pt x="1301" y="53"/>
                    </a:lnTo>
                    <a:lnTo>
                      <a:pt x="1303" y="57"/>
                    </a:lnTo>
                    <a:lnTo>
                      <a:pt x="1306" y="60"/>
                    </a:lnTo>
                    <a:lnTo>
                      <a:pt x="1308" y="65"/>
                    </a:lnTo>
                    <a:lnTo>
                      <a:pt x="1310" y="72"/>
                    </a:lnTo>
                    <a:lnTo>
                      <a:pt x="1310" y="81"/>
                    </a:lnTo>
                    <a:lnTo>
                      <a:pt x="1310" y="91"/>
                    </a:lnTo>
                    <a:lnTo>
                      <a:pt x="1310" y="129"/>
                    </a:lnTo>
                    <a:lnTo>
                      <a:pt x="1310" y="136"/>
                    </a:lnTo>
                    <a:lnTo>
                      <a:pt x="1310" y="143"/>
                    </a:lnTo>
                    <a:lnTo>
                      <a:pt x="1310" y="148"/>
                    </a:lnTo>
                    <a:lnTo>
                      <a:pt x="1310" y="150"/>
                    </a:lnTo>
                    <a:lnTo>
                      <a:pt x="1310" y="155"/>
                    </a:lnTo>
                    <a:lnTo>
                      <a:pt x="1311" y="158"/>
                    </a:lnTo>
                    <a:lnTo>
                      <a:pt x="1313" y="164"/>
                    </a:lnTo>
                    <a:lnTo>
                      <a:pt x="1315" y="167"/>
                    </a:lnTo>
                    <a:lnTo>
                      <a:pt x="1291" y="167"/>
                    </a:lnTo>
                    <a:lnTo>
                      <a:pt x="1286" y="155"/>
                    </a:lnTo>
                    <a:lnTo>
                      <a:pt x="1282" y="158"/>
                    </a:lnTo>
                    <a:lnTo>
                      <a:pt x="1279" y="162"/>
                    </a:lnTo>
                    <a:lnTo>
                      <a:pt x="1275" y="165"/>
                    </a:lnTo>
                    <a:lnTo>
                      <a:pt x="1272" y="167"/>
                    </a:lnTo>
                    <a:lnTo>
                      <a:pt x="1268" y="167"/>
                    </a:lnTo>
                    <a:lnTo>
                      <a:pt x="1263" y="167"/>
                    </a:lnTo>
                    <a:lnTo>
                      <a:pt x="1258" y="169"/>
                    </a:lnTo>
                    <a:lnTo>
                      <a:pt x="1255" y="169"/>
                    </a:lnTo>
                    <a:lnTo>
                      <a:pt x="1248" y="169"/>
                    </a:lnTo>
                    <a:lnTo>
                      <a:pt x="1242" y="167"/>
                    </a:lnTo>
                    <a:lnTo>
                      <a:pt x="1237" y="164"/>
                    </a:lnTo>
                    <a:lnTo>
                      <a:pt x="1232" y="160"/>
                    </a:lnTo>
                    <a:lnTo>
                      <a:pt x="1227" y="155"/>
                    </a:lnTo>
                    <a:lnTo>
                      <a:pt x="1225" y="150"/>
                    </a:lnTo>
                    <a:lnTo>
                      <a:pt x="1222" y="143"/>
                    </a:lnTo>
                    <a:lnTo>
                      <a:pt x="1222" y="134"/>
                    </a:lnTo>
                    <a:lnTo>
                      <a:pt x="1222" y="131"/>
                    </a:lnTo>
                    <a:lnTo>
                      <a:pt x="1223" y="126"/>
                    </a:lnTo>
                    <a:lnTo>
                      <a:pt x="1225" y="121"/>
                    </a:lnTo>
                    <a:lnTo>
                      <a:pt x="1227" y="117"/>
                    </a:lnTo>
                    <a:lnTo>
                      <a:pt x="1229" y="112"/>
                    </a:lnTo>
                    <a:lnTo>
                      <a:pt x="1230" y="110"/>
                    </a:lnTo>
                    <a:lnTo>
                      <a:pt x="1234" y="107"/>
                    </a:lnTo>
                    <a:lnTo>
                      <a:pt x="1236" y="105"/>
                    </a:lnTo>
                    <a:lnTo>
                      <a:pt x="1241" y="103"/>
                    </a:lnTo>
                    <a:lnTo>
                      <a:pt x="1246" y="100"/>
                    </a:lnTo>
                    <a:lnTo>
                      <a:pt x="1251" y="98"/>
                    </a:lnTo>
                    <a:lnTo>
                      <a:pt x="1258" y="96"/>
                    </a:lnTo>
                    <a:lnTo>
                      <a:pt x="1267" y="95"/>
                    </a:lnTo>
                    <a:lnTo>
                      <a:pt x="1274" y="93"/>
                    </a:lnTo>
                    <a:lnTo>
                      <a:pt x="1279" y="91"/>
                    </a:lnTo>
                    <a:lnTo>
                      <a:pt x="1282" y="89"/>
                    </a:lnTo>
                    <a:lnTo>
                      <a:pt x="1282" y="84"/>
                    </a:lnTo>
                    <a:lnTo>
                      <a:pt x="1282" y="79"/>
                    </a:lnTo>
                    <a:lnTo>
                      <a:pt x="1282" y="77"/>
                    </a:lnTo>
                    <a:lnTo>
                      <a:pt x="1280" y="74"/>
                    </a:lnTo>
                    <a:lnTo>
                      <a:pt x="1279" y="72"/>
                    </a:lnTo>
                    <a:lnTo>
                      <a:pt x="1277" y="70"/>
                    </a:lnTo>
                    <a:lnTo>
                      <a:pt x="1275" y="70"/>
                    </a:lnTo>
                    <a:lnTo>
                      <a:pt x="1272" y="69"/>
                    </a:lnTo>
                    <a:lnTo>
                      <a:pt x="1270" y="69"/>
                    </a:lnTo>
                    <a:lnTo>
                      <a:pt x="1267" y="69"/>
                    </a:lnTo>
                    <a:lnTo>
                      <a:pt x="1263" y="69"/>
                    </a:lnTo>
                    <a:lnTo>
                      <a:pt x="1260" y="70"/>
                    </a:lnTo>
                    <a:lnTo>
                      <a:pt x="1258" y="70"/>
                    </a:lnTo>
                    <a:lnTo>
                      <a:pt x="1256" y="72"/>
                    </a:lnTo>
                    <a:lnTo>
                      <a:pt x="1255" y="74"/>
                    </a:lnTo>
                    <a:lnTo>
                      <a:pt x="1253" y="76"/>
                    </a:lnTo>
                    <a:lnTo>
                      <a:pt x="1251" y="79"/>
                    </a:lnTo>
                    <a:lnTo>
                      <a:pt x="1251" y="84"/>
                    </a:lnTo>
                    <a:close/>
                    <a:moveTo>
                      <a:pt x="1282" y="110"/>
                    </a:moveTo>
                    <a:lnTo>
                      <a:pt x="1280" y="110"/>
                    </a:lnTo>
                    <a:lnTo>
                      <a:pt x="1277" y="112"/>
                    </a:lnTo>
                    <a:lnTo>
                      <a:pt x="1272" y="114"/>
                    </a:lnTo>
                    <a:lnTo>
                      <a:pt x="1268" y="115"/>
                    </a:lnTo>
                    <a:lnTo>
                      <a:pt x="1263" y="117"/>
                    </a:lnTo>
                    <a:lnTo>
                      <a:pt x="1258" y="119"/>
                    </a:lnTo>
                    <a:lnTo>
                      <a:pt x="1255" y="121"/>
                    </a:lnTo>
                    <a:lnTo>
                      <a:pt x="1253" y="122"/>
                    </a:lnTo>
                    <a:lnTo>
                      <a:pt x="1251" y="124"/>
                    </a:lnTo>
                    <a:lnTo>
                      <a:pt x="1251" y="127"/>
                    </a:lnTo>
                    <a:lnTo>
                      <a:pt x="1251" y="129"/>
                    </a:lnTo>
                    <a:lnTo>
                      <a:pt x="1251" y="131"/>
                    </a:lnTo>
                    <a:lnTo>
                      <a:pt x="1251" y="134"/>
                    </a:lnTo>
                    <a:lnTo>
                      <a:pt x="1251" y="138"/>
                    </a:lnTo>
                    <a:lnTo>
                      <a:pt x="1251" y="139"/>
                    </a:lnTo>
                    <a:lnTo>
                      <a:pt x="1253" y="143"/>
                    </a:lnTo>
                    <a:lnTo>
                      <a:pt x="1256" y="146"/>
                    </a:lnTo>
                    <a:lnTo>
                      <a:pt x="1258" y="148"/>
                    </a:lnTo>
                    <a:lnTo>
                      <a:pt x="1261" y="150"/>
                    </a:lnTo>
                    <a:lnTo>
                      <a:pt x="1263" y="150"/>
                    </a:lnTo>
                    <a:lnTo>
                      <a:pt x="1267" y="150"/>
                    </a:lnTo>
                    <a:lnTo>
                      <a:pt x="1268" y="148"/>
                    </a:lnTo>
                    <a:lnTo>
                      <a:pt x="1272" y="146"/>
                    </a:lnTo>
                    <a:lnTo>
                      <a:pt x="1274" y="145"/>
                    </a:lnTo>
                    <a:lnTo>
                      <a:pt x="1275" y="143"/>
                    </a:lnTo>
                    <a:lnTo>
                      <a:pt x="1279" y="139"/>
                    </a:lnTo>
                    <a:lnTo>
                      <a:pt x="1280" y="138"/>
                    </a:lnTo>
                    <a:lnTo>
                      <a:pt x="1280" y="134"/>
                    </a:lnTo>
                    <a:lnTo>
                      <a:pt x="1282" y="131"/>
                    </a:lnTo>
                    <a:lnTo>
                      <a:pt x="1282" y="127"/>
                    </a:lnTo>
                    <a:lnTo>
                      <a:pt x="1282" y="122"/>
                    </a:lnTo>
                    <a:lnTo>
                      <a:pt x="1282" y="117"/>
                    </a:lnTo>
                    <a:lnTo>
                      <a:pt x="1282" y="110"/>
                    </a:lnTo>
                    <a:close/>
                    <a:moveTo>
                      <a:pt x="1322" y="46"/>
                    </a:moveTo>
                    <a:lnTo>
                      <a:pt x="1349" y="46"/>
                    </a:lnTo>
                    <a:lnTo>
                      <a:pt x="1374" y="133"/>
                    </a:lnTo>
                    <a:lnTo>
                      <a:pt x="1398" y="46"/>
                    </a:lnTo>
                    <a:lnTo>
                      <a:pt x="1424" y="46"/>
                    </a:lnTo>
                    <a:lnTo>
                      <a:pt x="1391" y="164"/>
                    </a:lnTo>
                    <a:lnTo>
                      <a:pt x="1384" y="184"/>
                    </a:lnTo>
                    <a:lnTo>
                      <a:pt x="1382" y="190"/>
                    </a:lnTo>
                    <a:lnTo>
                      <a:pt x="1379" y="195"/>
                    </a:lnTo>
                    <a:lnTo>
                      <a:pt x="1377" y="200"/>
                    </a:lnTo>
                    <a:lnTo>
                      <a:pt x="1374" y="203"/>
                    </a:lnTo>
                    <a:lnTo>
                      <a:pt x="1372" y="205"/>
                    </a:lnTo>
                    <a:lnTo>
                      <a:pt x="1368" y="209"/>
                    </a:lnTo>
                    <a:lnTo>
                      <a:pt x="1367" y="210"/>
                    </a:lnTo>
                    <a:lnTo>
                      <a:pt x="1363" y="210"/>
                    </a:lnTo>
                    <a:lnTo>
                      <a:pt x="1360" y="212"/>
                    </a:lnTo>
                    <a:lnTo>
                      <a:pt x="1356" y="214"/>
                    </a:lnTo>
                    <a:lnTo>
                      <a:pt x="1351" y="215"/>
                    </a:lnTo>
                    <a:lnTo>
                      <a:pt x="1346" y="215"/>
                    </a:lnTo>
                    <a:lnTo>
                      <a:pt x="1343" y="215"/>
                    </a:lnTo>
                    <a:lnTo>
                      <a:pt x="1339" y="214"/>
                    </a:lnTo>
                    <a:lnTo>
                      <a:pt x="1334" y="214"/>
                    </a:lnTo>
                    <a:lnTo>
                      <a:pt x="1330" y="212"/>
                    </a:lnTo>
                    <a:lnTo>
                      <a:pt x="1329" y="186"/>
                    </a:lnTo>
                    <a:lnTo>
                      <a:pt x="1332" y="188"/>
                    </a:lnTo>
                    <a:lnTo>
                      <a:pt x="1336" y="188"/>
                    </a:lnTo>
                    <a:lnTo>
                      <a:pt x="1337" y="188"/>
                    </a:lnTo>
                    <a:lnTo>
                      <a:pt x="1341" y="188"/>
                    </a:lnTo>
                    <a:lnTo>
                      <a:pt x="1344" y="188"/>
                    </a:lnTo>
                    <a:lnTo>
                      <a:pt x="1348" y="186"/>
                    </a:lnTo>
                    <a:lnTo>
                      <a:pt x="1349" y="186"/>
                    </a:lnTo>
                    <a:lnTo>
                      <a:pt x="1351" y="184"/>
                    </a:lnTo>
                    <a:lnTo>
                      <a:pt x="1355" y="181"/>
                    </a:lnTo>
                    <a:lnTo>
                      <a:pt x="1358" y="177"/>
                    </a:lnTo>
                    <a:lnTo>
                      <a:pt x="1360" y="172"/>
                    </a:lnTo>
                    <a:lnTo>
                      <a:pt x="1362" y="167"/>
                    </a:lnTo>
                    <a:lnTo>
                      <a:pt x="1322" y="46"/>
                    </a:lnTo>
                    <a:close/>
                    <a:moveTo>
                      <a:pt x="1501" y="129"/>
                    </a:moveTo>
                    <a:lnTo>
                      <a:pt x="1527" y="134"/>
                    </a:lnTo>
                    <a:lnTo>
                      <a:pt x="1524" y="143"/>
                    </a:lnTo>
                    <a:lnTo>
                      <a:pt x="1520" y="152"/>
                    </a:lnTo>
                    <a:lnTo>
                      <a:pt x="1515" y="157"/>
                    </a:lnTo>
                    <a:lnTo>
                      <a:pt x="1512" y="162"/>
                    </a:lnTo>
                    <a:lnTo>
                      <a:pt x="1505" y="165"/>
                    </a:lnTo>
                    <a:lnTo>
                      <a:pt x="1498" y="167"/>
                    </a:lnTo>
                    <a:lnTo>
                      <a:pt x="1491" y="169"/>
                    </a:lnTo>
                    <a:lnTo>
                      <a:pt x="1482" y="169"/>
                    </a:lnTo>
                    <a:lnTo>
                      <a:pt x="1472" y="169"/>
                    </a:lnTo>
                    <a:lnTo>
                      <a:pt x="1463" y="167"/>
                    </a:lnTo>
                    <a:lnTo>
                      <a:pt x="1457" y="164"/>
                    </a:lnTo>
                    <a:lnTo>
                      <a:pt x="1450" y="157"/>
                    </a:lnTo>
                    <a:lnTo>
                      <a:pt x="1443" y="146"/>
                    </a:lnTo>
                    <a:lnTo>
                      <a:pt x="1439" y="136"/>
                    </a:lnTo>
                    <a:lnTo>
                      <a:pt x="1436" y="122"/>
                    </a:lnTo>
                    <a:lnTo>
                      <a:pt x="1434" y="108"/>
                    </a:lnTo>
                    <a:lnTo>
                      <a:pt x="1436" y="93"/>
                    </a:lnTo>
                    <a:lnTo>
                      <a:pt x="1439" y="81"/>
                    </a:lnTo>
                    <a:lnTo>
                      <a:pt x="1443" y="69"/>
                    </a:lnTo>
                    <a:lnTo>
                      <a:pt x="1450" y="60"/>
                    </a:lnTo>
                    <a:lnTo>
                      <a:pt x="1457" y="53"/>
                    </a:lnTo>
                    <a:lnTo>
                      <a:pt x="1463" y="48"/>
                    </a:lnTo>
                    <a:lnTo>
                      <a:pt x="1472" y="45"/>
                    </a:lnTo>
                    <a:lnTo>
                      <a:pt x="1481" y="43"/>
                    </a:lnTo>
                    <a:lnTo>
                      <a:pt x="1491" y="45"/>
                    </a:lnTo>
                    <a:lnTo>
                      <a:pt x="1500" y="48"/>
                    </a:lnTo>
                    <a:lnTo>
                      <a:pt x="1507" y="53"/>
                    </a:lnTo>
                    <a:lnTo>
                      <a:pt x="1513" y="60"/>
                    </a:lnTo>
                    <a:lnTo>
                      <a:pt x="1520" y="69"/>
                    </a:lnTo>
                    <a:lnTo>
                      <a:pt x="1524" y="81"/>
                    </a:lnTo>
                    <a:lnTo>
                      <a:pt x="1527" y="96"/>
                    </a:lnTo>
                    <a:lnTo>
                      <a:pt x="1529" y="112"/>
                    </a:lnTo>
                    <a:lnTo>
                      <a:pt x="1529" y="115"/>
                    </a:lnTo>
                    <a:lnTo>
                      <a:pt x="1462" y="115"/>
                    </a:lnTo>
                    <a:lnTo>
                      <a:pt x="1462" y="122"/>
                    </a:lnTo>
                    <a:lnTo>
                      <a:pt x="1463" y="129"/>
                    </a:lnTo>
                    <a:lnTo>
                      <a:pt x="1465" y="134"/>
                    </a:lnTo>
                    <a:lnTo>
                      <a:pt x="1469" y="139"/>
                    </a:lnTo>
                    <a:lnTo>
                      <a:pt x="1472" y="141"/>
                    </a:lnTo>
                    <a:lnTo>
                      <a:pt x="1475" y="145"/>
                    </a:lnTo>
                    <a:lnTo>
                      <a:pt x="1479" y="146"/>
                    </a:lnTo>
                    <a:lnTo>
                      <a:pt x="1482" y="146"/>
                    </a:lnTo>
                    <a:lnTo>
                      <a:pt x="1489" y="145"/>
                    </a:lnTo>
                    <a:lnTo>
                      <a:pt x="1494" y="141"/>
                    </a:lnTo>
                    <a:lnTo>
                      <a:pt x="1498" y="136"/>
                    </a:lnTo>
                    <a:lnTo>
                      <a:pt x="1501" y="129"/>
                    </a:lnTo>
                    <a:close/>
                    <a:moveTo>
                      <a:pt x="1501" y="95"/>
                    </a:moveTo>
                    <a:lnTo>
                      <a:pt x="1501" y="89"/>
                    </a:lnTo>
                    <a:lnTo>
                      <a:pt x="1500" y="84"/>
                    </a:lnTo>
                    <a:lnTo>
                      <a:pt x="1498" y="79"/>
                    </a:lnTo>
                    <a:lnTo>
                      <a:pt x="1496" y="74"/>
                    </a:lnTo>
                    <a:lnTo>
                      <a:pt x="1493" y="72"/>
                    </a:lnTo>
                    <a:lnTo>
                      <a:pt x="1489" y="70"/>
                    </a:lnTo>
                    <a:lnTo>
                      <a:pt x="1486" y="69"/>
                    </a:lnTo>
                    <a:lnTo>
                      <a:pt x="1481" y="69"/>
                    </a:lnTo>
                    <a:lnTo>
                      <a:pt x="1477" y="69"/>
                    </a:lnTo>
                    <a:lnTo>
                      <a:pt x="1474" y="70"/>
                    </a:lnTo>
                    <a:lnTo>
                      <a:pt x="1470" y="72"/>
                    </a:lnTo>
                    <a:lnTo>
                      <a:pt x="1469" y="76"/>
                    </a:lnTo>
                    <a:lnTo>
                      <a:pt x="1465" y="79"/>
                    </a:lnTo>
                    <a:lnTo>
                      <a:pt x="1463" y="84"/>
                    </a:lnTo>
                    <a:lnTo>
                      <a:pt x="1462" y="89"/>
                    </a:lnTo>
                    <a:lnTo>
                      <a:pt x="1462" y="95"/>
                    </a:lnTo>
                    <a:lnTo>
                      <a:pt x="1501" y="95"/>
                    </a:lnTo>
                    <a:close/>
                    <a:moveTo>
                      <a:pt x="1574" y="167"/>
                    </a:moveTo>
                    <a:lnTo>
                      <a:pt x="1550" y="167"/>
                    </a:lnTo>
                    <a:lnTo>
                      <a:pt x="1550" y="46"/>
                    </a:lnTo>
                    <a:lnTo>
                      <a:pt x="1572" y="46"/>
                    </a:lnTo>
                    <a:lnTo>
                      <a:pt x="1572" y="64"/>
                    </a:lnTo>
                    <a:lnTo>
                      <a:pt x="1576" y="58"/>
                    </a:lnTo>
                    <a:lnTo>
                      <a:pt x="1579" y="53"/>
                    </a:lnTo>
                    <a:lnTo>
                      <a:pt x="1581" y="50"/>
                    </a:lnTo>
                    <a:lnTo>
                      <a:pt x="1584" y="48"/>
                    </a:lnTo>
                    <a:lnTo>
                      <a:pt x="1588" y="46"/>
                    </a:lnTo>
                    <a:lnTo>
                      <a:pt x="1589" y="45"/>
                    </a:lnTo>
                    <a:lnTo>
                      <a:pt x="1593" y="43"/>
                    </a:lnTo>
                    <a:lnTo>
                      <a:pt x="1595" y="43"/>
                    </a:lnTo>
                    <a:lnTo>
                      <a:pt x="1600" y="43"/>
                    </a:lnTo>
                    <a:lnTo>
                      <a:pt x="1605" y="45"/>
                    </a:lnTo>
                    <a:lnTo>
                      <a:pt x="1608" y="48"/>
                    </a:lnTo>
                    <a:lnTo>
                      <a:pt x="1612" y="50"/>
                    </a:lnTo>
                    <a:lnTo>
                      <a:pt x="1605" y="79"/>
                    </a:lnTo>
                    <a:lnTo>
                      <a:pt x="1602" y="77"/>
                    </a:lnTo>
                    <a:lnTo>
                      <a:pt x="1598" y="76"/>
                    </a:lnTo>
                    <a:lnTo>
                      <a:pt x="1595" y="74"/>
                    </a:lnTo>
                    <a:lnTo>
                      <a:pt x="1591" y="74"/>
                    </a:lnTo>
                    <a:lnTo>
                      <a:pt x="1589" y="74"/>
                    </a:lnTo>
                    <a:lnTo>
                      <a:pt x="1588" y="74"/>
                    </a:lnTo>
                    <a:lnTo>
                      <a:pt x="1584" y="76"/>
                    </a:lnTo>
                    <a:lnTo>
                      <a:pt x="1583" y="77"/>
                    </a:lnTo>
                    <a:lnTo>
                      <a:pt x="1581" y="79"/>
                    </a:lnTo>
                    <a:lnTo>
                      <a:pt x="1579" y="83"/>
                    </a:lnTo>
                    <a:lnTo>
                      <a:pt x="1577" y="88"/>
                    </a:lnTo>
                    <a:lnTo>
                      <a:pt x="1576" y="93"/>
                    </a:lnTo>
                    <a:lnTo>
                      <a:pt x="1576" y="100"/>
                    </a:lnTo>
                    <a:lnTo>
                      <a:pt x="1576" y="107"/>
                    </a:lnTo>
                    <a:lnTo>
                      <a:pt x="1574" y="117"/>
                    </a:lnTo>
                    <a:lnTo>
                      <a:pt x="1574" y="129"/>
                    </a:lnTo>
                    <a:lnTo>
                      <a:pt x="1574" y="1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33" name="Freeform 898"/>
              <p:cNvSpPr>
                <a:spLocks noEditPoints="1"/>
              </p:cNvSpPr>
              <p:nvPr/>
            </p:nvSpPr>
            <p:spPr bwMode="auto">
              <a:xfrm>
                <a:off x="1169" y="3759"/>
                <a:ext cx="654" cy="105"/>
              </a:xfrm>
              <a:custGeom>
                <a:avLst/>
                <a:gdLst>
                  <a:gd name="T0" fmla="*/ 1 w 1307"/>
                  <a:gd name="T1" fmla="*/ 0 h 211"/>
                  <a:gd name="T2" fmla="*/ 1 w 1307"/>
                  <a:gd name="T3" fmla="*/ 0 h 211"/>
                  <a:gd name="T4" fmla="*/ 1 w 1307"/>
                  <a:gd name="T5" fmla="*/ 0 h 211"/>
                  <a:gd name="T6" fmla="*/ 1 w 1307"/>
                  <a:gd name="T7" fmla="*/ 0 h 211"/>
                  <a:gd name="T8" fmla="*/ 1 w 1307"/>
                  <a:gd name="T9" fmla="*/ 0 h 211"/>
                  <a:gd name="T10" fmla="*/ 1 w 1307"/>
                  <a:gd name="T11" fmla="*/ 0 h 211"/>
                  <a:gd name="T12" fmla="*/ 1 w 1307"/>
                  <a:gd name="T13" fmla="*/ 0 h 211"/>
                  <a:gd name="T14" fmla="*/ 1 w 1307"/>
                  <a:gd name="T15" fmla="*/ 0 h 211"/>
                  <a:gd name="T16" fmla="*/ 1 w 1307"/>
                  <a:gd name="T17" fmla="*/ 0 h 211"/>
                  <a:gd name="T18" fmla="*/ 1 w 1307"/>
                  <a:gd name="T19" fmla="*/ 0 h 211"/>
                  <a:gd name="T20" fmla="*/ 1 w 1307"/>
                  <a:gd name="T21" fmla="*/ 0 h 211"/>
                  <a:gd name="T22" fmla="*/ 1 w 1307"/>
                  <a:gd name="T23" fmla="*/ 0 h 211"/>
                  <a:gd name="T24" fmla="*/ 1 w 1307"/>
                  <a:gd name="T25" fmla="*/ 0 h 211"/>
                  <a:gd name="T26" fmla="*/ 1 w 1307"/>
                  <a:gd name="T27" fmla="*/ 0 h 211"/>
                  <a:gd name="T28" fmla="*/ 1 w 1307"/>
                  <a:gd name="T29" fmla="*/ 0 h 211"/>
                  <a:gd name="T30" fmla="*/ 1 w 1307"/>
                  <a:gd name="T31" fmla="*/ 0 h 211"/>
                  <a:gd name="T32" fmla="*/ 1 w 1307"/>
                  <a:gd name="T33" fmla="*/ 0 h 211"/>
                  <a:gd name="T34" fmla="*/ 1 w 1307"/>
                  <a:gd name="T35" fmla="*/ 0 h 211"/>
                  <a:gd name="T36" fmla="*/ 1 w 1307"/>
                  <a:gd name="T37" fmla="*/ 0 h 211"/>
                  <a:gd name="T38" fmla="*/ 1 w 1307"/>
                  <a:gd name="T39" fmla="*/ 0 h 211"/>
                  <a:gd name="T40" fmla="*/ 1 w 1307"/>
                  <a:gd name="T41" fmla="*/ 0 h 211"/>
                  <a:gd name="T42" fmla="*/ 1 w 1307"/>
                  <a:gd name="T43" fmla="*/ 0 h 211"/>
                  <a:gd name="T44" fmla="*/ 1 w 1307"/>
                  <a:gd name="T45" fmla="*/ 0 h 211"/>
                  <a:gd name="T46" fmla="*/ 1 w 1307"/>
                  <a:gd name="T47" fmla="*/ 0 h 211"/>
                  <a:gd name="T48" fmla="*/ 1 w 1307"/>
                  <a:gd name="T49" fmla="*/ 0 h 211"/>
                  <a:gd name="T50" fmla="*/ 1 w 1307"/>
                  <a:gd name="T51" fmla="*/ 0 h 211"/>
                  <a:gd name="T52" fmla="*/ 1 w 1307"/>
                  <a:gd name="T53" fmla="*/ 0 h 211"/>
                  <a:gd name="T54" fmla="*/ 1 w 1307"/>
                  <a:gd name="T55" fmla="*/ 0 h 211"/>
                  <a:gd name="T56" fmla="*/ 1 w 1307"/>
                  <a:gd name="T57" fmla="*/ 0 h 211"/>
                  <a:gd name="T58" fmla="*/ 1 w 1307"/>
                  <a:gd name="T59" fmla="*/ 0 h 211"/>
                  <a:gd name="T60" fmla="*/ 1 w 1307"/>
                  <a:gd name="T61" fmla="*/ 0 h 211"/>
                  <a:gd name="T62" fmla="*/ 1 w 1307"/>
                  <a:gd name="T63" fmla="*/ 0 h 211"/>
                  <a:gd name="T64" fmla="*/ 1 w 1307"/>
                  <a:gd name="T65" fmla="*/ 0 h 211"/>
                  <a:gd name="T66" fmla="*/ 1 w 1307"/>
                  <a:gd name="T67" fmla="*/ 0 h 211"/>
                  <a:gd name="T68" fmla="*/ 1 w 1307"/>
                  <a:gd name="T69" fmla="*/ 0 h 211"/>
                  <a:gd name="T70" fmla="*/ 1 w 1307"/>
                  <a:gd name="T71" fmla="*/ 0 h 211"/>
                  <a:gd name="T72" fmla="*/ 1 w 1307"/>
                  <a:gd name="T73" fmla="*/ 0 h 211"/>
                  <a:gd name="T74" fmla="*/ 1 w 1307"/>
                  <a:gd name="T75" fmla="*/ 0 h 211"/>
                  <a:gd name="T76" fmla="*/ 1 w 1307"/>
                  <a:gd name="T77" fmla="*/ 0 h 211"/>
                  <a:gd name="T78" fmla="*/ 1 w 1307"/>
                  <a:gd name="T79" fmla="*/ 0 h 211"/>
                  <a:gd name="T80" fmla="*/ 1 w 1307"/>
                  <a:gd name="T81" fmla="*/ 0 h 211"/>
                  <a:gd name="T82" fmla="*/ 1 w 1307"/>
                  <a:gd name="T83" fmla="*/ 0 h 211"/>
                  <a:gd name="T84" fmla="*/ 1 w 1307"/>
                  <a:gd name="T85" fmla="*/ 0 h 211"/>
                  <a:gd name="T86" fmla="*/ 1 w 1307"/>
                  <a:gd name="T87" fmla="*/ 0 h 211"/>
                  <a:gd name="T88" fmla="*/ 1 w 1307"/>
                  <a:gd name="T89" fmla="*/ 0 h 211"/>
                  <a:gd name="T90" fmla="*/ 1 w 1307"/>
                  <a:gd name="T91" fmla="*/ 0 h 211"/>
                  <a:gd name="T92" fmla="*/ 1 w 1307"/>
                  <a:gd name="T93" fmla="*/ 0 h 211"/>
                  <a:gd name="T94" fmla="*/ 1 w 1307"/>
                  <a:gd name="T95" fmla="*/ 0 h 211"/>
                  <a:gd name="T96" fmla="*/ 1 w 1307"/>
                  <a:gd name="T97" fmla="*/ 0 h 211"/>
                  <a:gd name="T98" fmla="*/ 1 w 1307"/>
                  <a:gd name="T99" fmla="*/ 0 h 211"/>
                  <a:gd name="T100" fmla="*/ 1 w 1307"/>
                  <a:gd name="T101" fmla="*/ 0 h 211"/>
                  <a:gd name="T102" fmla="*/ 1 w 1307"/>
                  <a:gd name="T103" fmla="*/ 0 h 211"/>
                  <a:gd name="T104" fmla="*/ 1 w 1307"/>
                  <a:gd name="T105" fmla="*/ 0 h 211"/>
                  <a:gd name="T106" fmla="*/ 1 w 1307"/>
                  <a:gd name="T107" fmla="*/ 0 h 211"/>
                  <a:gd name="T108" fmla="*/ 1 w 1307"/>
                  <a:gd name="T109" fmla="*/ 0 h 211"/>
                  <a:gd name="T110" fmla="*/ 1 w 1307"/>
                  <a:gd name="T111" fmla="*/ 0 h 211"/>
                  <a:gd name="T112" fmla="*/ 1 w 1307"/>
                  <a:gd name="T113" fmla="*/ 0 h 211"/>
                  <a:gd name="T114" fmla="*/ 1 w 1307"/>
                  <a:gd name="T115" fmla="*/ 0 h 211"/>
                  <a:gd name="T116" fmla="*/ 1 w 1307"/>
                  <a:gd name="T117" fmla="*/ 0 h 211"/>
                  <a:gd name="T118" fmla="*/ 1 w 1307"/>
                  <a:gd name="T119" fmla="*/ 0 h 211"/>
                  <a:gd name="T120" fmla="*/ 1 w 1307"/>
                  <a:gd name="T121" fmla="*/ 0 h 211"/>
                  <a:gd name="T122" fmla="*/ 1 w 1307"/>
                  <a:gd name="T123" fmla="*/ 0 h 211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307"/>
                  <a:gd name="T187" fmla="*/ 0 h 211"/>
                  <a:gd name="T188" fmla="*/ 1307 w 1307"/>
                  <a:gd name="T189" fmla="*/ 211 h 211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307" h="211">
                    <a:moveTo>
                      <a:pt x="0" y="164"/>
                    </a:moveTo>
                    <a:lnTo>
                      <a:pt x="0" y="0"/>
                    </a:lnTo>
                    <a:lnTo>
                      <a:pt x="43" y="0"/>
                    </a:lnTo>
                    <a:lnTo>
                      <a:pt x="56" y="0"/>
                    </a:lnTo>
                    <a:lnTo>
                      <a:pt x="64" y="2"/>
                    </a:lnTo>
                    <a:lnTo>
                      <a:pt x="71" y="2"/>
                    </a:lnTo>
                    <a:lnTo>
                      <a:pt x="76" y="4"/>
                    </a:lnTo>
                    <a:lnTo>
                      <a:pt x="81" y="7"/>
                    </a:lnTo>
                    <a:lnTo>
                      <a:pt x="87" y="11"/>
                    </a:lnTo>
                    <a:lnTo>
                      <a:pt x="92" y="14"/>
                    </a:lnTo>
                    <a:lnTo>
                      <a:pt x="95" y="19"/>
                    </a:lnTo>
                    <a:lnTo>
                      <a:pt x="99" y="26"/>
                    </a:lnTo>
                    <a:lnTo>
                      <a:pt x="100" y="33"/>
                    </a:lnTo>
                    <a:lnTo>
                      <a:pt x="102" y="42"/>
                    </a:lnTo>
                    <a:lnTo>
                      <a:pt x="102" y="52"/>
                    </a:lnTo>
                    <a:lnTo>
                      <a:pt x="102" y="61"/>
                    </a:lnTo>
                    <a:lnTo>
                      <a:pt x="100" y="68"/>
                    </a:lnTo>
                    <a:lnTo>
                      <a:pt x="99" y="74"/>
                    </a:lnTo>
                    <a:lnTo>
                      <a:pt x="97" y="81"/>
                    </a:lnTo>
                    <a:lnTo>
                      <a:pt x="94" y="87"/>
                    </a:lnTo>
                    <a:lnTo>
                      <a:pt x="88" y="92"/>
                    </a:lnTo>
                    <a:lnTo>
                      <a:pt x="83" y="95"/>
                    </a:lnTo>
                    <a:lnTo>
                      <a:pt x="80" y="99"/>
                    </a:lnTo>
                    <a:lnTo>
                      <a:pt x="73" y="100"/>
                    </a:lnTo>
                    <a:lnTo>
                      <a:pt x="66" y="102"/>
                    </a:lnTo>
                    <a:lnTo>
                      <a:pt x="56" y="104"/>
                    </a:lnTo>
                    <a:lnTo>
                      <a:pt x="45" y="104"/>
                    </a:lnTo>
                    <a:lnTo>
                      <a:pt x="26" y="104"/>
                    </a:lnTo>
                    <a:lnTo>
                      <a:pt x="26" y="164"/>
                    </a:lnTo>
                    <a:lnTo>
                      <a:pt x="0" y="164"/>
                    </a:lnTo>
                    <a:close/>
                    <a:moveTo>
                      <a:pt x="26" y="30"/>
                    </a:moveTo>
                    <a:lnTo>
                      <a:pt x="26" y="76"/>
                    </a:lnTo>
                    <a:lnTo>
                      <a:pt x="43" y="76"/>
                    </a:lnTo>
                    <a:lnTo>
                      <a:pt x="50" y="76"/>
                    </a:lnTo>
                    <a:lnTo>
                      <a:pt x="56" y="74"/>
                    </a:lnTo>
                    <a:lnTo>
                      <a:pt x="59" y="74"/>
                    </a:lnTo>
                    <a:lnTo>
                      <a:pt x="62" y="73"/>
                    </a:lnTo>
                    <a:lnTo>
                      <a:pt x="66" y="71"/>
                    </a:lnTo>
                    <a:lnTo>
                      <a:pt x="68" y="69"/>
                    </a:lnTo>
                    <a:lnTo>
                      <a:pt x="71" y="69"/>
                    </a:lnTo>
                    <a:lnTo>
                      <a:pt x="73" y="68"/>
                    </a:lnTo>
                    <a:lnTo>
                      <a:pt x="75" y="64"/>
                    </a:lnTo>
                    <a:lnTo>
                      <a:pt x="75" y="61"/>
                    </a:lnTo>
                    <a:lnTo>
                      <a:pt x="76" y="57"/>
                    </a:lnTo>
                    <a:lnTo>
                      <a:pt x="76" y="52"/>
                    </a:lnTo>
                    <a:lnTo>
                      <a:pt x="76" y="49"/>
                    </a:lnTo>
                    <a:lnTo>
                      <a:pt x="75" y="45"/>
                    </a:lnTo>
                    <a:lnTo>
                      <a:pt x="75" y="42"/>
                    </a:lnTo>
                    <a:lnTo>
                      <a:pt x="73" y="38"/>
                    </a:lnTo>
                    <a:lnTo>
                      <a:pt x="71" y="37"/>
                    </a:lnTo>
                    <a:lnTo>
                      <a:pt x="68" y="35"/>
                    </a:lnTo>
                    <a:lnTo>
                      <a:pt x="66" y="33"/>
                    </a:lnTo>
                    <a:lnTo>
                      <a:pt x="62" y="31"/>
                    </a:lnTo>
                    <a:lnTo>
                      <a:pt x="59" y="30"/>
                    </a:lnTo>
                    <a:lnTo>
                      <a:pt x="54" y="30"/>
                    </a:lnTo>
                    <a:lnTo>
                      <a:pt x="49" y="30"/>
                    </a:lnTo>
                    <a:lnTo>
                      <a:pt x="40" y="30"/>
                    </a:lnTo>
                    <a:lnTo>
                      <a:pt x="26" y="30"/>
                    </a:lnTo>
                    <a:close/>
                    <a:moveTo>
                      <a:pt x="151" y="0"/>
                    </a:moveTo>
                    <a:lnTo>
                      <a:pt x="151" y="61"/>
                    </a:lnTo>
                    <a:lnTo>
                      <a:pt x="154" y="57"/>
                    </a:lnTo>
                    <a:lnTo>
                      <a:pt x="157" y="54"/>
                    </a:lnTo>
                    <a:lnTo>
                      <a:pt x="161" y="52"/>
                    </a:lnTo>
                    <a:lnTo>
                      <a:pt x="164" y="49"/>
                    </a:lnTo>
                    <a:lnTo>
                      <a:pt x="168" y="47"/>
                    </a:lnTo>
                    <a:lnTo>
                      <a:pt x="173" y="45"/>
                    </a:lnTo>
                    <a:lnTo>
                      <a:pt x="176" y="43"/>
                    </a:lnTo>
                    <a:lnTo>
                      <a:pt x="180" y="43"/>
                    </a:lnTo>
                    <a:lnTo>
                      <a:pt x="187" y="43"/>
                    </a:lnTo>
                    <a:lnTo>
                      <a:pt x="192" y="45"/>
                    </a:lnTo>
                    <a:lnTo>
                      <a:pt x="195" y="49"/>
                    </a:lnTo>
                    <a:lnTo>
                      <a:pt x="199" y="50"/>
                    </a:lnTo>
                    <a:lnTo>
                      <a:pt x="204" y="54"/>
                    </a:lnTo>
                    <a:lnTo>
                      <a:pt x="207" y="57"/>
                    </a:lnTo>
                    <a:lnTo>
                      <a:pt x="209" y="62"/>
                    </a:lnTo>
                    <a:lnTo>
                      <a:pt x="211" y="68"/>
                    </a:lnTo>
                    <a:lnTo>
                      <a:pt x="213" y="73"/>
                    </a:lnTo>
                    <a:lnTo>
                      <a:pt x="213" y="78"/>
                    </a:lnTo>
                    <a:lnTo>
                      <a:pt x="213" y="87"/>
                    </a:lnTo>
                    <a:lnTo>
                      <a:pt x="213" y="95"/>
                    </a:lnTo>
                    <a:lnTo>
                      <a:pt x="213" y="164"/>
                    </a:lnTo>
                    <a:lnTo>
                      <a:pt x="187" y="164"/>
                    </a:lnTo>
                    <a:lnTo>
                      <a:pt x="187" y="102"/>
                    </a:lnTo>
                    <a:lnTo>
                      <a:pt x="187" y="92"/>
                    </a:lnTo>
                    <a:lnTo>
                      <a:pt x="187" y="85"/>
                    </a:lnTo>
                    <a:lnTo>
                      <a:pt x="187" y="78"/>
                    </a:lnTo>
                    <a:lnTo>
                      <a:pt x="185" y="74"/>
                    </a:lnTo>
                    <a:lnTo>
                      <a:pt x="182" y="73"/>
                    </a:lnTo>
                    <a:lnTo>
                      <a:pt x="180" y="69"/>
                    </a:lnTo>
                    <a:lnTo>
                      <a:pt x="176" y="68"/>
                    </a:lnTo>
                    <a:lnTo>
                      <a:pt x="173" y="68"/>
                    </a:lnTo>
                    <a:lnTo>
                      <a:pt x="168" y="68"/>
                    </a:lnTo>
                    <a:lnTo>
                      <a:pt x="163" y="69"/>
                    </a:lnTo>
                    <a:lnTo>
                      <a:pt x="159" y="73"/>
                    </a:lnTo>
                    <a:lnTo>
                      <a:pt x="156" y="76"/>
                    </a:lnTo>
                    <a:lnTo>
                      <a:pt x="154" y="81"/>
                    </a:lnTo>
                    <a:lnTo>
                      <a:pt x="152" y="87"/>
                    </a:lnTo>
                    <a:lnTo>
                      <a:pt x="151" y="95"/>
                    </a:lnTo>
                    <a:lnTo>
                      <a:pt x="151" y="107"/>
                    </a:lnTo>
                    <a:lnTo>
                      <a:pt x="151" y="164"/>
                    </a:lnTo>
                    <a:lnTo>
                      <a:pt x="125" y="164"/>
                    </a:lnTo>
                    <a:lnTo>
                      <a:pt x="125" y="0"/>
                    </a:lnTo>
                    <a:lnTo>
                      <a:pt x="151" y="0"/>
                    </a:lnTo>
                    <a:close/>
                    <a:moveTo>
                      <a:pt x="226" y="47"/>
                    </a:moveTo>
                    <a:lnTo>
                      <a:pt x="254" y="47"/>
                    </a:lnTo>
                    <a:lnTo>
                      <a:pt x="277" y="131"/>
                    </a:lnTo>
                    <a:lnTo>
                      <a:pt x="301" y="47"/>
                    </a:lnTo>
                    <a:lnTo>
                      <a:pt x="327" y="47"/>
                    </a:lnTo>
                    <a:lnTo>
                      <a:pt x="294" y="161"/>
                    </a:lnTo>
                    <a:lnTo>
                      <a:pt x="285" y="181"/>
                    </a:lnTo>
                    <a:lnTo>
                      <a:pt x="285" y="187"/>
                    </a:lnTo>
                    <a:lnTo>
                      <a:pt x="283" y="192"/>
                    </a:lnTo>
                    <a:lnTo>
                      <a:pt x="280" y="195"/>
                    </a:lnTo>
                    <a:lnTo>
                      <a:pt x="278" y="199"/>
                    </a:lnTo>
                    <a:lnTo>
                      <a:pt x="275" y="200"/>
                    </a:lnTo>
                    <a:lnTo>
                      <a:pt x="273" y="204"/>
                    </a:lnTo>
                    <a:lnTo>
                      <a:pt x="270" y="206"/>
                    </a:lnTo>
                    <a:lnTo>
                      <a:pt x="266" y="209"/>
                    </a:lnTo>
                    <a:lnTo>
                      <a:pt x="263" y="209"/>
                    </a:lnTo>
                    <a:lnTo>
                      <a:pt x="259" y="209"/>
                    </a:lnTo>
                    <a:lnTo>
                      <a:pt x="254" y="211"/>
                    </a:lnTo>
                    <a:lnTo>
                      <a:pt x="249" y="211"/>
                    </a:lnTo>
                    <a:lnTo>
                      <a:pt x="245" y="211"/>
                    </a:lnTo>
                    <a:lnTo>
                      <a:pt x="242" y="209"/>
                    </a:lnTo>
                    <a:lnTo>
                      <a:pt x="239" y="209"/>
                    </a:lnTo>
                    <a:lnTo>
                      <a:pt x="235" y="209"/>
                    </a:lnTo>
                    <a:lnTo>
                      <a:pt x="233" y="183"/>
                    </a:lnTo>
                    <a:lnTo>
                      <a:pt x="237" y="183"/>
                    </a:lnTo>
                    <a:lnTo>
                      <a:pt x="239" y="183"/>
                    </a:lnTo>
                    <a:lnTo>
                      <a:pt x="242" y="185"/>
                    </a:lnTo>
                    <a:lnTo>
                      <a:pt x="245" y="185"/>
                    </a:lnTo>
                    <a:lnTo>
                      <a:pt x="247" y="185"/>
                    </a:lnTo>
                    <a:lnTo>
                      <a:pt x="251" y="183"/>
                    </a:lnTo>
                    <a:lnTo>
                      <a:pt x="252" y="183"/>
                    </a:lnTo>
                    <a:lnTo>
                      <a:pt x="256" y="181"/>
                    </a:lnTo>
                    <a:lnTo>
                      <a:pt x="259" y="178"/>
                    </a:lnTo>
                    <a:lnTo>
                      <a:pt x="261" y="175"/>
                    </a:lnTo>
                    <a:lnTo>
                      <a:pt x="264" y="169"/>
                    </a:lnTo>
                    <a:lnTo>
                      <a:pt x="266" y="164"/>
                    </a:lnTo>
                    <a:lnTo>
                      <a:pt x="226" y="47"/>
                    </a:lnTo>
                    <a:close/>
                    <a:moveTo>
                      <a:pt x="335" y="131"/>
                    </a:moveTo>
                    <a:lnTo>
                      <a:pt x="361" y="128"/>
                    </a:lnTo>
                    <a:lnTo>
                      <a:pt x="365" y="135"/>
                    </a:lnTo>
                    <a:lnTo>
                      <a:pt x="370" y="142"/>
                    </a:lnTo>
                    <a:lnTo>
                      <a:pt x="375" y="145"/>
                    </a:lnTo>
                    <a:lnTo>
                      <a:pt x="382" y="147"/>
                    </a:lnTo>
                    <a:lnTo>
                      <a:pt x="385" y="147"/>
                    </a:lnTo>
                    <a:lnTo>
                      <a:pt x="389" y="145"/>
                    </a:lnTo>
                    <a:lnTo>
                      <a:pt x="392" y="143"/>
                    </a:lnTo>
                    <a:lnTo>
                      <a:pt x="396" y="142"/>
                    </a:lnTo>
                    <a:lnTo>
                      <a:pt x="397" y="140"/>
                    </a:lnTo>
                    <a:lnTo>
                      <a:pt x="397" y="138"/>
                    </a:lnTo>
                    <a:lnTo>
                      <a:pt x="397" y="135"/>
                    </a:lnTo>
                    <a:lnTo>
                      <a:pt x="397" y="133"/>
                    </a:lnTo>
                    <a:lnTo>
                      <a:pt x="397" y="131"/>
                    </a:lnTo>
                    <a:lnTo>
                      <a:pt x="397" y="130"/>
                    </a:lnTo>
                    <a:lnTo>
                      <a:pt x="397" y="128"/>
                    </a:lnTo>
                    <a:lnTo>
                      <a:pt x="396" y="126"/>
                    </a:lnTo>
                    <a:lnTo>
                      <a:pt x="396" y="125"/>
                    </a:lnTo>
                    <a:lnTo>
                      <a:pt x="394" y="125"/>
                    </a:lnTo>
                    <a:lnTo>
                      <a:pt x="390" y="123"/>
                    </a:lnTo>
                    <a:lnTo>
                      <a:pt x="375" y="119"/>
                    </a:lnTo>
                    <a:lnTo>
                      <a:pt x="365" y="114"/>
                    </a:lnTo>
                    <a:lnTo>
                      <a:pt x="356" y="111"/>
                    </a:lnTo>
                    <a:lnTo>
                      <a:pt x="349" y="107"/>
                    </a:lnTo>
                    <a:lnTo>
                      <a:pt x="344" y="102"/>
                    </a:lnTo>
                    <a:lnTo>
                      <a:pt x="342" y="95"/>
                    </a:lnTo>
                    <a:lnTo>
                      <a:pt x="339" y="87"/>
                    </a:lnTo>
                    <a:lnTo>
                      <a:pt x="339" y="80"/>
                    </a:lnTo>
                    <a:lnTo>
                      <a:pt x="339" y="73"/>
                    </a:lnTo>
                    <a:lnTo>
                      <a:pt x="342" y="64"/>
                    </a:lnTo>
                    <a:lnTo>
                      <a:pt x="344" y="59"/>
                    </a:lnTo>
                    <a:lnTo>
                      <a:pt x="349" y="54"/>
                    </a:lnTo>
                    <a:lnTo>
                      <a:pt x="354" y="50"/>
                    </a:lnTo>
                    <a:lnTo>
                      <a:pt x="361" y="47"/>
                    </a:lnTo>
                    <a:lnTo>
                      <a:pt x="370" y="45"/>
                    </a:lnTo>
                    <a:lnTo>
                      <a:pt x="378" y="43"/>
                    </a:lnTo>
                    <a:lnTo>
                      <a:pt x="389" y="43"/>
                    </a:lnTo>
                    <a:lnTo>
                      <a:pt x="397" y="45"/>
                    </a:lnTo>
                    <a:lnTo>
                      <a:pt x="404" y="49"/>
                    </a:lnTo>
                    <a:lnTo>
                      <a:pt x="409" y="52"/>
                    </a:lnTo>
                    <a:lnTo>
                      <a:pt x="415" y="55"/>
                    </a:lnTo>
                    <a:lnTo>
                      <a:pt x="418" y="61"/>
                    </a:lnTo>
                    <a:lnTo>
                      <a:pt x="420" y="68"/>
                    </a:lnTo>
                    <a:lnTo>
                      <a:pt x="423" y="74"/>
                    </a:lnTo>
                    <a:lnTo>
                      <a:pt x="397" y="80"/>
                    </a:lnTo>
                    <a:lnTo>
                      <a:pt x="396" y="74"/>
                    </a:lnTo>
                    <a:lnTo>
                      <a:pt x="392" y="71"/>
                    </a:lnTo>
                    <a:lnTo>
                      <a:pt x="387" y="68"/>
                    </a:lnTo>
                    <a:lnTo>
                      <a:pt x="380" y="68"/>
                    </a:lnTo>
                    <a:lnTo>
                      <a:pt x="377" y="68"/>
                    </a:lnTo>
                    <a:lnTo>
                      <a:pt x="371" y="68"/>
                    </a:lnTo>
                    <a:lnTo>
                      <a:pt x="368" y="68"/>
                    </a:lnTo>
                    <a:lnTo>
                      <a:pt x="366" y="69"/>
                    </a:lnTo>
                    <a:lnTo>
                      <a:pt x="365" y="71"/>
                    </a:lnTo>
                    <a:lnTo>
                      <a:pt x="363" y="73"/>
                    </a:lnTo>
                    <a:lnTo>
                      <a:pt x="361" y="74"/>
                    </a:lnTo>
                    <a:lnTo>
                      <a:pt x="361" y="76"/>
                    </a:lnTo>
                    <a:lnTo>
                      <a:pt x="361" y="78"/>
                    </a:lnTo>
                    <a:lnTo>
                      <a:pt x="363" y="80"/>
                    </a:lnTo>
                    <a:lnTo>
                      <a:pt x="365" y="81"/>
                    </a:lnTo>
                    <a:lnTo>
                      <a:pt x="366" y="83"/>
                    </a:lnTo>
                    <a:lnTo>
                      <a:pt x="368" y="85"/>
                    </a:lnTo>
                    <a:lnTo>
                      <a:pt x="373" y="87"/>
                    </a:lnTo>
                    <a:lnTo>
                      <a:pt x="380" y="88"/>
                    </a:lnTo>
                    <a:lnTo>
                      <a:pt x="389" y="90"/>
                    </a:lnTo>
                    <a:lnTo>
                      <a:pt x="399" y="93"/>
                    </a:lnTo>
                    <a:lnTo>
                      <a:pt x="408" y="97"/>
                    </a:lnTo>
                    <a:lnTo>
                      <a:pt x="413" y="102"/>
                    </a:lnTo>
                    <a:lnTo>
                      <a:pt x="416" y="107"/>
                    </a:lnTo>
                    <a:lnTo>
                      <a:pt x="422" y="111"/>
                    </a:lnTo>
                    <a:lnTo>
                      <a:pt x="425" y="116"/>
                    </a:lnTo>
                    <a:lnTo>
                      <a:pt x="427" y="121"/>
                    </a:lnTo>
                    <a:lnTo>
                      <a:pt x="427" y="128"/>
                    </a:lnTo>
                    <a:lnTo>
                      <a:pt x="425" y="137"/>
                    </a:lnTo>
                    <a:lnTo>
                      <a:pt x="423" y="143"/>
                    </a:lnTo>
                    <a:lnTo>
                      <a:pt x="420" y="150"/>
                    </a:lnTo>
                    <a:lnTo>
                      <a:pt x="415" y="157"/>
                    </a:lnTo>
                    <a:lnTo>
                      <a:pt x="408" y="161"/>
                    </a:lnTo>
                    <a:lnTo>
                      <a:pt x="401" y="162"/>
                    </a:lnTo>
                    <a:lnTo>
                      <a:pt x="392" y="164"/>
                    </a:lnTo>
                    <a:lnTo>
                      <a:pt x="382" y="164"/>
                    </a:lnTo>
                    <a:lnTo>
                      <a:pt x="373" y="164"/>
                    </a:lnTo>
                    <a:lnTo>
                      <a:pt x="365" y="164"/>
                    </a:lnTo>
                    <a:lnTo>
                      <a:pt x="358" y="162"/>
                    </a:lnTo>
                    <a:lnTo>
                      <a:pt x="351" y="159"/>
                    </a:lnTo>
                    <a:lnTo>
                      <a:pt x="346" y="154"/>
                    </a:lnTo>
                    <a:lnTo>
                      <a:pt x="340" y="147"/>
                    </a:lnTo>
                    <a:lnTo>
                      <a:pt x="339" y="140"/>
                    </a:lnTo>
                    <a:lnTo>
                      <a:pt x="335" y="131"/>
                    </a:lnTo>
                    <a:close/>
                    <a:moveTo>
                      <a:pt x="449" y="30"/>
                    </a:moveTo>
                    <a:lnTo>
                      <a:pt x="449" y="0"/>
                    </a:lnTo>
                    <a:lnTo>
                      <a:pt x="475" y="0"/>
                    </a:lnTo>
                    <a:lnTo>
                      <a:pt x="475" y="30"/>
                    </a:lnTo>
                    <a:lnTo>
                      <a:pt x="449" y="30"/>
                    </a:lnTo>
                    <a:close/>
                    <a:moveTo>
                      <a:pt x="449" y="164"/>
                    </a:moveTo>
                    <a:lnTo>
                      <a:pt x="449" y="47"/>
                    </a:lnTo>
                    <a:lnTo>
                      <a:pt x="475" y="47"/>
                    </a:lnTo>
                    <a:lnTo>
                      <a:pt x="475" y="164"/>
                    </a:lnTo>
                    <a:lnTo>
                      <a:pt x="449" y="164"/>
                    </a:lnTo>
                    <a:close/>
                    <a:moveTo>
                      <a:pt x="586" y="81"/>
                    </a:moveTo>
                    <a:lnTo>
                      <a:pt x="561" y="88"/>
                    </a:lnTo>
                    <a:lnTo>
                      <a:pt x="558" y="80"/>
                    </a:lnTo>
                    <a:lnTo>
                      <a:pt x="554" y="73"/>
                    </a:lnTo>
                    <a:lnTo>
                      <a:pt x="549" y="69"/>
                    </a:lnTo>
                    <a:lnTo>
                      <a:pt x="544" y="68"/>
                    </a:lnTo>
                    <a:lnTo>
                      <a:pt x="539" y="68"/>
                    </a:lnTo>
                    <a:lnTo>
                      <a:pt x="534" y="69"/>
                    </a:lnTo>
                    <a:lnTo>
                      <a:pt x="530" y="73"/>
                    </a:lnTo>
                    <a:lnTo>
                      <a:pt x="529" y="76"/>
                    </a:lnTo>
                    <a:lnTo>
                      <a:pt x="527" y="81"/>
                    </a:lnTo>
                    <a:lnTo>
                      <a:pt x="523" y="87"/>
                    </a:lnTo>
                    <a:lnTo>
                      <a:pt x="522" y="95"/>
                    </a:lnTo>
                    <a:lnTo>
                      <a:pt x="522" y="104"/>
                    </a:lnTo>
                    <a:lnTo>
                      <a:pt x="522" y="114"/>
                    </a:lnTo>
                    <a:lnTo>
                      <a:pt x="523" y="121"/>
                    </a:lnTo>
                    <a:lnTo>
                      <a:pt x="527" y="128"/>
                    </a:lnTo>
                    <a:lnTo>
                      <a:pt x="529" y="133"/>
                    </a:lnTo>
                    <a:lnTo>
                      <a:pt x="530" y="137"/>
                    </a:lnTo>
                    <a:lnTo>
                      <a:pt x="534" y="140"/>
                    </a:lnTo>
                    <a:lnTo>
                      <a:pt x="539" y="142"/>
                    </a:lnTo>
                    <a:lnTo>
                      <a:pt x="544" y="142"/>
                    </a:lnTo>
                    <a:lnTo>
                      <a:pt x="548" y="142"/>
                    </a:lnTo>
                    <a:lnTo>
                      <a:pt x="549" y="140"/>
                    </a:lnTo>
                    <a:lnTo>
                      <a:pt x="553" y="140"/>
                    </a:lnTo>
                    <a:lnTo>
                      <a:pt x="554" y="138"/>
                    </a:lnTo>
                    <a:lnTo>
                      <a:pt x="556" y="135"/>
                    </a:lnTo>
                    <a:lnTo>
                      <a:pt x="558" y="130"/>
                    </a:lnTo>
                    <a:lnTo>
                      <a:pt x="560" y="125"/>
                    </a:lnTo>
                    <a:lnTo>
                      <a:pt x="561" y="119"/>
                    </a:lnTo>
                    <a:lnTo>
                      <a:pt x="587" y="126"/>
                    </a:lnTo>
                    <a:lnTo>
                      <a:pt x="582" y="143"/>
                    </a:lnTo>
                    <a:lnTo>
                      <a:pt x="572" y="156"/>
                    </a:lnTo>
                    <a:lnTo>
                      <a:pt x="560" y="162"/>
                    </a:lnTo>
                    <a:lnTo>
                      <a:pt x="542" y="164"/>
                    </a:lnTo>
                    <a:lnTo>
                      <a:pt x="532" y="164"/>
                    </a:lnTo>
                    <a:lnTo>
                      <a:pt x="522" y="161"/>
                    </a:lnTo>
                    <a:lnTo>
                      <a:pt x="513" y="157"/>
                    </a:lnTo>
                    <a:lnTo>
                      <a:pt x="506" y="149"/>
                    </a:lnTo>
                    <a:lnTo>
                      <a:pt x="501" y="140"/>
                    </a:lnTo>
                    <a:lnTo>
                      <a:pt x="499" y="130"/>
                    </a:lnTo>
                    <a:lnTo>
                      <a:pt x="496" y="119"/>
                    </a:lnTo>
                    <a:lnTo>
                      <a:pt x="496" y="107"/>
                    </a:lnTo>
                    <a:lnTo>
                      <a:pt x="496" y="93"/>
                    </a:lnTo>
                    <a:lnTo>
                      <a:pt x="499" y="80"/>
                    </a:lnTo>
                    <a:lnTo>
                      <a:pt x="503" y="69"/>
                    </a:lnTo>
                    <a:lnTo>
                      <a:pt x="508" y="59"/>
                    </a:lnTo>
                    <a:lnTo>
                      <a:pt x="515" y="52"/>
                    </a:lnTo>
                    <a:lnTo>
                      <a:pt x="523" y="47"/>
                    </a:lnTo>
                    <a:lnTo>
                      <a:pt x="532" y="45"/>
                    </a:lnTo>
                    <a:lnTo>
                      <a:pt x="542" y="43"/>
                    </a:lnTo>
                    <a:lnTo>
                      <a:pt x="551" y="43"/>
                    </a:lnTo>
                    <a:lnTo>
                      <a:pt x="558" y="45"/>
                    </a:lnTo>
                    <a:lnTo>
                      <a:pt x="565" y="49"/>
                    </a:lnTo>
                    <a:lnTo>
                      <a:pt x="570" y="52"/>
                    </a:lnTo>
                    <a:lnTo>
                      <a:pt x="575" y="57"/>
                    </a:lnTo>
                    <a:lnTo>
                      <a:pt x="580" y="64"/>
                    </a:lnTo>
                    <a:lnTo>
                      <a:pt x="584" y="73"/>
                    </a:lnTo>
                    <a:lnTo>
                      <a:pt x="586" y="81"/>
                    </a:lnTo>
                    <a:close/>
                    <a:moveTo>
                      <a:pt x="627" y="83"/>
                    </a:moveTo>
                    <a:lnTo>
                      <a:pt x="605" y="78"/>
                    </a:lnTo>
                    <a:lnTo>
                      <a:pt x="606" y="69"/>
                    </a:lnTo>
                    <a:lnTo>
                      <a:pt x="608" y="62"/>
                    </a:lnTo>
                    <a:lnTo>
                      <a:pt x="611" y="57"/>
                    </a:lnTo>
                    <a:lnTo>
                      <a:pt x="617" y="52"/>
                    </a:lnTo>
                    <a:lnTo>
                      <a:pt x="622" y="49"/>
                    </a:lnTo>
                    <a:lnTo>
                      <a:pt x="629" y="45"/>
                    </a:lnTo>
                    <a:lnTo>
                      <a:pt x="636" y="43"/>
                    </a:lnTo>
                    <a:lnTo>
                      <a:pt x="644" y="43"/>
                    </a:lnTo>
                    <a:lnTo>
                      <a:pt x="653" y="43"/>
                    </a:lnTo>
                    <a:lnTo>
                      <a:pt x="660" y="45"/>
                    </a:lnTo>
                    <a:lnTo>
                      <a:pt x="665" y="47"/>
                    </a:lnTo>
                    <a:lnTo>
                      <a:pt x="668" y="49"/>
                    </a:lnTo>
                    <a:lnTo>
                      <a:pt x="674" y="52"/>
                    </a:lnTo>
                    <a:lnTo>
                      <a:pt x="677" y="54"/>
                    </a:lnTo>
                    <a:lnTo>
                      <a:pt x="679" y="57"/>
                    </a:lnTo>
                    <a:lnTo>
                      <a:pt x="680" y="61"/>
                    </a:lnTo>
                    <a:lnTo>
                      <a:pt x="682" y="66"/>
                    </a:lnTo>
                    <a:lnTo>
                      <a:pt x="684" y="73"/>
                    </a:lnTo>
                    <a:lnTo>
                      <a:pt x="686" y="81"/>
                    </a:lnTo>
                    <a:lnTo>
                      <a:pt x="686" y="90"/>
                    </a:lnTo>
                    <a:lnTo>
                      <a:pt x="686" y="128"/>
                    </a:lnTo>
                    <a:lnTo>
                      <a:pt x="686" y="135"/>
                    </a:lnTo>
                    <a:lnTo>
                      <a:pt x="686" y="140"/>
                    </a:lnTo>
                    <a:lnTo>
                      <a:pt x="686" y="145"/>
                    </a:lnTo>
                    <a:lnTo>
                      <a:pt x="687" y="149"/>
                    </a:lnTo>
                    <a:lnTo>
                      <a:pt x="687" y="152"/>
                    </a:lnTo>
                    <a:lnTo>
                      <a:pt x="689" y="156"/>
                    </a:lnTo>
                    <a:lnTo>
                      <a:pt x="691" y="161"/>
                    </a:lnTo>
                    <a:lnTo>
                      <a:pt x="693" y="164"/>
                    </a:lnTo>
                    <a:lnTo>
                      <a:pt x="667" y="164"/>
                    </a:lnTo>
                    <a:lnTo>
                      <a:pt x="661" y="152"/>
                    </a:lnTo>
                    <a:lnTo>
                      <a:pt x="658" y="157"/>
                    </a:lnTo>
                    <a:lnTo>
                      <a:pt x="655" y="161"/>
                    </a:lnTo>
                    <a:lnTo>
                      <a:pt x="651" y="162"/>
                    </a:lnTo>
                    <a:lnTo>
                      <a:pt x="648" y="164"/>
                    </a:lnTo>
                    <a:lnTo>
                      <a:pt x="644" y="164"/>
                    </a:lnTo>
                    <a:lnTo>
                      <a:pt x="641" y="164"/>
                    </a:lnTo>
                    <a:lnTo>
                      <a:pt x="636" y="164"/>
                    </a:lnTo>
                    <a:lnTo>
                      <a:pt x="632" y="164"/>
                    </a:lnTo>
                    <a:lnTo>
                      <a:pt x="625" y="164"/>
                    </a:lnTo>
                    <a:lnTo>
                      <a:pt x="620" y="164"/>
                    </a:lnTo>
                    <a:lnTo>
                      <a:pt x="615" y="162"/>
                    </a:lnTo>
                    <a:lnTo>
                      <a:pt x="608" y="159"/>
                    </a:lnTo>
                    <a:lnTo>
                      <a:pt x="606" y="154"/>
                    </a:lnTo>
                    <a:lnTo>
                      <a:pt x="603" y="149"/>
                    </a:lnTo>
                    <a:lnTo>
                      <a:pt x="601" y="142"/>
                    </a:lnTo>
                    <a:lnTo>
                      <a:pt x="601" y="133"/>
                    </a:lnTo>
                    <a:lnTo>
                      <a:pt x="601" y="128"/>
                    </a:lnTo>
                    <a:lnTo>
                      <a:pt x="603" y="125"/>
                    </a:lnTo>
                    <a:lnTo>
                      <a:pt x="603" y="119"/>
                    </a:lnTo>
                    <a:lnTo>
                      <a:pt x="605" y="116"/>
                    </a:lnTo>
                    <a:lnTo>
                      <a:pt x="606" y="111"/>
                    </a:lnTo>
                    <a:lnTo>
                      <a:pt x="608" y="109"/>
                    </a:lnTo>
                    <a:lnTo>
                      <a:pt x="611" y="106"/>
                    </a:lnTo>
                    <a:lnTo>
                      <a:pt x="615" y="104"/>
                    </a:lnTo>
                    <a:lnTo>
                      <a:pt x="618" y="102"/>
                    </a:lnTo>
                    <a:lnTo>
                      <a:pt x="624" y="99"/>
                    </a:lnTo>
                    <a:lnTo>
                      <a:pt x="629" y="97"/>
                    </a:lnTo>
                    <a:lnTo>
                      <a:pt x="636" y="95"/>
                    </a:lnTo>
                    <a:lnTo>
                      <a:pt x="643" y="93"/>
                    </a:lnTo>
                    <a:lnTo>
                      <a:pt x="651" y="92"/>
                    </a:lnTo>
                    <a:lnTo>
                      <a:pt x="656" y="90"/>
                    </a:lnTo>
                    <a:lnTo>
                      <a:pt x="660" y="88"/>
                    </a:lnTo>
                    <a:lnTo>
                      <a:pt x="660" y="83"/>
                    </a:lnTo>
                    <a:lnTo>
                      <a:pt x="660" y="80"/>
                    </a:lnTo>
                    <a:lnTo>
                      <a:pt x="660" y="78"/>
                    </a:lnTo>
                    <a:lnTo>
                      <a:pt x="658" y="74"/>
                    </a:lnTo>
                    <a:lnTo>
                      <a:pt x="656" y="73"/>
                    </a:lnTo>
                    <a:lnTo>
                      <a:pt x="656" y="71"/>
                    </a:lnTo>
                    <a:lnTo>
                      <a:pt x="655" y="69"/>
                    </a:lnTo>
                    <a:lnTo>
                      <a:pt x="651" y="68"/>
                    </a:lnTo>
                    <a:lnTo>
                      <a:pt x="649" y="68"/>
                    </a:lnTo>
                    <a:lnTo>
                      <a:pt x="646" y="68"/>
                    </a:lnTo>
                    <a:lnTo>
                      <a:pt x="643" y="68"/>
                    </a:lnTo>
                    <a:lnTo>
                      <a:pt x="641" y="68"/>
                    </a:lnTo>
                    <a:lnTo>
                      <a:pt x="639" y="69"/>
                    </a:lnTo>
                    <a:lnTo>
                      <a:pt x="636" y="69"/>
                    </a:lnTo>
                    <a:lnTo>
                      <a:pt x="634" y="71"/>
                    </a:lnTo>
                    <a:lnTo>
                      <a:pt x="632" y="73"/>
                    </a:lnTo>
                    <a:lnTo>
                      <a:pt x="630" y="76"/>
                    </a:lnTo>
                    <a:lnTo>
                      <a:pt x="629" y="80"/>
                    </a:lnTo>
                    <a:lnTo>
                      <a:pt x="627" y="83"/>
                    </a:lnTo>
                    <a:close/>
                    <a:moveTo>
                      <a:pt x="660" y="109"/>
                    </a:moveTo>
                    <a:lnTo>
                      <a:pt x="656" y="109"/>
                    </a:lnTo>
                    <a:lnTo>
                      <a:pt x="653" y="111"/>
                    </a:lnTo>
                    <a:lnTo>
                      <a:pt x="649" y="112"/>
                    </a:lnTo>
                    <a:lnTo>
                      <a:pt x="646" y="114"/>
                    </a:lnTo>
                    <a:lnTo>
                      <a:pt x="641" y="116"/>
                    </a:lnTo>
                    <a:lnTo>
                      <a:pt x="636" y="118"/>
                    </a:lnTo>
                    <a:lnTo>
                      <a:pt x="634" y="119"/>
                    </a:lnTo>
                    <a:lnTo>
                      <a:pt x="630" y="121"/>
                    </a:lnTo>
                    <a:lnTo>
                      <a:pt x="629" y="123"/>
                    </a:lnTo>
                    <a:lnTo>
                      <a:pt x="627" y="125"/>
                    </a:lnTo>
                    <a:lnTo>
                      <a:pt x="627" y="128"/>
                    </a:lnTo>
                    <a:lnTo>
                      <a:pt x="627" y="130"/>
                    </a:lnTo>
                    <a:lnTo>
                      <a:pt x="627" y="133"/>
                    </a:lnTo>
                    <a:lnTo>
                      <a:pt x="627" y="137"/>
                    </a:lnTo>
                    <a:lnTo>
                      <a:pt x="629" y="138"/>
                    </a:lnTo>
                    <a:lnTo>
                      <a:pt x="630" y="142"/>
                    </a:lnTo>
                    <a:lnTo>
                      <a:pt x="634" y="143"/>
                    </a:lnTo>
                    <a:lnTo>
                      <a:pt x="636" y="145"/>
                    </a:lnTo>
                    <a:lnTo>
                      <a:pt x="639" y="147"/>
                    </a:lnTo>
                    <a:lnTo>
                      <a:pt x="641" y="147"/>
                    </a:lnTo>
                    <a:lnTo>
                      <a:pt x="643" y="147"/>
                    </a:lnTo>
                    <a:lnTo>
                      <a:pt x="646" y="145"/>
                    </a:lnTo>
                    <a:lnTo>
                      <a:pt x="648" y="143"/>
                    </a:lnTo>
                    <a:lnTo>
                      <a:pt x="651" y="142"/>
                    </a:lnTo>
                    <a:lnTo>
                      <a:pt x="653" y="140"/>
                    </a:lnTo>
                    <a:lnTo>
                      <a:pt x="655" y="138"/>
                    </a:lnTo>
                    <a:lnTo>
                      <a:pt x="656" y="135"/>
                    </a:lnTo>
                    <a:lnTo>
                      <a:pt x="658" y="133"/>
                    </a:lnTo>
                    <a:lnTo>
                      <a:pt x="660" y="130"/>
                    </a:lnTo>
                    <a:lnTo>
                      <a:pt x="660" y="126"/>
                    </a:lnTo>
                    <a:lnTo>
                      <a:pt x="660" y="121"/>
                    </a:lnTo>
                    <a:lnTo>
                      <a:pt x="660" y="116"/>
                    </a:lnTo>
                    <a:lnTo>
                      <a:pt x="660" y="109"/>
                    </a:lnTo>
                    <a:close/>
                    <a:moveTo>
                      <a:pt x="712" y="164"/>
                    </a:moveTo>
                    <a:lnTo>
                      <a:pt x="712" y="0"/>
                    </a:lnTo>
                    <a:lnTo>
                      <a:pt x="737" y="0"/>
                    </a:lnTo>
                    <a:lnTo>
                      <a:pt x="737" y="164"/>
                    </a:lnTo>
                    <a:lnTo>
                      <a:pt x="712" y="164"/>
                    </a:lnTo>
                    <a:close/>
                    <a:moveTo>
                      <a:pt x="817" y="164"/>
                    </a:moveTo>
                    <a:lnTo>
                      <a:pt x="817" y="0"/>
                    </a:lnTo>
                    <a:lnTo>
                      <a:pt x="844" y="0"/>
                    </a:lnTo>
                    <a:lnTo>
                      <a:pt x="844" y="138"/>
                    </a:lnTo>
                    <a:lnTo>
                      <a:pt x="912" y="138"/>
                    </a:lnTo>
                    <a:lnTo>
                      <a:pt x="912" y="164"/>
                    </a:lnTo>
                    <a:lnTo>
                      <a:pt x="817" y="164"/>
                    </a:lnTo>
                    <a:close/>
                    <a:moveTo>
                      <a:pt x="950" y="83"/>
                    </a:moveTo>
                    <a:lnTo>
                      <a:pt x="927" y="78"/>
                    </a:lnTo>
                    <a:lnTo>
                      <a:pt x="929" y="69"/>
                    </a:lnTo>
                    <a:lnTo>
                      <a:pt x="933" y="62"/>
                    </a:lnTo>
                    <a:lnTo>
                      <a:pt x="936" y="57"/>
                    </a:lnTo>
                    <a:lnTo>
                      <a:pt x="941" y="52"/>
                    </a:lnTo>
                    <a:lnTo>
                      <a:pt x="946" y="49"/>
                    </a:lnTo>
                    <a:lnTo>
                      <a:pt x="952" y="45"/>
                    </a:lnTo>
                    <a:lnTo>
                      <a:pt x="960" y="43"/>
                    </a:lnTo>
                    <a:lnTo>
                      <a:pt x="967" y="43"/>
                    </a:lnTo>
                    <a:lnTo>
                      <a:pt x="974" y="43"/>
                    </a:lnTo>
                    <a:lnTo>
                      <a:pt x="983" y="45"/>
                    </a:lnTo>
                    <a:lnTo>
                      <a:pt x="988" y="47"/>
                    </a:lnTo>
                    <a:lnTo>
                      <a:pt x="993" y="49"/>
                    </a:lnTo>
                    <a:lnTo>
                      <a:pt x="996" y="52"/>
                    </a:lnTo>
                    <a:lnTo>
                      <a:pt x="1000" y="54"/>
                    </a:lnTo>
                    <a:lnTo>
                      <a:pt x="1003" y="57"/>
                    </a:lnTo>
                    <a:lnTo>
                      <a:pt x="1005" y="61"/>
                    </a:lnTo>
                    <a:lnTo>
                      <a:pt x="1007" y="66"/>
                    </a:lnTo>
                    <a:lnTo>
                      <a:pt x="1007" y="73"/>
                    </a:lnTo>
                    <a:lnTo>
                      <a:pt x="1008" y="81"/>
                    </a:lnTo>
                    <a:lnTo>
                      <a:pt x="1008" y="90"/>
                    </a:lnTo>
                    <a:lnTo>
                      <a:pt x="1008" y="128"/>
                    </a:lnTo>
                    <a:lnTo>
                      <a:pt x="1008" y="135"/>
                    </a:lnTo>
                    <a:lnTo>
                      <a:pt x="1008" y="140"/>
                    </a:lnTo>
                    <a:lnTo>
                      <a:pt x="1008" y="145"/>
                    </a:lnTo>
                    <a:lnTo>
                      <a:pt x="1010" y="149"/>
                    </a:lnTo>
                    <a:lnTo>
                      <a:pt x="1012" y="152"/>
                    </a:lnTo>
                    <a:lnTo>
                      <a:pt x="1014" y="156"/>
                    </a:lnTo>
                    <a:lnTo>
                      <a:pt x="1014" y="161"/>
                    </a:lnTo>
                    <a:lnTo>
                      <a:pt x="1015" y="164"/>
                    </a:lnTo>
                    <a:lnTo>
                      <a:pt x="989" y="164"/>
                    </a:lnTo>
                    <a:lnTo>
                      <a:pt x="986" y="152"/>
                    </a:lnTo>
                    <a:lnTo>
                      <a:pt x="983" y="157"/>
                    </a:lnTo>
                    <a:lnTo>
                      <a:pt x="979" y="161"/>
                    </a:lnTo>
                    <a:lnTo>
                      <a:pt x="976" y="162"/>
                    </a:lnTo>
                    <a:lnTo>
                      <a:pt x="972" y="164"/>
                    </a:lnTo>
                    <a:lnTo>
                      <a:pt x="969" y="164"/>
                    </a:lnTo>
                    <a:lnTo>
                      <a:pt x="964" y="164"/>
                    </a:lnTo>
                    <a:lnTo>
                      <a:pt x="960" y="164"/>
                    </a:lnTo>
                    <a:lnTo>
                      <a:pt x="957" y="164"/>
                    </a:lnTo>
                    <a:lnTo>
                      <a:pt x="950" y="164"/>
                    </a:lnTo>
                    <a:lnTo>
                      <a:pt x="943" y="164"/>
                    </a:lnTo>
                    <a:lnTo>
                      <a:pt x="938" y="162"/>
                    </a:lnTo>
                    <a:lnTo>
                      <a:pt x="933" y="159"/>
                    </a:lnTo>
                    <a:lnTo>
                      <a:pt x="929" y="154"/>
                    </a:lnTo>
                    <a:lnTo>
                      <a:pt x="926" y="149"/>
                    </a:lnTo>
                    <a:lnTo>
                      <a:pt x="924" y="142"/>
                    </a:lnTo>
                    <a:lnTo>
                      <a:pt x="924" y="133"/>
                    </a:lnTo>
                    <a:lnTo>
                      <a:pt x="924" y="128"/>
                    </a:lnTo>
                    <a:lnTo>
                      <a:pt x="926" y="125"/>
                    </a:lnTo>
                    <a:lnTo>
                      <a:pt x="926" y="119"/>
                    </a:lnTo>
                    <a:lnTo>
                      <a:pt x="927" y="116"/>
                    </a:lnTo>
                    <a:lnTo>
                      <a:pt x="929" y="111"/>
                    </a:lnTo>
                    <a:lnTo>
                      <a:pt x="933" y="109"/>
                    </a:lnTo>
                    <a:lnTo>
                      <a:pt x="934" y="106"/>
                    </a:lnTo>
                    <a:lnTo>
                      <a:pt x="938" y="104"/>
                    </a:lnTo>
                    <a:lnTo>
                      <a:pt x="941" y="102"/>
                    </a:lnTo>
                    <a:lnTo>
                      <a:pt x="946" y="99"/>
                    </a:lnTo>
                    <a:lnTo>
                      <a:pt x="952" y="97"/>
                    </a:lnTo>
                    <a:lnTo>
                      <a:pt x="958" y="95"/>
                    </a:lnTo>
                    <a:lnTo>
                      <a:pt x="967" y="93"/>
                    </a:lnTo>
                    <a:lnTo>
                      <a:pt x="974" y="92"/>
                    </a:lnTo>
                    <a:lnTo>
                      <a:pt x="979" y="90"/>
                    </a:lnTo>
                    <a:lnTo>
                      <a:pt x="983" y="88"/>
                    </a:lnTo>
                    <a:lnTo>
                      <a:pt x="983" y="83"/>
                    </a:lnTo>
                    <a:lnTo>
                      <a:pt x="983" y="80"/>
                    </a:lnTo>
                    <a:lnTo>
                      <a:pt x="983" y="78"/>
                    </a:lnTo>
                    <a:lnTo>
                      <a:pt x="981" y="74"/>
                    </a:lnTo>
                    <a:lnTo>
                      <a:pt x="979" y="73"/>
                    </a:lnTo>
                    <a:lnTo>
                      <a:pt x="979" y="71"/>
                    </a:lnTo>
                    <a:lnTo>
                      <a:pt x="977" y="71"/>
                    </a:lnTo>
                    <a:lnTo>
                      <a:pt x="977" y="69"/>
                    </a:lnTo>
                    <a:lnTo>
                      <a:pt x="976" y="68"/>
                    </a:lnTo>
                    <a:lnTo>
                      <a:pt x="972" y="68"/>
                    </a:lnTo>
                    <a:lnTo>
                      <a:pt x="971" y="68"/>
                    </a:lnTo>
                    <a:lnTo>
                      <a:pt x="967" y="68"/>
                    </a:lnTo>
                    <a:lnTo>
                      <a:pt x="964" y="68"/>
                    </a:lnTo>
                    <a:lnTo>
                      <a:pt x="960" y="69"/>
                    </a:lnTo>
                    <a:lnTo>
                      <a:pt x="958" y="69"/>
                    </a:lnTo>
                    <a:lnTo>
                      <a:pt x="957" y="71"/>
                    </a:lnTo>
                    <a:lnTo>
                      <a:pt x="955" y="73"/>
                    </a:lnTo>
                    <a:lnTo>
                      <a:pt x="953" y="76"/>
                    </a:lnTo>
                    <a:lnTo>
                      <a:pt x="952" y="80"/>
                    </a:lnTo>
                    <a:lnTo>
                      <a:pt x="950" y="83"/>
                    </a:lnTo>
                    <a:close/>
                    <a:moveTo>
                      <a:pt x="983" y="109"/>
                    </a:moveTo>
                    <a:lnTo>
                      <a:pt x="979" y="109"/>
                    </a:lnTo>
                    <a:lnTo>
                      <a:pt x="977" y="111"/>
                    </a:lnTo>
                    <a:lnTo>
                      <a:pt x="974" y="112"/>
                    </a:lnTo>
                    <a:lnTo>
                      <a:pt x="969" y="114"/>
                    </a:lnTo>
                    <a:lnTo>
                      <a:pt x="964" y="116"/>
                    </a:lnTo>
                    <a:lnTo>
                      <a:pt x="960" y="118"/>
                    </a:lnTo>
                    <a:lnTo>
                      <a:pt x="957" y="119"/>
                    </a:lnTo>
                    <a:lnTo>
                      <a:pt x="955" y="121"/>
                    </a:lnTo>
                    <a:lnTo>
                      <a:pt x="953" y="123"/>
                    </a:lnTo>
                    <a:lnTo>
                      <a:pt x="952" y="125"/>
                    </a:lnTo>
                    <a:lnTo>
                      <a:pt x="950" y="128"/>
                    </a:lnTo>
                    <a:lnTo>
                      <a:pt x="950" y="130"/>
                    </a:lnTo>
                    <a:lnTo>
                      <a:pt x="950" y="133"/>
                    </a:lnTo>
                    <a:lnTo>
                      <a:pt x="952" y="137"/>
                    </a:lnTo>
                    <a:lnTo>
                      <a:pt x="953" y="138"/>
                    </a:lnTo>
                    <a:lnTo>
                      <a:pt x="955" y="142"/>
                    </a:lnTo>
                    <a:lnTo>
                      <a:pt x="957" y="143"/>
                    </a:lnTo>
                    <a:lnTo>
                      <a:pt x="958" y="145"/>
                    </a:lnTo>
                    <a:lnTo>
                      <a:pt x="960" y="147"/>
                    </a:lnTo>
                    <a:lnTo>
                      <a:pt x="964" y="147"/>
                    </a:lnTo>
                    <a:lnTo>
                      <a:pt x="967" y="147"/>
                    </a:lnTo>
                    <a:lnTo>
                      <a:pt x="969" y="145"/>
                    </a:lnTo>
                    <a:lnTo>
                      <a:pt x="972" y="143"/>
                    </a:lnTo>
                    <a:lnTo>
                      <a:pt x="976" y="142"/>
                    </a:lnTo>
                    <a:lnTo>
                      <a:pt x="977" y="140"/>
                    </a:lnTo>
                    <a:lnTo>
                      <a:pt x="979" y="138"/>
                    </a:lnTo>
                    <a:lnTo>
                      <a:pt x="979" y="135"/>
                    </a:lnTo>
                    <a:lnTo>
                      <a:pt x="981" y="133"/>
                    </a:lnTo>
                    <a:lnTo>
                      <a:pt x="983" y="130"/>
                    </a:lnTo>
                    <a:lnTo>
                      <a:pt x="983" y="126"/>
                    </a:lnTo>
                    <a:lnTo>
                      <a:pt x="983" y="121"/>
                    </a:lnTo>
                    <a:lnTo>
                      <a:pt x="983" y="116"/>
                    </a:lnTo>
                    <a:lnTo>
                      <a:pt x="983" y="109"/>
                    </a:lnTo>
                    <a:close/>
                    <a:moveTo>
                      <a:pt x="1022" y="47"/>
                    </a:moveTo>
                    <a:lnTo>
                      <a:pt x="1050" y="47"/>
                    </a:lnTo>
                    <a:lnTo>
                      <a:pt x="1072" y="131"/>
                    </a:lnTo>
                    <a:lnTo>
                      <a:pt x="1097" y="47"/>
                    </a:lnTo>
                    <a:lnTo>
                      <a:pt x="1124" y="47"/>
                    </a:lnTo>
                    <a:lnTo>
                      <a:pt x="1090" y="161"/>
                    </a:lnTo>
                    <a:lnTo>
                      <a:pt x="1083" y="181"/>
                    </a:lnTo>
                    <a:lnTo>
                      <a:pt x="1081" y="187"/>
                    </a:lnTo>
                    <a:lnTo>
                      <a:pt x="1079" y="192"/>
                    </a:lnTo>
                    <a:lnTo>
                      <a:pt x="1076" y="195"/>
                    </a:lnTo>
                    <a:lnTo>
                      <a:pt x="1074" y="199"/>
                    </a:lnTo>
                    <a:lnTo>
                      <a:pt x="1072" y="200"/>
                    </a:lnTo>
                    <a:lnTo>
                      <a:pt x="1069" y="204"/>
                    </a:lnTo>
                    <a:lnTo>
                      <a:pt x="1067" y="206"/>
                    </a:lnTo>
                    <a:lnTo>
                      <a:pt x="1064" y="209"/>
                    </a:lnTo>
                    <a:lnTo>
                      <a:pt x="1059" y="209"/>
                    </a:lnTo>
                    <a:lnTo>
                      <a:pt x="1055" y="209"/>
                    </a:lnTo>
                    <a:lnTo>
                      <a:pt x="1052" y="211"/>
                    </a:lnTo>
                    <a:lnTo>
                      <a:pt x="1046" y="211"/>
                    </a:lnTo>
                    <a:lnTo>
                      <a:pt x="1043" y="211"/>
                    </a:lnTo>
                    <a:lnTo>
                      <a:pt x="1040" y="209"/>
                    </a:lnTo>
                    <a:lnTo>
                      <a:pt x="1036" y="209"/>
                    </a:lnTo>
                    <a:lnTo>
                      <a:pt x="1033" y="209"/>
                    </a:lnTo>
                    <a:lnTo>
                      <a:pt x="1029" y="183"/>
                    </a:lnTo>
                    <a:lnTo>
                      <a:pt x="1033" y="183"/>
                    </a:lnTo>
                    <a:lnTo>
                      <a:pt x="1034" y="183"/>
                    </a:lnTo>
                    <a:lnTo>
                      <a:pt x="1038" y="185"/>
                    </a:lnTo>
                    <a:lnTo>
                      <a:pt x="1040" y="185"/>
                    </a:lnTo>
                    <a:lnTo>
                      <a:pt x="1043" y="185"/>
                    </a:lnTo>
                    <a:lnTo>
                      <a:pt x="1046" y="183"/>
                    </a:lnTo>
                    <a:lnTo>
                      <a:pt x="1050" y="183"/>
                    </a:lnTo>
                    <a:lnTo>
                      <a:pt x="1053" y="181"/>
                    </a:lnTo>
                    <a:lnTo>
                      <a:pt x="1055" y="178"/>
                    </a:lnTo>
                    <a:lnTo>
                      <a:pt x="1057" y="175"/>
                    </a:lnTo>
                    <a:lnTo>
                      <a:pt x="1059" y="169"/>
                    </a:lnTo>
                    <a:lnTo>
                      <a:pt x="1060" y="164"/>
                    </a:lnTo>
                    <a:lnTo>
                      <a:pt x="1022" y="47"/>
                    </a:lnTo>
                    <a:close/>
                    <a:moveTo>
                      <a:pt x="1197" y="128"/>
                    </a:moveTo>
                    <a:lnTo>
                      <a:pt x="1223" y="133"/>
                    </a:lnTo>
                    <a:lnTo>
                      <a:pt x="1221" y="142"/>
                    </a:lnTo>
                    <a:lnTo>
                      <a:pt x="1217" y="149"/>
                    </a:lnTo>
                    <a:lnTo>
                      <a:pt x="1212" y="156"/>
                    </a:lnTo>
                    <a:lnTo>
                      <a:pt x="1207" y="159"/>
                    </a:lnTo>
                    <a:lnTo>
                      <a:pt x="1202" y="162"/>
                    </a:lnTo>
                    <a:lnTo>
                      <a:pt x="1195" y="164"/>
                    </a:lnTo>
                    <a:lnTo>
                      <a:pt x="1188" y="164"/>
                    </a:lnTo>
                    <a:lnTo>
                      <a:pt x="1181" y="164"/>
                    </a:lnTo>
                    <a:lnTo>
                      <a:pt x="1171" y="164"/>
                    </a:lnTo>
                    <a:lnTo>
                      <a:pt x="1162" y="162"/>
                    </a:lnTo>
                    <a:lnTo>
                      <a:pt x="1153" y="159"/>
                    </a:lnTo>
                    <a:lnTo>
                      <a:pt x="1147" y="154"/>
                    </a:lnTo>
                    <a:lnTo>
                      <a:pt x="1141" y="145"/>
                    </a:lnTo>
                    <a:lnTo>
                      <a:pt x="1136" y="135"/>
                    </a:lnTo>
                    <a:lnTo>
                      <a:pt x="1134" y="121"/>
                    </a:lnTo>
                    <a:lnTo>
                      <a:pt x="1133" y="107"/>
                    </a:lnTo>
                    <a:lnTo>
                      <a:pt x="1134" y="93"/>
                    </a:lnTo>
                    <a:lnTo>
                      <a:pt x="1136" y="80"/>
                    </a:lnTo>
                    <a:lnTo>
                      <a:pt x="1141" y="69"/>
                    </a:lnTo>
                    <a:lnTo>
                      <a:pt x="1147" y="59"/>
                    </a:lnTo>
                    <a:lnTo>
                      <a:pt x="1153" y="52"/>
                    </a:lnTo>
                    <a:lnTo>
                      <a:pt x="1160" y="47"/>
                    </a:lnTo>
                    <a:lnTo>
                      <a:pt x="1169" y="45"/>
                    </a:lnTo>
                    <a:lnTo>
                      <a:pt x="1178" y="43"/>
                    </a:lnTo>
                    <a:lnTo>
                      <a:pt x="1188" y="45"/>
                    </a:lnTo>
                    <a:lnTo>
                      <a:pt x="1197" y="47"/>
                    </a:lnTo>
                    <a:lnTo>
                      <a:pt x="1204" y="52"/>
                    </a:lnTo>
                    <a:lnTo>
                      <a:pt x="1210" y="59"/>
                    </a:lnTo>
                    <a:lnTo>
                      <a:pt x="1217" y="69"/>
                    </a:lnTo>
                    <a:lnTo>
                      <a:pt x="1221" y="81"/>
                    </a:lnTo>
                    <a:lnTo>
                      <a:pt x="1224" y="95"/>
                    </a:lnTo>
                    <a:lnTo>
                      <a:pt x="1224" y="111"/>
                    </a:lnTo>
                    <a:lnTo>
                      <a:pt x="1224" y="114"/>
                    </a:lnTo>
                    <a:lnTo>
                      <a:pt x="1160" y="114"/>
                    </a:lnTo>
                    <a:lnTo>
                      <a:pt x="1160" y="121"/>
                    </a:lnTo>
                    <a:lnTo>
                      <a:pt x="1162" y="126"/>
                    </a:lnTo>
                    <a:lnTo>
                      <a:pt x="1164" y="131"/>
                    </a:lnTo>
                    <a:lnTo>
                      <a:pt x="1166" y="137"/>
                    </a:lnTo>
                    <a:lnTo>
                      <a:pt x="1169" y="140"/>
                    </a:lnTo>
                    <a:lnTo>
                      <a:pt x="1172" y="143"/>
                    </a:lnTo>
                    <a:lnTo>
                      <a:pt x="1178" y="145"/>
                    </a:lnTo>
                    <a:lnTo>
                      <a:pt x="1181" y="145"/>
                    </a:lnTo>
                    <a:lnTo>
                      <a:pt x="1186" y="143"/>
                    </a:lnTo>
                    <a:lnTo>
                      <a:pt x="1191" y="140"/>
                    </a:lnTo>
                    <a:lnTo>
                      <a:pt x="1195" y="135"/>
                    </a:lnTo>
                    <a:lnTo>
                      <a:pt x="1197" y="128"/>
                    </a:lnTo>
                    <a:close/>
                    <a:moveTo>
                      <a:pt x="1198" y="95"/>
                    </a:moveTo>
                    <a:lnTo>
                      <a:pt x="1198" y="88"/>
                    </a:lnTo>
                    <a:lnTo>
                      <a:pt x="1197" y="83"/>
                    </a:lnTo>
                    <a:lnTo>
                      <a:pt x="1195" y="78"/>
                    </a:lnTo>
                    <a:lnTo>
                      <a:pt x="1193" y="74"/>
                    </a:lnTo>
                    <a:lnTo>
                      <a:pt x="1190" y="73"/>
                    </a:lnTo>
                    <a:lnTo>
                      <a:pt x="1186" y="69"/>
                    </a:lnTo>
                    <a:lnTo>
                      <a:pt x="1183" y="68"/>
                    </a:lnTo>
                    <a:lnTo>
                      <a:pt x="1179" y="68"/>
                    </a:lnTo>
                    <a:lnTo>
                      <a:pt x="1176" y="68"/>
                    </a:lnTo>
                    <a:lnTo>
                      <a:pt x="1172" y="69"/>
                    </a:lnTo>
                    <a:lnTo>
                      <a:pt x="1169" y="73"/>
                    </a:lnTo>
                    <a:lnTo>
                      <a:pt x="1166" y="74"/>
                    </a:lnTo>
                    <a:lnTo>
                      <a:pt x="1164" y="80"/>
                    </a:lnTo>
                    <a:lnTo>
                      <a:pt x="1162" y="85"/>
                    </a:lnTo>
                    <a:lnTo>
                      <a:pt x="1160" y="90"/>
                    </a:lnTo>
                    <a:lnTo>
                      <a:pt x="1160" y="95"/>
                    </a:lnTo>
                    <a:lnTo>
                      <a:pt x="1198" y="95"/>
                    </a:lnTo>
                    <a:close/>
                    <a:moveTo>
                      <a:pt x="1271" y="164"/>
                    </a:moveTo>
                    <a:lnTo>
                      <a:pt x="1245" y="164"/>
                    </a:lnTo>
                    <a:lnTo>
                      <a:pt x="1245" y="47"/>
                    </a:lnTo>
                    <a:lnTo>
                      <a:pt x="1269" y="47"/>
                    </a:lnTo>
                    <a:lnTo>
                      <a:pt x="1269" y="64"/>
                    </a:lnTo>
                    <a:lnTo>
                      <a:pt x="1273" y="59"/>
                    </a:lnTo>
                    <a:lnTo>
                      <a:pt x="1276" y="54"/>
                    </a:lnTo>
                    <a:lnTo>
                      <a:pt x="1278" y="50"/>
                    </a:lnTo>
                    <a:lnTo>
                      <a:pt x="1280" y="49"/>
                    </a:lnTo>
                    <a:lnTo>
                      <a:pt x="1283" y="47"/>
                    </a:lnTo>
                    <a:lnTo>
                      <a:pt x="1286" y="45"/>
                    </a:lnTo>
                    <a:lnTo>
                      <a:pt x="1288" y="43"/>
                    </a:lnTo>
                    <a:lnTo>
                      <a:pt x="1292" y="43"/>
                    </a:lnTo>
                    <a:lnTo>
                      <a:pt x="1295" y="43"/>
                    </a:lnTo>
                    <a:lnTo>
                      <a:pt x="1300" y="45"/>
                    </a:lnTo>
                    <a:lnTo>
                      <a:pt x="1304" y="49"/>
                    </a:lnTo>
                    <a:lnTo>
                      <a:pt x="1307" y="50"/>
                    </a:lnTo>
                    <a:lnTo>
                      <a:pt x="1298" y="78"/>
                    </a:lnTo>
                    <a:lnTo>
                      <a:pt x="1297" y="76"/>
                    </a:lnTo>
                    <a:lnTo>
                      <a:pt x="1293" y="74"/>
                    </a:lnTo>
                    <a:lnTo>
                      <a:pt x="1292" y="73"/>
                    </a:lnTo>
                    <a:lnTo>
                      <a:pt x="1288" y="73"/>
                    </a:lnTo>
                    <a:lnTo>
                      <a:pt x="1286" y="73"/>
                    </a:lnTo>
                    <a:lnTo>
                      <a:pt x="1283" y="74"/>
                    </a:lnTo>
                    <a:lnTo>
                      <a:pt x="1281" y="76"/>
                    </a:lnTo>
                    <a:lnTo>
                      <a:pt x="1278" y="78"/>
                    </a:lnTo>
                    <a:lnTo>
                      <a:pt x="1278" y="80"/>
                    </a:lnTo>
                    <a:lnTo>
                      <a:pt x="1276" y="83"/>
                    </a:lnTo>
                    <a:lnTo>
                      <a:pt x="1276" y="87"/>
                    </a:lnTo>
                    <a:lnTo>
                      <a:pt x="1274" y="90"/>
                    </a:lnTo>
                    <a:lnTo>
                      <a:pt x="1273" y="97"/>
                    </a:lnTo>
                    <a:lnTo>
                      <a:pt x="1273" y="106"/>
                    </a:lnTo>
                    <a:lnTo>
                      <a:pt x="1271" y="116"/>
                    </a:lnTo>
                    <a:lnTo>
                      <a:pt x="1271" y="128"/>
                    </a:lnTo>
                    <a:lnTo>
                      <a:pt x="1271" y="1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34" name="Freeform 899"/>
              <p:cNvSpPr>
                <a:spLocks noEditPoints="1"/>
              </p:cNvSpPr>
              <p:nvPr/>
            </p:nvSpPr>
            <p:spPr bwMode="auto">
              <a:xfrm>
                <a:off x="1169" y="2868"/>
                <a:ext cx="320" cy="84"/>
              </a:xfrm>
              <a:custGeom>
                <a:avLst/>
                <a:gdLst>
                  <a:gd name="T0" fmla="*/ 0 w 641"/>
                  <a:gd name="T1" fmla="*/ 0 h 169"/>
                  <a:gd name="T2" fmla="*/ 0 w 641"/>
                  <a:gd name="T3" fmla="*/ 0 h 169"/>
                  <a:gd name="T4" fmla="*/ 0 w 641"/>
                  <a:gd name="T5" fmla="*/ 0 h 169"/>
                  <a:gd name="T6" fmla="*/ 0 w 641"/>
                  <a:gd name="T7" fmla="*/ 0 h 169"/>
                  <a:gd name="T8" fmla="*/ 0 w 641"/>
                  <a:gd name="T9" fmla="*/ 0 h 169"/>
                  <a:gd name="T10" fmla="*/ 0 w 641"/>
                  <a:gd name="T11" fmla="*/ 0 h 169"/>
                  <a:gd name="T12" fmla="*/ 0 w 641"/>
                  <a:gd name="T13" fmla="*/ 0 h 169"/>
                  <a:gd name="T14" fmla="*/ 0 w 641"/>
                  <a:gd name="T15" fmla="*/ 0 h 169"/>
                  <a:gd name="T16" fmla="*/ 0 w 641"/>
                  <a:gd name="T17" fmla="*/ 0 h 169"/>
                  <a:gd name="T18" fmla="*/ 0 w 641"/>
                  <a:gd name="T19" fmla="*/ 0 h 169"/>
                  <a:gd name="T20" fmla="*/ 0 w 641"/>
                  <a:gd name="T21" fmla="*/ 0 h 169"/>
                  <a:gd name="T22" fmla="*/ 0 w 641"/>
                  <a:gd name="T23" fmla="*/ 0 h 169"/>
                  <a:gd name="T24" fmla="*/ 0 w 641"/>
                  <a:gd name="T25" fmla="*/ 0 h 169"/>
                  <a:gd name="T26" fmla="*/ 0 w 641"/>
                  <a:gd name="T27" fmla="*/ 0 h 169"/>
                  <a:gd name="T28" fmla="*/ 0 w 641"/>
                  <a:gd name="T29" fmla="*/ 0 h 169"/>
                  <a:gd name="T30" fmla="*/ 0 w 641"/>
                  <a:gd name="T31" fmla="*/ 0 h 169"/>
                  <a:gd name="T32" fmla="*/ 0 w 641"/>
                  <a:gd name="T33" fmla="*/ 0 h 169"/>
                  <a:gd name="T34" fmla="*/ 0 w 641"/>
                  <a:gd name="T35" fmla="*/ 0 h 169"/>
                  <a:gd name="T36" fmla="*/ 0 w 641"/>
                  <a:gd name="T37" fmla="*/ 0 h 169"/>
                  <a:gd name="T38" fmla="*/ 0 w 641"/>
                  <a:gd name="T39" fmla="*/ 0 h 169"/>
                  <a:gd name="T40" fmla="*/ 0 w 641"/>
                  <a:gd name="T41" fmla="*/ 0 h 169"/>
                  <a:gd name="T42" fmla="*/ 0 w 641"/>
                  <a:gd name="T43" fmla="*/ 0 h 169"/>
                  <a:gd name="T44" fmla="*/ 0 w 641"/>
                  <a:gd name="T45" fmla="*/ 0 h 169"/>
                  <a:gd name="T46" fmla="*/ 0 w 641"/>
                  <a:gd name="T47" fmla="*/ 0 h 169"/>
                  <a:gd name="T48" fmla="*/ 0 w 641"/>
                  <a:gd name="T49" fmla="*/ 0 h 169"/>
                  <a:gd name="T50" fmla="*/ 0 w 641"/>
                  <a:gd name="T51" fmla="*/ 0 h 169"/>
                  <a:gd name="T52" fmla="*/ 0 w 641"/>
                  <a:gd name="T53" fmla="*/ 0 h 169"/>
                  <a:gd name="T54" fmla="*/ 0 w 641"/>
                  <a:gd name="T55" fmla="*/ 0 h 169"/>
                  <a:gd name="T56" fmla="*/ 0 w 641"/>
                  <a:gd name="T57" fmla="*/ 0 h 169"/>
                  <a:gd name="T58" fmla="*/ 0 w 641"/>
                  <a:gd name="T59" fmla="*/ 0 h 169"/>
                  <a:gd name="T60" fmla="*/ 0 w 641"/>
                  <a:gd name="T61" fmla="*/ 0 h 169"/>
                  <a:gd name="T62" fmla="*/ 0 w 641"/>
                  <a:gd name="T63" fmla="*/ 0 h 169"/>
                  <a:gd name="T64" fmla="*/ 0 w 641"/>
                  <a:gd name="T65" fmla="*/ 0 h 169"/>
                  <a:gd name="T66" fmla="*/ 0 w 641"/>
                  <a:gd name="T67" fmla="*/ 0 h 169"/>
                  <a:gd name="T68" fmla="*/ 0 w 641"/>
                  <a:gd name="T69" fmla="*/ 0 h 169"/>
                  <a:gd name="T70" fmla="*/ 0 w 641"/>
                  <a:gd name="T71" fmla="*/ 0 h 169"/>
                  <a:gd name="T72" fmla="*/ 0 w 641"/>
                  <a:gd name="T73" fmla="*/ 0 h 169"/>
                  <a:gd name="T74" fmla="*/ 0 w 641"/>
                  <a:gd name="T75" fmla="*/ 0 h 169"/>
                  <a:gd name="T76" fmla="*/ 0 w 641"/>
                  <a:gd name="T77" fmla="*/ 0 h 169"/>
                  <a:gd name="T78" fmla="*/ 0 w 641"/>
                  <a:gd name="T79" fmla="*/ 0 h 169"/>
                  <a:gd name="T80" fmla="*/ 0 w 641"/>
                  <a:gd name="T81" fmla="*/ 0 h 169"/>
                  <a:gd name="T82" fmla="*/ 0 w 641"/>
                  <a:gd name="T83" fmla="*/ 0 h 169"/>
                  <a:gd name="T84" fmla="*/ 0 w 641"/>
                  <a:gd name="T85" fmla="*/ 0 h 169"/>
                  <a:gd name="T86" fmla="*/ 0 w 641"/>
                  <a:gd name="T87" fmla="*/ 0 h 169"/>
                  <a:gd name="T88" fmla="*/ 0 w 641"/>
                  <a:gd name="T89" fmla="*/ 0 h 169"/>
                  <a:gd name="T90" fmla="*/ 0 w 641"/>
                  <a:gd name="T91" fmla="*/ 0 h 169"/>
                  <a:gd name="T92" fmla="*/ 0 w 641"/>
                  <a:gd name="T93" fmla="*/ 0 h 169"/>
                  <a:gd name="T94" fmla="*/ 0 w 641"/>
                  <a:gd name="T95" fmla="*/ 0 h 169"/>
                  <a:gd name="T96" fmla="*/ 0 w 641"/>
                  <a:gd name="T97" fmla="*/ 0 h 169"/>
                  <a:gd name="T98" fmla="*/ 0 w 641"/>
                  <a:gd name="T99" fmla="*/ 0 h 169"/>
                  <a:gd name="T100" fmla="*/ 0 w 641"/>
                  <a:gd name="T101" fmla="*/ 0 h 169"/>
                  <a:gd name="T102" fmla="*/ 0 w 641"/>
                  <a:gd name="T103" fmla="*/ 0 h 169"/>
                  <a:gd name="T104" fmla="*/ 0 w 641"/>
                  <a:gd name="T105" fmla="*/ 0 h 169"/>
                  <a:gd name="T106" fmla="*/ 0 w 641"/>
                  <a:gd name="T107" fmla="*/ 0 h 169"/>
                  <a:gd name="T108" fmla="*/ 0 w 641"/>
                  <a:gd name="T109" fmla="*/ 0 h 169"/>
                  <a:gd name="T110" fmla="*/ 0 w 641"/>
                  <a:gd name="T111" fmla="*/ 0 h 169"/>
                  <a:gd name="T112" fmla="*/ 0 w 641"/>
                  <a:gd name="T113" fmla="*/ 0 h 169"/>
                  <a:gd name="T114" fmla="*/ 0 w 641"/>
                  <a:gd name="T115" fmla="*/ 0 h 169"/>
                  <a:gd name="T116" fmla="*/ 0 w 641"/>
                  <a:gd name="T117" fmla="*/ 0 h 169"/>
                  <a:gd name="T118" fmla="*/ 0 w 641"/>
                  <a:gd name="T119" fmla="*/ 0 h 16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41"/>
                  <a:gd name="T181" fmla="*/ 0 h 169"/>
                  <a:gd name="T182" fmla="*/ 641 w 641"/>
                  <a:gd name="T183" fmla="*/ 169 h 169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41" h="169">
                    <a:moveTo>
                      <a:pt x="0" y="167"/>
                    </a:moveTo>
                    <a:lnTo>
                      <a:pt x="0" y="0"/>
                    </a:lnTo>
                    <a:lnTo>
                      <a:pt x="26" y="0"/>
                    </a:lnTo>
                    <a:lnTo>
                      <a:pt x="83" y="112"/>
                    </a:lnTo>
                    <a:lnTo>
                      <a:pt x="83" y="0"/>
                    </a:lnTo>
                    <a:lnTo>
                      <a:pt x="111" y="0"/>
                    </a:lnTo>
                    <a:lnTo>
                      <a:pt x="111" y="167"/>
                    </a:lnTo>
                    <a:lnTo>
                      <a:pt x="81" y="167"/>
                    </a:lnTo>
                    <a:lnTo>
                      <a:pt x="26" y="59"/>
                    </a:lnTo>
                    <a:lnTo>
                      <a:pt x="26" y="167"/>
                    </a:lnTo>
                    <a:lnTo>
                      <a:pt x="0" y="167"/>
                    </a:lnTo>
                    <a:close/>
                    <a:moveTo>
                      <a:pt x="197" y="129"/>
                    </a:moveTo>
                    <a:lnTo>
                      <a:pt x="225" y="134"/>
                    </a:lnTo>
                    <a:lnTo>
                      <a:pt x="221" y="143"/>
                    </a:lnTo>
                    <a:lnTo>
                      <a:pt x="216" y="152"/>
                    </a:lnTo>
                    <a:lnTo>
                      <a:pt x="213" y="157"/>
                    </a:lnTo>
                    <a:lnTo>
                      <a:pt x="207" y="162"/>
                    </a:lnTo>
                    <a:lnTo>
                      <a:pt x="201" y="166"/>
                    </a:lnTo>
                    <a:lnTo>
                      <a:pt x="195" y="167"/>
                    </a:lnTo>
                    <a:lnTo>
                      <a:pt x="189" y="169"/>
                    </a:lnTo>
                    <a:lnTo>
                      <a:pt x="180" y="169"/>
                    </a:lnTo>
                    <a:lnTo>
                      <a:pt x="170" y="169"/>
                    </a:lnTo>
                    <a:lnTo>
                      <a:pt x="161" y="167"/>
                    </a:lnTo>
                    <a:lnTo>
                      <a:pt x="154" y="164"/>
                    </a:lnTo>
                    <a:lnTo>
                      <a:pt x="145" y="157"/>
                    </a:lnTo>
                    <a:lnTo>
                      <a:pt x="138" y="147"/>
                    </a:lnTo>
                    <a:lnTo>
                      <a:pt x="135" y="134"/>
                    </a:lnTo>
                    <a:lnTo>
                      <a:pt x="132" y="122"/>
                    </a:lnTo>
                    <a:lnTo>
                      <a:pt x="132" y="109"/>
                    </a:lnTo>
                    <a:lnTo>
                      <a:pt x="132" y="93"/>
                    </a:lnTo>
                    <a:lnTo>
                      <a:pt x="135" y="81"/>
                    </a:lnTo>
                    <a:lnTo>
                      <a:pt x="138" y="69"/>
                    </a:lnTo>
                    <a:lnTo>
                      <a:pt x="145" y="59"/>
                    </a:lnTo>
                    <a:lnTo>
                      <a:pt x="152" y="52"/>
                    </a:lnTo>
                    <a:lnTo>
                      <a:pt x="161" y="46"/>
                    </a:lnTo>
                    <a:lnTo>
                      <a:pt x="168" y="45"/>
                    </a:lnTo>
                    <a:lnTo>
                      <a:pt x="176" y="43"/>
                    </a:lnTo>
                    <a:lnTo>
                      <a:pt x="187" y="45"/>
                    </a:lnTo>
                    <a:lnTo>
                      <a:pt x="197" y="46"/>
                    </a:lnTo>
                    <a:lnTo>
                      <a:pt x="204" y="52"/>
                    </a:lnTo>
                    <a:lnTo>
                      <a:pt x="211" y="59"/>
                    </a:lnTo>
                    <a:lnTo>
                      <a:pt x="218" y="69"/>
                    </a:lnTo>
                    <a:lnTo>
                      <a:pt x="221" y="81"/>
                    </a:lnTo>
                    <a:lnTo>
                      <a:pt x="225" y="95"/>
                    </a:lnTo>
                    <a:lnTo>
                      <a:pt x="226" y="112"/>
                    </a:lnTo>
                    <a:lnTo>
                      <a:pt x="226" y="115"/>
                    </a:lnTo>
                    <a:lnTo>
                      <a:pt x="157" y="115"/>
                    </a:lnTo>
                    <a:lnTo>
                      <a:pt x="157" y="122"/>
                    </a:lnTo>
                    <a:lnTo>
                      <a:pt x="159" y="129"/>
                    </a:lnTo>
                    <a:lnTo>
                      <a:pt x="163" y="134"/>
                    </a:lnTo>
                    <a:lnTo>
                      <a:pt x="166" y="138"/>
                    </a:lnTo>
                    <a:lnTo>
                      <a:pt x="170" y="141"/>
                    </a:lnTo>
                    <a:lnTo>
                      <a:pt x="173" y="145"/>
                    </a:lnTo>
                    <a:lnTo>
                      <a:pt x="176" y="147"/>
                    </a:lnTo>
                    <a:lnTo>
                      <a:pt x="180" y="147"/>
                    </a:lnTo>
                    <a:lnTo>
                      <a:pt x="187" y="145"/>
                    </a:lnTo>
                    <a:lnTo>
                      <a:pt x="192" y="141"/>
                    </a:lnTo>
                    <a:lnTo>
                      <a:pt x="195" y="136"/>
                    </a:lnTo>
                    <a:lnTo>
                      <a:pt x="197" y="129"/>
                    </a:lnTo>
                    <a:close/>
                    <a:moveTo>
                      <a:pt x="197" y="95"/>
                    </a:moveTo>
                    <a:lnTo>
                      <a:pt x="197" y="90"/>
                    </a:lnTo>
                    <a:lnTo>
                      <a:pt x="195" y="84"/>
                    </a:lnTo>
                    <a:lnTo>
                      <a:pt x="194" y="79"/>
                    </a:lnTo>
                    <a:lnTo>
                      <a:pt x="192" y="74"/>
                    </a:lnTo>
                    <a:lnTo>
                      <a:pt x="189" y="72"/>
                    </a:lnTo>
                    <a:lnTo>
                      <a:pt x="187" y="71"/>
                    </a:lnTo>
                    <a:lnTo>
                      <a:pt x="183" y="69"/>
                    </a:lnTo>
                    <a:lnTo>
                      <a:pt x="178" y="69"/>
                    </a:lnTo>
                    <a:lnTo>
                      <a:pt x="175" y="69"/>
                    </a:lnTo>
                    <a:lnTo>
                      <a:pt x="171" y="71"/>
                    </a:lnTo>
                    <a:lnTo>
                      <a:pt x="168" y="72"/>
                    </a:lnTo>
                    <a:lnTo>
                      <a:pt x="166" y="76"/>
                    </a:lnTo>
                    <a:lnTo>
                      <a:pt x="163" y="79"/>
                    </a:lnTo>
                    <a:lnTo>
                      <a:pt x="161" y="84"/>
                    </a:lnTo>
                    <a:lnTo>
                      <a:pt x="159" y="90"/>
                    </a:lnTo>
                    <a:lnTo>
                      <a:pt x="159" y="95"/>
                    </a:lnTo>
                    <a:lnTo>
                      <a:pt x="197" y="95"/>
                    </a:lnTo>
                    <a:close/>
                    <a:moveTo>
                      <a:pt x="292" y="46"/>
                    </a:moveTo>
                    <a:lnTo>
                      <a:pt x="292" y="72"/>
                    </a:lnTo>
                    <a:lnTo>
                      <a:pt x="273" y="72"/>
                    </a:lnTo>
                    <a:lnTo>
                      <a:pt x="273" y="121"/>
                    </a:lnTo>
                    <a:lnTo>
                      <a:pt x="273" y="128"/>
                    </a:lnTo>
                    <a:lnTo>
                      <a:pt x="273" y="133"/>
                    </a:lnTo>
                    <a:lnTo>
                      <a:pt x="273" y="138"/>
                    </a:lnTo>
                    <a:lnTo>
                      <a:pt x="273" y="140"/>
                    </a:lnTo>
                    <a:lnTo>
                      <a:pt x="275" y="141"/>
                    </a:lnTo>
                    <a:lnTo>
                      <a:pt x="277" y="143"/>
                    </a:lnTo>
                    <a:lnTo>
                      <a:pt x="278" y="145"/>
                    </a:lnTo>
                    <a:lnTo>
                      <a:pt x="282" y="145"/>
                    </a:lnTo>
                    <a:lnTo>
                      <a:pt x="283" y="145"/>
                    </a:lnTo>
                    <a:lnTo>
                      <a:pt x="285" y="143"/>
                    </a:lnTo>
                    <a:lnTo>
                      <a:pt x="289" y="143"/>
                    </a:lnTo>
                    <a:lnTo>
                      <a:pt x="292" y="141"/>
                    </a:lnTo>
                    <a:lnTo>
                      <a:pt x="296" y="167"/>
                    </a:lnTo>
                    <a:lnTo>
                      <a:pt x="290" y="167"/>
                    </a:lnTo>
                    <a:lnTo>
                      <a:pt x="285" y="167"/>
                    </a:lnTo>
                    <a:lnTo>
                      <a:pt x="278" y="169"/>
                    </a:lnTo>
                    <a:lnTo>
                      <a:pt x="273" y="169"/>
                    </a:lnTo>
                    <a:lnTo>
                      <a:pt x="268" y="169"/>
                    </a:lnTo>
                    <a:lnTo>
                      <a:pt x="264" y="167"/>
                    </a:lnTo>
                    <a:lnTo>
                      <a:pt x="259" y="167"/>
                    </a:lnTo>
                    <a:lnTo>
                      <a:pt x="256" y="167"/>
                    </a:lnTo>
                    <a:lnTo>
                      <a:pt x="252" y="164"/>
                    </a:lnTo>
                    <a:lnTo>
                      <a:pt x="251" y="160"/>
                    </a:lnTo>
                    <a:lnTo>
                      <a:pt x="249" y="157"/>
                    </a:lnTo>
                    <a:lnTo>
                      <a:pt x="247" y="152"/>
                    </a:lnTo>
                    <a:lnTo>
                      <a:pt x="247" y="148"/>
                    </a:lnTo>
                    <a:lnTo>
                      <a:pt x="247" y="141"/>
                    </a:lnTo>
                    <a:lnTo>
                      <a:pt x="245" y="134"/>
                    </a:lnTo>
                    <a:lnTo>
                      <a:pt x="245" y="126"/>
                    </a:lnTo>
                    <a:lnTo>
                      <a:pt x="245" y="72"/>
                    </a:lnTo>
                    <a:lnTo>
                      <a:pt x="233" y="72"/>
                    </a:lnTo>
                    <a:lnTo>
                      <a:pt x="233" y="46"/>
                    </a:lnTo>
                    <a:lnTo>
                      <a:pt x="245" y="46"/>
                    </a:lnTo>
                    <a:lnTo>
                      <a:pt x="245" y="21"/>
                    </a:lnTo>
                    <a:lnTo>
                      <a:pt x="273" y="3"/>
                    </a:lnTo>
                    <a:lnTo>
                      <a:pt x="273" y="46"/>
                    </a:lnTo>
                    <a:lnTo>
                      <a:pt x="292" y="46"/>
                    </a:lnTo>
                    <a:close/>
                    <a:moveTo>
                      <a:pt x="328" y="167"/>
                    </a:moveTo>
                    <a:lnTo>
                      <a:pt x="296" y="46"/>
                    </a:lnTo>
                    <a:lnTo>
                      <a:pt x="321" y="46"/>
                    </a:lnTo>
                    <a:lnTo>
                      <a:pt x="342" y="128"/>
                    </a:lnTo>
                    <a:lnTo>
                      <a:pt x="361" y="46"/>
                    </a:lnTo>
                    <a:lnTo>
                      <a:pt x="384" y="46"/>
                    </a:lnTo>
                    <a:lnTo>
                      <a:pt x="401" y="128"/>
                    </a:lnTo>
                    <a:lnTo>
                      <a:pt x="420" y="46"/>
                    </a:lnTo>
                    <a:lnTo>
                      <a:pt x="446" y="46"/>
                    </a:lnTo>
                    <a:lnTo>
                      <a:pt x="415" y="167"/>
                    </a:lnTo>
                    <a:lnTo>
                      <a:pt x="390" y="167"/>
                    </a:lnTo>
                    <a:lnTo>
                      <a:pt x="373" y="90"/>
                    </a:lnTo>
                    <a:lnTo>
                      <a:pt x="352" y="167"/>
                    </a:lnTo>
                    <a:lnTo>
                      <a:pt x="328" y="167"/>
                    </a:lnTo>
                    <a:close/>
                    <a:moveTo>
                      <a:pt x="454" y="107"/>
                    </a:moveTo>
                    <a:lnTo>
                      <a:pt x="454" y="96"/>
                    </a:lnTo>
                    <a:lnTo>
                      <a:pt x="456" y="88"/>
                    </a:lnTo>
                    <a:lnTo>
                      <a:pt x="458" y="81"/>
                    </a:lnTo>
                    <a:lnTo>
                      <a:pt x="460" y="74"/>
                    </a:lnTo>
                    <a:lnTo>
                      <a:pt x="463" y="67"/>
                    </a:lnTo>
                    <a:lnTo>
                      <a:pt x="468" y="60"/>
                    </a:lnTo>
                    <a:lnTo>
                      <a:pt x="473" y="55"/>
                    </a:lnTo>
                    <a:lnTo>
                      <a:pt x="479" y="52"/>
                    </a:lnTo>
                    <a:lnTo>
                      <a:pt x="484" y="48"/>
                    </a:lnTo>
                    <a:lnTo>
                      <a:pt x="491" y="45"/>
                    </a:lnTo>
                    <a:lnTo>
                      <a:pt x="498" y="43"/>
                    </a:lnTo>
                    <a:lnTo>
                      <a:pt x="504" y="43"/>
                    </a:lnTo>
                    <a:lnTo>
                      <a:pt x="515" y="45"/>
                    </a:lnTo>
                    <a:lnTo>
                      <a:pt x="525" y="48"/>
                    </a:lnTo>
                    <a:lnTo>
                      <a:pt x="534" y="53"/>
                    </a:lnTo>
                    <a:lnTo>
                      <a:pt x="542" y="62"/>
                    </a:lnTo>
                    <a:lnTo>
                      <a:pt x="548" y="72"/>
                    </a:lnTo>
                    <a:lnTo>
                      <a:pt x="553" y="83"/>
                    </a:lnTo>
                    <a:lnTo>
                      <a:pt x="554" y="95"/>
                    </a:lnTo>
                    <a:lnTo>
                      <a:pt x="556" y="107"/>
                    </a:lnTo>
                    <a:lnTo>
                      <a:pt x="556" y="115"/>
                    </a:lnTo>
                    <a:lnTo>
                      <a:pt x="554" y="124"/>
                    </a:lnTo>
                    <a:lnTo>
                      <a:pt x="551" y="131"/>
                    </a:lnTo>
                    <a:lnTo>
                      <a:pt x="548" y="140"/>
                    </a:lnTo>
                    <a:lnTo>
                      <a:pt x="544" y="147"/>
                    </a:lnTo>
                    <a:lnTo>
                      <a:pt x="541" y="153"/>
                    </a:lnTo>
                    <a:lnTo>
                      <a:pt x="535" y="159"/>
                    </a:lnTo>
                    <a:lnTo>
                      <a:pt x="529" y="164"/>
                    </a:lnTo>
                    <a:lnTo>
                      <a:pt x="523" y="166"/>
                    </a:lnTo>
                    <a:lnTo>
                      <a:pt x="518" y="167"/>
                    </a:lnTo>
                    <a:lnTo>
                      <a:pt x="511" y="169"/>
                    </a:lnTo>
                    <a:lnTo>
                      <a:pt x="506" y="169"/>
                    </a:lnTo>
                    <a:lnTo>
                      <a:pt x="494" y="169"/>
                    </a:lnTo>
                    <a:lnTo>
                      <a:pt x="485" y="166"/>
                    </a:lnTo>
                    <a:lnTo>
                      <a:pt x="475" y="160"/>
                    </a:lnTo>
                    <a:lnTo>
                      <a:pt x="468" y="153"/>
                    </a:lnTo>
                    <a:lnTo>
                      <a:pt x="461" y="145"/>
                    </a:lnTo>
                    <a:lnTo>
                      <a:pt x="456" y="134"/>
                    </a:lnTo>
                    <a:lnTo>
                      <a:pt x="454" y="121"/>
                    </a:lnTo>
                    <a:lnTo>
                      <a:pt x="454" y="107"/>
                    </a:lnTo>
                    <a:close/>
                    <a:moveTo>
                      <a:pt x="480" y="109"/>
                    </a:moveTo>
                    <a:lnTo>
                      <a:pt x="480" y="115"/>
                    </a:lnTo>
                    <a:lnTo>
                      <a:pt x="482" y="124"/>
                    </a:lnTo>
                    <a:lnTo>
                      <a:pt x="485" y="129"/>
                    </a:lnTo>
                    <a:lnTo>
                      <a:pt x="487" y="134"/>
                    </a:lnTo>
                    <a:lnTo>
                      <a:pt x="491" y="140"/>
                    </a:lnTo>
                    <a:lnTo>
                      <a:pt x="496" y="141"/>
                    </a:lnTo>
                    <a:lnTo>
                      <a:pt x="501" y="145"/>
                    </a:lnTo>
                    <a:lnTo>
                      <a:pt x="506" y="145"/>
                    </a:lnTo>
                    <a:lnTo>
                      <a:pt x="510" y="145"/>
                    </a:lnTo>
                    <a:lnTo>
                      <a:pt x="513" y="141"/>
                    </a:lnTo>
                    <a:lnTo>
                      <a:pt x="518" y="140"/>
                    </a:lnTo>
                    <a:lnTo>
                      <a:pt x="522" y="134"/>
                    </a:lnTo>
                    <a:lnTo>
                      <a:pt x="525" y="129"/>
                    </a:lnTo>
                    <a:lnTo>
                      <a:pt x="527" y="124"/>
                    </a:lnTo>
                    <a:lnTo>
                      <a:pt x="529" y="115"/>
                    </a:lnTo>
                    <a:lnTo>
                      <a:pt x="529" y="109"/>
                    </a:lnTo>
                    <a:lnTo>
                      <a:pt x="529" y="100"/>
                    </a:lnTo>
                    <a:lnTo>
                      <a:pt x="527" y="91"/>
                    </a:lnTo>
                    <a:lnTo>
                      <a:pt x="525" y="84"/>
                    </a:lnTo>
                    <a:lnTo>
                      <a:pt x="522" y="79"/>
                    </a:lnTo>
                    <a:lnTo>
                      <a:pt x="518" y="76"/>
                    </a:lnTo>
                    <a:lnTo>
                      <a:pt x="513" y="72"/>
                    </a:lnTo>
                    <a:lnTo>
                      <a:pt x="508" y="71"/>
                    </a:lnTo>
                    <a:lnTo>
                      <a:pt x="504" y="71"/>
                    </a:lnTo>
                    <a:lnTo>
                      <a:pt x="499" y="71"/>
                    </a:lnTo>
                    <a:lnTo>
                      <a:pt x="496" y="72"/>
                    </a:lnTo>
                    <a:lnTo>
                      <a:pt x="491" y="76"/>
                    </a:lnTo>
                    <a:lnTo>
                      <a:pt x="487" y="78"/>
                    </a:lnTo>
                    <a:lnTo>
                      <a:pt x="485" y="84"/>
                    </a:lnTo>
                    <a:lnTo>
                      <a:pt x="482" y="91"/>
                    </a:lnTo>
                    <a:lnTo>
                      <a:pt x="480" y="100"/>
                    </a:lnTo>
                    <a:lnTo>
                      <a:pt x="480" y="109"/>
                    </a:lnTo>
                    <a:close/>
                    <a:moveTo>
                      <a:pt x="605" y="167"/>
                    </a:moveTo>
                    <a:lnTo>
                      <a:pt x="577" y="167"/>
                    </a:lnTo>
                    <a:lnTo>
                      <a:pt x="577" y="46"/>
                    </a:lnTo>
                    <a:lnTo>
                      <a:pt x="603" y="46"/>
                    </a:lnTo>
                    <a:lnTo>
                      <a:pt x="603" y="64"/>
                    </a:lnTo>
                    <a:lnTo>
                      <a:pt x="605" y="59"/>
                    </a:lnTo>
                    <a:lnTo>
                      <a:pt x="608" y="53"/>
                    </a:lnTo>
                    <a:lnTo>
                      <a:pt x="610" y="50"/>
                    </a:lnTo>
                    <a:lnTo>
                      <a:pt x="613" y="48"/>
                    </a:lnTo>
                    <a:lnTo>
                      <a:pt x="617" y="46"/>
                    </a:lnTo>
                    <a:lnTo>
                      <a:pt x="618" y="45"/>
                    </a:lnTo>
                    <a:lnTo>
                      <a:pt x="622" y="43"/>
                    </a:lnTo>
                    <a:lnTo>
                      <a:pt x="624" y="43"/>
                    </a:lnTo>
                    <a:lnTo>
                      <a:pt x="629" y="43"/>
                    </a:lnTo>
                    <a:lnTo>
                      <a:pt x="632" y="45"/>
                    </a:lnTo>
                    <a:lnTo>
                      <a:pt x="637" y="48"/>
                    </a:lnTo>
                    <a:lnTo>
                      <a:pt x="641" y="50"/>
                    </a:lnTo>
                    <a:lnTo>
                      <a:pt x="634" y="78"/>
                    </a:lnTo>
                    <a:lnTo>
                      <a:pt x="629" y="76"/>
                    </a:lnTo>
                    <a:lnTo>
                      <a:pt x="625" y="76"/>
                    </a:lnTo>
                    <a:lnTo>
                      <a:pt x="624" y="74"/>
                    </a:lnTo>
                    <a:lnTo>
                      <a:pt x="622" y="74"/>
                    </a:lnTo>
                    <a:lnTo>
                      <a:pt x="618" y="74"/>
                    </a:lnTo>
                    <a:lnTo>
                      <a:pt x="617" y="74"/>
                    </a:lnTo>
                    <a:lnTo>
                      <a:pt x="613" y="76"/>
                    </a:lnTo>
                    <a:lnTo>
                      <a:pt x="611" y="78"/>
                    </a:lnTo>
                    <a:lnTo>
                      <a:pt x="610" y="79"/>
                    </a:lnTo>
                    <a:lnTo>
                      <a:pt x="608" y="83"/>
                    </a:lnTo>
                    <a:lnTo>
                      <a:pt x="606" y="88"/>
                    </a:lnTo>
                    <a:lnTo>
                      <a:pt x="605" y="93"/>
                    </a:lnTo>
                    <a:lnTo>
                      <a:pt x="605" y="98"/>
                    </a:lnTo>
                    <a:lnTo>
                      <a:pt x="605" y="107"/>
                    </a:lnTo>
                    <a:lnTo>
                      <a:pt x="605" y="117"/>
                    </a:lnTo>
                    <a:lnTo>
                      <a:pt x="605" y="129"/>
                    </a:lnTo>
                    <a:lnTo>
                      <a:pt x="605" y="1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35" name="Freeform 900"/>
              <p:cNvSpPr>
                <a:spLocks noEditPoints="1"/>
              </p:cNvSpPr>
              <p:nvPr/>
            </p:nvSpPr>
            <p:spPr bwMode="auto">
              <a:xfrm>
                <a:off x="1495" y="2868"/>
                <a:ext cx="331" cy="108"/>
              </a:xfrm>
              <a:custGeom>
                <a:avLst/>
                <a:gdLst>
                  <a:gd name="T0" fmla="*/ 1 w 661"/>
                  <a:gd name="T1" fmla="*/ 1 h 216"/>
                  <a:gd name="T2" fmla="*/ 1 w 661"/>
                  <a:gd name="T3" fmla="*/ 1 h 216"/>
                  <a:gd name="T4" fmla="*/ 1 w 661"/>
                  <a:gd name="T5" fmla="*/ 0 h 216"/>
                  <a:gd name="T6" fmla="*/ 1 w 661"/>
                  <a:gd name="T7" fmla="*/ 1 h 216"/>
                  <a:gd name="T8" fmla="*/ 1 w 661"/>
                  <a:gd name="T9" fmla="*/ 1 h 216"/>
                  <a:gd name="T10" fmla="*/ 1 w 661"/>
                  <a:gd name="T11" fmla="*/ 1 h 216"/>
                  <a:gd name="T12" fmla="*/ 1 w 661"/>
                  <a:gd name="T13" fmla="*/ 1 h 216"/>
                  <a:gd name="T14" fmla="*/ 1 w 661"/>
                  <a:gd name="T15" fmla="*/ 1 h 216"/>
                  <a:gd name="T16" fmla="*/ 1 w 661"/>
                  <a:gd name="T17" fmla="*/ 1 h 216"/>
                  <a:gd name="T18" fmla="*/ 1 w 661"/>
                  <a:gd name="T19" fmla="*/ 1 h 216"/>
                  <a:gd name="T20" fmla="*/ 1 w 661"/>
                  <a:gd name="T21" fmla="*/ 1 h 216"/>
                  <a:gd name="T22" fmla="*/ 1 w 661"/>
                  <a:gd name="T23" fmla="*/ 1 h 216"/>
                  <a:gd name="T24" fmla="*/ 1 w 661"/>
                  <a:gd name="T25" fmla="*/ 1 h 216"/>
                  <a:gd name="T26" fmla="*/ 1 w 661"/>
                  <a:gd name="T27" fmla="*/ 1 h 216"/>
                  <a:gd name="T28" fmla="*/ 1 w 661"/>
                  <a:gd name="T29" fmla="*/ 1 h 216"/>
                  <a:gd name="T30" fmla="*/ 1 w 661"/>
                  <a:gd name="T31" fmla="*/ 1 h 216"/>
                  <a:gd name="T32" fmla="*/ 1 w 661"/>
                  <a:gd name="T33" fmla="*/ 1 h 216"/>
                  <a:gd name="T34" fmla="*/ 1 w 661"/>
                  <a:gd name="T35" fmla="*/ 1 h 216"/>
                  <a:gd name="T36" fmla="*/ 1 w 661"/>
                  <a:gd name="T37" fmla="*/ 1 h 216"/>
                  <a:gd name="T38" fmla="*/ 1 w 661"/>
                  <a:gd name="T39" fmla="*/ 1 h 216"/>
                  <a:gd name="T40" fmla="*/ 1 w 661"/>
                  <a:gd name="T41" fmla="*/ 1 h 216"/>
                  <a:gd name="T42" fmla="*/ 1 w 661"/>
                  <a:gd name="T43" fmla="*/ 1 h 216"/>
                  <a:gd name="T44" fmla="*/ 1 w 661"/>
                  <a:gd name="T45" fmla="*/ 1 h 216"/>
                  <a:gd name="T46" fmla="*/ 1 w 661"/>
                  <a:gd name="T47" fmla="*/ 1 h 216"/>
                  <a:gd name="T48" fmla="*/ 1 w 661"/>
                  <a:gd name="T49" fmla="*/ 1 h 216"/>
                  <a:gd name="T50" fmla="*/ 1 w 661"/>
                  <a:gd name="T51" fmla="*/ 1 h 216"/>
                  <a:gd name="T52" fmla="*/ 1 w 661"/>
                  <a:gd name="T53" fmla="*/ 1 h 216"/>
                  <a:gd name="T54" fmla="*/ 1 w 661"/>
                  <a:gd name="T55" fmla="*/ 1 h 216"/>
                  <a:gd name="T56" fmla="*/ 1 w 661"/>
                  <a:gd name="T57" fmla="*/ 1 h 216"/>
                  <a:gd name="T58" fmla="*/ 1 w 661"/>
                  <a:gd name="T59" fmla="*/ 1 h 216"/>
                  <a:gd name="T60" fmla="*/ 1 w 661"/>
                  <a:gd name="T61" fmla="*/ 1 h 216"/>
                  <a:gd name="T62" fmla="*/ 1 w 661"/>
                  <a:gd name="T63" fmla="*/ 1 h 216"/>
                  <a:gd name="T64" fmla="*/ 1 w 661"/>
                  <a:gd name="T65" fmla="*/ 1 h 216"/>
                  <a:gd name="T66" fmla="*/ 1 w 661"/>
                  <a:gd name="T67" fmla="*/ 1 h 216"/>
                  <a:gd name="T68" fmla="*/ 1 w 661"/>
                  <a:gd name="T69" fmla="*/ 1 h 216"/>
                  <a:gd name="T70" fmla="*/ 1 w 661"/>
                  <a:gd name="T71" fmla="*/ 1 h 216"/>
                  <a:gd name="T72" fmla="*/ 1 w 661"/>
                  <a:gd name="T73" fmla="*/ 1 h 216"/>
                  <a:gd name="T74" fmla="*/ 1 w 661"/>
                  <a:gd name="T75" fmla="*/ 1 h 216"/>
                  <a:gd name="T76" fmla="*/ 1 w 661"/>
                  <a:gd name="T77" fmla="*/ 1 h 216"/>
                  <a:gd name="T78" fmla="*/ 1 w 661"/>
                  <a:gd name="T79" fmla="*/ 1 h 216"/>
                  <a:gd name="T80" fmla="*/ 1 w 661"/>
                  <a:gd name="T81" fmla="*/ 1 h 216"/>
                  <a:gd name="T82" fmla="*/ 1 w 661"/>
                  <a:gd name="T83" fmla="*/ 1 h 216"/>
                  <a:gd name="T84" fmla="*/ 1 w 661"/>
                  <a:gd name="T85" fmla="*/ 1 h 216"/>
                  <a:gd name="T86" fmla="*/ 1 w 661"/>
                  <a:gd name="T87" fmla="*/ 1 h 216"/>
                  <a:gd name="T88" fmla="*/ 1 w 661"/>
                  <a:gd name="T89" fmla="*/ 1 h 216"/>
                  <a:gd name="T90" fmla="*/ 1 w 661"/>
                  <a:gd name="T91" fmla="*/ 1 h 216"/>
                  <a:gd name="T92" fmla="*/ 1 w 661"/>
                  <a:gd name="T93" fmla="*/ 1 h 216"/>
                  <a:gd name="T94" fmla="*/ 1 w 661"/>
                  <a:gd name="T95" fmla="*/ 1 h 216"/>
                  <a:gd name="T96" fmla="*/ 1 w 661"/>
                  <a:gd name="T97" fmla="*/ 1 h 216"/>
                  <a:gd name="T98" fmla="*/ 1 w 661"/>
                  <a:gd name="T99" fmla="*/ 1 h 216"/>
                  <a:gd name="T100" fmla="*/ 1 w 661"/>
                  <a:gd name="T101" fmla="*/ 1 h 216"/>
                  <a:gd name="T102" fmla="*/ 1 w 661"/>
                  <a:gd name="T103" fmla="*/ 1 h 216"/>
                  <a:gd name="T104" fmla="*/ 1 w 661"/>
                  <a:gd name="T105" fmla="*/ 1 h 216"/>
                  <a:gd name="T106" fmla="*/ 1 w 661"/>
                  <a:gd name="T107" fmla="*/ 1 h 216"/>
                  <a:gd name="T108" fmla="*/ 1 w 661"/>
                  <a:gd name="T109" fmla="*/ 1 h 21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61"/>
                  <a:gd name="T166" fmla="*/ 0 h 216"/>
                  <a:gd name="T167" fmla="*/ 661 w 661"/>
                  <a:gd name="T168" fmla="*/ 216 h 21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61" h="216">
                    <a:moveTo>
                      <a:pt x="0" y="167"/>
                    </a:moveTo>
                    <a:lnTo>
                      <a:pt x="0" y="0"/>
                    </a:lnTo>
                    <a:lnTo>
                      <a:pt x="26" y="0"/>
                    </a:lnTo>
                    <a:lnTo>
                      <a:pt x="26" y="88"/>
                    </a:lnTo>
                    <a:lnTo>
                      <a:pt x="55" y="46"/>
                    </a:lnTo>
                    <a:lnTo>
                      <a:pt x="88" y="46"/>
                    </a:lnTo>
                    <a:lnTo>
                      <a:pt x="53" y="91"/>
                    </a:lnTo>
                    <a:lnTo>
                      <a:pt x="91" y="167"/>
                    </a:lnTo>
                    <a:lnTo>
                      <a:pt x="64" y="167"/>
                    </a:lnTo>
                    <a:lnTo>
                      <a:pt x="38" y="114"/>
                    </a:lnTo>
                    <a:lnTo>
                      <a:pt x="26" y="129"/>
                    </a:lnTo>
                    <a:lnTo>
                      <a:pt x="26" y="167"/>
                    </a:lnTo>
                    <a:lnTo>
                      <a:pt x="0" y="167"/>
                    </a:lnTo>
                    <a:close/>
                    <a:moveTo>
                      <a:pt x="159" y="167"/>
                    </a:moveTo>
                    <a:lnTo>
                      <a:pt x="159" y="0"/>
                    </a:lnTo>
                    <a:lnTo>
                      <a:pt x="186" y="0"/>
                    </a:lnTo>
                    <a:lnTo>
                      <a:pt x="186" y="140"/>
                    </a:lnTo>
                    <a:lnTo>
                      <a:pt x="255" y="140"/>
                    </a:lnTo>
                    <a:lnTo>
                      <a:pt x="255" y="167"/>
                    </a:lnTo>
                    <a:lnTo>
                      <a:pt x="159" y="167"/>
                    </a:lnTo>
                    <a:close/>
                    <a:moveTo>
                      <a:pt x="297" y="84"/>
                    </a:moveTo>
                    <a:lnTo>
                      <a:pt x="273" y="78"/>
                    </a:lnTo>
                    <a:lnTo>
                      <a:pt x="274" y="71"/>
                    </a:lnTo>
                    <a:lnTo>
                      <a:pt x="278" y="62"/>
                    </a:lnTo>
                    <a:lnTo>
                      <a:pt x="281" y="57"/>
                    </a:lnTo>
                    <a:lnTo>
                      <a:pt x="286" y="52"/>
                    </a:lnTo>
                    <a:lnTo>
                      <a:pt x="292" y="48"/>
                    </a:lnTo>
                    <a:lnTo>
                      <a:pt x="299" y="45"/>
                    </a:lnTo>
                    <a:lnTo>
                      <a:pt x="307" y="43"/>
                    </a:lnTo>
                    <a:lnTo>
                      <a:pt x="314" y="43"/>
                    </a:lnTo>
                    <a:lnTo>
                      <a:pt x="321" y="43"/>
                    </a:lnTo>
                    <a:lnTo>
                      <a:pt x="330" y="45"/>
                    </a:lnTo>
                    <a:lnTo>
                      <a:pt x="336" y="46"/>
                    </a:lnTo>
                    <a:lnTo>
                      <a:pt x="342" y="48"/>
                    </a:lnTo>
                    <a:lnTo>
                      <a:pt x="345" y="52"/>
                    </a:lnTo>
                    <a:lnTo>
                      <a:pt x="349" y="53"/>
                    </a:lnTo>
                    <a:lnTo>
                      <a:pt x="350" y="57"/>
                    </a:lnTo>
                    <a:lnTo>
                      <a:pt x="354" y="60"/>
                    </a:lnTo>
                    <a:lnTo>
                      <a:pt x="355" y="65"/>
                    </a:lnTo>
                    <a:lnTo>
                      <a:pt x="355" y="72"/>
                    </a:lnTo>
                    <a:lnTo>
                      <a:pt x="357" y="81"/>
                    </a:lnTo>
                    <a:lnTo>
                      <a:pt x="357" y="91"/>
                    </a:lnTo>
                    <a:lnTo>
                      <a:pt x="357" y="128"/>
                    </a:lnTo>
                    <a:lnTo>
                      <a:pt x="357" y="134"/>
                    </a:lnTo>
                    <a:lnTo>
                      <a:pt x="357" y="141"/>
                    </a:lnTo>
                    <a:lnTo>
                      <a:pt x="357" y="147"/>
                    </a:lnTo>
                    <a:lnTo>
                      <a:pt x="359" y="150"/>
                    </a:lnTo>
                    <a:lnTo>
                      <a:pt x="359" y="155"/>
                    </a:lnTo>
                    <a:lnTo>
                      <a:pt x="361" y="159"/>
                    </a:lnTo>
                    <a:lnTo>
                      <a:pt x="362" y="164"/>
                    </a:lnTo>
                    <a:lnTo>
                      <a:pt x="362" y="167"/>
                    </a:lnTo>
                    <a:lnTo>
                      <a:pt x="336" y="167"/>
                    </a:lnTo>
                    <a:lnTo>
                      <a:pt x="333" y="155"/>
                    </a:lnTo>
                    <a:lnTo>
                      <a:pt x="330" y="159"/>
                    </a:lnTo>
                    <a:lnTo>
                      <a:pt x="326" y="162"/>
                    </a:lnTo>
                    <a:lnTo>
                      <a:pt x="323" y="166"/>
                    </a:lnTo>
                    <a:lnTo>
                      <a:pt x="319" y="167"/>
                    </a:lnTo>
                    <a:lnTo>
                      <a:pt x="316" y="167"/>
                    </a:lnTo>
                    <a:lnTo>
                      <a:pt x="311" y="167"/>
                    </a:lnTo>
                    <a:lnTo>
                      <a:pt x="307" y="169"/>
                    </a:lnTo>
                    <a:lnTo>
                      <a:pt x="304" y="169"/>
                    </a:lnTo>
                    <a:lnTo>
                      <a:pt x="297" y="169"/>
                    </a:lnTo>
                    <a:lnTo>
                      <a:pt x="290" y="167"/>
                    </a:lnTo>
                    <a:lnTo>
                      <a:pt x="285" y="164"/>
                    </a:lnTo>
                    <a:lnTo>
                      <a:pt x="280" y="160"/>
                    </a:lnTo>
                    <a:lnTo>
                      <a:pt x="274" y="155"/>
                    </a:lnTo>
                    <a:lnTo>
                      <a:pt x="273" y="150"/>
                    </a:lnTo>
                    <a:lnTo>
                      <a:pt x="269" y="143"/>
                    </a:lnTo>
                    <a:lnTo>
                      <a:pt x="269" y="134"/>
                    </a:lnTo>
                    <a:lnTo>
                      <a:pt x="269" y="129"/>
                    </a:lnTo>
                    <a:lnTo>
                      <a:pt x="271" y="126"/>
                    </a:lnTo>
                    <a:lnTo>
                      <a:pt x="273" y="121"/>
                    </a:lnTo>
                    <a:lnTo>
                      <a:pt x="274" y="117"/>
                    </a:lnTo>
                    <a:lnTo>
                      <a:pt x="276" y="112"/>
                    </a:lnTo>
                    <a:lnTo>
                      <a:pt x="278" y="110"/>
                    </a:lnTo>
                    <a:lnTo>
                      <a:pt x="281" y="107"/>
                    </a:lnTo>
                    <a:lnTo>
                      <a:pt x="285" y="105"/>
                    </a:lnTo>
                    <a:lnTo>
                      <a:pt x="288" y="103"/>
                    </a:lnTo>
                    <a:lnTo>
                      <a:pt x="293" y="100"/>
                    </a:lnTo>
                    <a:lnTo>
                      <a:pt x="299" y="98"/>
                    </a:lnTo>
                    <a:lnTo>
                      <a:pt x="305" y="96"/>
                    </a:lnTo>
                    <a:lnTo>
                      <a:pt x="314" y="95"/>
                    </a:lnTo>
                    <a:lnTo>
                      <a:pt x="321" y="91"/>
                    </a:lnTo>
                    <a:lnTo>
                      <a:pt x="326" y="90"/>
                    </a:lnTo>
                    <a:lnTo>
                      <a:pt x="330" y="88"/>
                    </a:lnTo>
                    <a:lnTo>
                      <a:pt x="330" y="83"/>
                    </a:lnTo>
                    <a:lnTo>
                      <a:pt x="330" y="79"/>
                    </a:lnTo>
                    <a:lnTo>
                      <a:pt x="330" y="78"/>
                    </a:lnTo>
                    <a:lnTo>
                      <a:pt x="328" y="74"/>
                    </a:lnTo>
                    <a:lnTo>
                      <a:pt x="326" y="72"/>
                    </a:lnTo>
                    <a:lnTo>
                      <a:pt x="324" y="72"/>
                    </a:lnTo>
                    <a:lnTo>
                      <a:pt x="324" y="71"/>
                    </a:lnTo>
                    <a:lnTo>
                      <a:pt x="323" y="69"/>
                    </a:lnTo>
                    <a:lnTo>
                      <a:pt x="319" y="69"/>
                    </a:lnTo>
                    <a:lnTo>
                      <a:pt x="318" y="69"/>
                    </a:lnTo>
                    <a:lnTo>
                      <a:pt x="314" y="69"/>
                    </a:lnTo>
                    <a:lnTo>
                      <a:pt x="311" y="69"/>
                    </a:lnTo>
                    <a:lnTo>
                      <a:pt x="307" y="69"/>
                    </a:lnTo>
                    <a:lnTo>
                      <a:pt x="305" y="71"/>
                    </a:lnTo>
                    <a:lnTo>
                      <a:pt x="304" y="72"/>
                    </a:lnTo>
                    <a:lnTo>
                      <a:pt x="302" y="74"/>
                    </a:lnTo>
                    <a:lnTo>
                      <a:pt x="300" y="76"/>
                    </a:lnTo>
                    <a:lnTo>
                      <a:pt x="299" y="79"/>
                    </a:lnTo>
                    <a:lnTo>
                      <a:pt x="297" y="84"/>
                    </a:lnTo>
                    <a:close/>
                    <a:moveTo>
                      <a:pt x="330" y="110"/>
                    </a:moveTo>
                    <a:lnTo>
                      <a:pt x="326" y="110"/>
                    </a:lnTo>
                    <a:lnTo>
                      <a:pt x="324" y="112"/>
                    </a:lnTo>
                    <a:lnTo>
                      <a:pt x="319" y="114"/>
                    </a:lnTo>
                    <a:lnTo>
                      <a:pt x="314" y="115"/>
                    </a:lnTo>
                    <a:lnTo>
                      <a:pt x="309" y="117"/>
                    </a:lnTo>
                    <a:lnTo>
                      <a:pt x="305" y="119"/>
                    </a:lnTo>
                    <a:lnTo>
                      <a:pt x="304" y="121"/>
                    </a:lnTo>
                    <a:lnTo>
                      <a:pt x="302" y="122"/>
                    </a:lnTo>
                    <a:lnTo>
                      <a:pt x="300" y="124"/>
                    </a:lnTo>
                    <a:lnTo>
                      <a:pt x="299" y="126"/>
                    </a:lnTo>
                    <a:lnTo>
                      <a:pt x="297" y="129"/>
                    </a:lnTo>
                    <a:lnTo>
                      <a:pt x="297" y="131"/>
                    </a:lnTo>
                    <a:lnTo>
                      <a:pt x="297" y="134"/>
                    </a:lnTo>
                    <a:lnTo>
                      <a:pt x="299" y="138"/>
                    </a:lnTo>
                    <a:lnTo>
                      <a:pt x="300" y="140"/>
                    </a:lnTo>
                    <a:lnTo>
                      <a:pt x="302" y="143"/>
                    </a:lnTo>
                    <a:lnTo>
                      <a:pt x="304" y="147"/>
                    </a:lnTo>
                    <a:lnTo>
                      <a:pt x="305" y="148"/>
                    </a:lnTo>
                    <a:lnTo>
                      <a:pt x="307" y="148"/>
                    </a:lnTo>
                    <a:lnTo>
                      <a:pt x="311" y="148"/>
                    </a:lnTo>
                    <a:lnTo>
                      <a:pt x="314" y="148"/>
                    </a:lnTo>
                    <a:lnTo>
                      <a:pt x="316" y="148"/>
                    </a:lnTo>
                    <a:lnTo>
                      <a:pt x="319" y="147"/>
                    </a:lnTo>
                    <a:lnTo>
                      <a:pt x="323" y="145"/>
                    </a:lnTo>
                    <a:lnTo>
                      <a:pt x="324" y="141"/>
                    </a:lnTo>
                    <a:lnTo>
                      <a:pt x="326" y="140"/>
                    </a:lnTo>
                    <a:lnTo>
                      <a:pt x="326" y="136"/>
                    </a:lnTo>
                    <a:lnTo>
                      <a:pt x="328" y="134"/>
                    </a:lnTo>
                    <a:lnTo>
                      <a:pt x="330" y="131"/>
                    </a:lnTo>
                    <a:lnTo>
                      <a:pt x="330" y="128"/>
                    </a:lnTo>
                    <a:lnTo>
                      <a:pt x="330" y="122"/>
                    </a:lnTo>
                    <a:lnTo>
                      <a:pt x="330" y="117"/>
                    </a:lnTo>
                    <a:lnTo>
                      <a:pt x="330" y="110"/>
                    </a:lnTo>
                    <a:close/>
                    <a:moveTo>
                      <a:pt x="369" y="46"/>
                    </a:moveTo>
                    <a:lnTo>
                      <a:pt x="397" y="46"/>
                    </a:lnTo>
                    <a:lnTo>
                      <a:pt x="421" y="133"/>
                    </a:lnTo>
                    <a:lnTo>
                      <a:pt x="444" y="46"/>
                    </a:lnTo>
                    <a:lnTo>
                      <a:pt x="473" y="46"/>
                    </a:lnTo>
                    <a:lnTo>
                      <a:pt x="437" y="164"/>
                    </a:lnTo>
                    <a:lnTo>
                      <a:pt x="431" y="184"/>
                    </a:lnTo>
                    <a:lnTo>
                      <a:pt x="430" y="190"/>
                    </a:lnTo>
                    <a:lnTo>
                      <a:pt x="426" y="195"/>
                    </a:lnTo>
                    <a:lnTo>
                      <a:pt x="425" y="200"/>
                    </a:lnTo>
                    <a:lnTo>
                      <a:pt x="421" y="203"/>
                    </a:lnTo>
                    <a:lnTo>
                      <a:pt x="419" y="205"/>
                    </a:lnTo>
                    <a:lnTo>
                      <a:pt x="418" y="207"/>
                    </a:lnTo>
                    <a:lnTo>
                      <a:pt x="414" y="209"/>
                    </a:lnTo>
                    <a:lnTo>
                      <a:pt x="411" y="210"/>
                    </a:lnTo>
                    <a:lnTo>
                      <a:pt x="407" y="212"/>
                    </a:lnTo>
                    <a:lnTo>
                      <a:pt x="402" y="214"/>
                    </a:lnTo>
                    <a:lnTo>
                      <a:pt x="399" y="216"/>
                    </a:lnTo>
                    <a:lnTo>
                      <a:pt x="393" y="216"/>
                    </a:lnTo>
                    <a:lnTo>
                      <a:pt x="390" y="216"/>
                    </a:lnTo>
                    <a:lnTo>
                      <a:pt x="387" y="214"/>
                    </a:lnTo>
                    <a:lnTo>
                      <a:pt x="383" y="214"/>
                    </a:lnTo>
                    <a:lnTo>
                      <a:pt x="380" y="212"/>
                    </a:lnTo>
                    <a:lnTo>
                      <a:pt x="376" y="186"/>
                    </a:lnTo>
                    <a:lnTo>
                      <a:pt x="380" y="188"/>
                    </a:lnTo>
                    <a:lnTo>
                      <a:pt x="383" y="188"/>
                    </a:lnTo>
                    <a:lnTo>
                      <a:pt x="385" y="188"/>
                    </a:lnTo>
                    <a:lnTo>
                      <a:pt x="387" y="188"/>
                    </a:lnTo>
                    <a:lnTo>
                      <a:pt x="392" y="188"/>
                    </a:lnTo>
                    <a:lnTo>
                      <a:pt x="395" y="186"/>
                    </a:lnTo>
                    <a:lnTo>
                      <a:pt x="397" y="186"/>
                    </a:lnTo>
                    <a:lnTo>
                      <a:pt x="400" y="184"/>
                    </a:lnTo>
                    <a:lnTo>
                      <a:pt x="402" y="181"/>
                    </a:lnTo>
                    <a:lnTo>
                      <a:pt x="404" y="178"/>
                    </a:lnTo>
                    <a:lnTo>
                      <a:pt x="406" y="172"/>
                    </a:lnTo>
                    <a:lnTo>
                      <a:pt x="407" y="167"/>
                    </a:lnTo>
                    <a:lnTo>
                      <a:pt x="369" y="46"/>
                    </a:lnTo>
                    <a:close/>
                    <a:moveTo>
                      <a:pt x="549" y="129"/>
                    </a:moveTo>
                    <a:lnTo>
                      <a:pt x="575" y="134"/>
                    </a:lnTo>
                    <a:lnTo>
                      <a:pt x="571" y="143"/>
                    </a:lnTo>
                    <a:lnTo>
                      <a:pt x="566" y="152"/>
                    </a:lnTo>
                    <a:lnTo>
                      <a:pt x="563" y="157"/>
                    </a:lnTo>
                    <a:lnTo>
                      <a:pt x="557" y="162"/>
                    </a:lnTo>
                    <a:lnTo>
                      <a:pt x="551" y="166"/>
                    </a:lnTo>
                    <a:lnTo>
                      <a:pt x="545" y="167"/>
                    </a:lnTo>
                    <a:lnTo>
                      <a:pt x="538" y="169"/>
                    </a:lnTo>
                    <a:lnTo>
                      <a:pt x="532" y="169"/>
                    </a:lnTo>
                    <a:lnTo>
                      <a:pt x="519" y="169"/>
                    </a:lnTo>
                    <a:lnTo>
                      <a:pt x="511" y="167"/>
                    </a:lnTo>
                    <a:lnTo>
                      <a:pt x="502" y="164"/>
                    </a:lnTo>
                    <a:lnTo>
                      <a:pt x="495" y="157"/>
                    </a:lnTo>
                    <a:lnTo>
                      <a:pt x="490" y="147"/>
                    </a:lnTo>
                    <a:lnTo>
                      <a:pt x="485" y="134"/>
                    </a:lnTo>
                    <a:lnTo>
                      <a:pt x="483" y="122"/>
                    </a:lnTo>
                    <a:lnTo>
                      <a:pt x="481" y="109"/>
                    </a:lnTo>
                    <a:lnTo>
                      <a:pt x="483" y="93"/>
                    </a:lnTo>
                    <a:lnTo>
                      <a:pt x="485" y="81"/>
                    </a:lnTo>
                    <a:lnTo>
                      <a:pt x="490" y="69"/>
                    </a:lnTo>
                    <a:lnTo>
                      <a:pt x="495" y="59"/>
                    </a:lnTo>
                    <a:lnTo>
                      <a:pt x="502" y="52"/>
                    </a:lnTo>
                    <a:lnTo>
                      <a:pt x="509" y="46"/>
                    </a:lnTo>
                    <a:lnTo>
                      <a:pt x="518" y="45"/>
                    </a:lnTo>
                    <a:lnTo>
                      <a:pt x="528" y="43"/>
                    </a:lnTo>
                    <a:lnTo>
                      <a:pt x="538" y="45"/>
                    </a:lnTo>
                    <a:lnTo>
                      <a:pt x="547" y="46"/>
                    </a:lnTo>
                    <a:lnTo>
                      <a:pt x="554" y="52"/>
                    </a:lnTo>
                    <a:lnTo>
                      <a:pt x="561" y="59"/>
                    </a:lnTo>
                    <a:lnTo>
                      <a:pt x="566" y="69"/>
                    </a:lnTo>
                    <a:lnTo>
                      <a:pt x="571" y="81"/>
                    </a:lnTo>
                    <a:lnTo>
                      <a:pt x="573" y="95"/>
                    </a:lnTo>
                    <a:lnTo>
                      <a:pt x="575" y="112"/>
                    </a:lnTo>
                    <a:lnTo>
                      <a:pt x="575" y="115"/>
                    </a:lnTo>
                    <a:lnTo>
                      <a:pt x="509" y="115"/>
                    </a:lnTo>
                    <a:lnTo>
                      <a:pt x="509" y="122"/>
                    </a:lnTo>
                    <a:lnTo>
                      <a:pt x="511" y="129"/>
                    </a:lnTo>
                    <a:lnTo>
                      <a:pt x="513" y="134"/>
                    </a:lnTo>
                    <a:lnTo>
                      <a:pt x="514" y="138"/>
                    </a:lnTo>
                    <a:lnTo>
                      <a:pt x="518" y="141"/>
                    </a:lnTo>
                    <a:lnTo>
                      <a:pt x="523" y="145"/>
                    </a:lnTo>
                    <a:lnTo>
                      <a:pt x="526" y="147"/>
                    </a:lnTo>
                    <a:lnTo>
                      <a:pt x="532" y="147"/>
                    </a:lnTo>
                    <a:lnTo>
                      <a:pt x="537" y="145"/>
                    </a:lnTo>
                    <a:lnTo>
                      <a:pt x="542" y="141"/>
                    </a:lnTo>
                    <a:lnTo>
                      <a:pt x="545" y="136"/>
                    </a:lnTo>
                    <a:lnTo>
                      <a:pt x="549" y="129"/>
                    </a:lnTo>
                    <a:close/>
                    <a:moveTo>
                      <a:pt x="549" y="95"/>
                    </a:moveTo>
                    <a:lnTo>
                      <a:pt x="549" y="90"/>
                    </a:lnTo>
                    <a:lnTo>
                      <a:pt x="547" y="84"/>
                    </a:lnTo>
                    <a:lnTo>
                      <a:pt x="545" y="79"/>
                    </a:lnTo>
                    <a:lnTo>
                      <a:pt x="544" y="74"/>
                    </a:lnTo>
                    <a:lnTo>
                      <a:pt x="540" y="72"/>
                    </a:lnTo>
                    <a:lnTo>
                      <a:pt x="537" y="71"/>
                    </a:lnTo>
                    <a:lnTo>
                      <a:pt x="533" y="69"/>
                    </a:lnTo>
                    <a:lnTo>
                      <a:pt x="530" y="69"/>
                    </a:lnTo>
                    <a:lnTo>
                      <a:pt x="526" y="69"/>
                    </a:lnTo>
                    <a:lnTo>
                      <a:pt x="521" y="71"/>
                    </a:lnTo>
                    <a:lnTo>
                      <a:pt x="518" y="72"/>
                    </a:lnTo>
                    <a:lnTo>
                      <a:pt x="514" y="76"/>
                    </a:lnTo>
                    <a:lnTo>
                      <a:pt x="513" y="79"/>
                    </a:lnTo>
                    <a:lnTo>
                      <a:pt x="513" y="84"/>
                    </a:lnTo>
                    <a:lnTo>
                      <a:pt x="511" y="90"/>
                    </a:lnTo>
                    <a:lnTo>
                      <a:pt x="511" y="95"/>
                    </a:lnTo>
                    <a:lnTo>
                      <a:pt x="549" y="95"/>
                    </a:lnTo>
                    <a:close/>
                    <a:moveTo>
                      <a:pt x="623" y="167"/>
                    </a:moveTo>
                    <a:lnTo>
                      <a:pt x="595" y="167"/>
                    </a:lnTo>
                    <a:lnTo>
                      <a:pt x="595" y="46"/>
                    </a:lnTo>
                    <a:lnTo>
                      <a:pt x="621" y="46"/>
                    </a:lnTo>
                    <a:lnTo>
                      <a:pt x="621" y="64"/>
                    </a:lnTo>
                    <a:lnTo>
                      <a:pt x="623" y="59"/>
                    </a:lnTo>
                    <a:lnTo>
                      <a:pt x="627" y="53"/>
                    </a:lnTo>
                    <a:lnTo>
                      <a:pt x="628" y="50"/>
                    </a:lnTo>
                    <a:lnTo>
                      <a:pt x="632" y="48"/>
                    </a:lnTo>
                    <a:lnTo>
                      <a:pt x="635" y="46"/>
                    </a:lnTo>
                    <a:lnTo>
                      <a:pt x="637" y="45"/>
                    </a:lnTo>
                    <a:lnTo>
                      <a:pt x="640" y="43"/>
                    </a:lnTo>
                    <a:lnTo>
                      <a:pt x="644" y="43"/>
                    </a:lnTo>
                    <a:lnTo>
                      <a:pt x="647" y="43"/>
                    </a:lnTo>
                    <a:lnTo>
                      <a:pt x="651" y="45"/>
                    </a:lnTo>
                    <a:lnTo>
                      <a:pt x="656" y="48"/>
                    </a:lnTo>
                    <a:lnTo>
                      <a:pt x="661" y="50"/>
                    </a:lnTo>
                    <a:lnTo>
                      <a:pt x="652" y="78"/>
                    </a:lnTo>
                    <a:lnTo>
                      <a:pt x="649" y="76"/>
                    </a:lnTo>
                    <a:lnTo>
                      <a:pt x="645" y="76"/>
                    </a:lnTo>
                    <a:lnTo>
                      <a:pt x="642" y="74"/>
                    </a:lnTo>
                    <a:lnTo>
                      <a:pt x="640" y="74"/>
                    </a:lnTo>
                    <a:lnTo>
                      <a:pt x="637" y="74"/>
                    </a:lnTo>
                    <a:lnTo>
                      <a:pt x="635" y="74"/>
                    </a:lnTo>
                    <a:lnTo>
                      <a:pt x="632" y="76"/>
                    </a:lnTo>
                    <a:lnTo>
                      <a:pt x="630" y="78"/>
                    </a:lnTo>
                    <a:lnTo>
                      <a:pt x="628" y="79"/>
                    </a:lnTo>
                    <a:lnTo>
                      <a:pt x="627" y="83"/>
                    </a:lnTo>
                    <a:lnTo>
                      <a:pt x="625" y="88"/>
                    </a:lnTo>
                    <a:lnTo>
                      <a:pt x="625" y="93"/>
                    </a:lnTo>
                    <a:lnTo>
                      <a:pt x="625" y="98"/>
                    </a:lnTo>
                    <a:lnTo>
                      <a:pt x="625" y="107"/>
                    </a:lnTo>
                    <a:lnTo>
                      <a:pt x="623" y="117"/>
                    </a:lnTo>
                    <a:lnTo>
                      <a:pt x="623" y="129"/>
                    </a:lnTo>
                    <a:lnTo>
                      <a:pt x="623" y="1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36" name="Freeform 901"/>
              <p:cNvSpPr>
                <a:spLocks noEditPoints="1"/>
              </p:cNvSpPr>
              <p:nvPr/>
            </p:nvSpPr>
            <p:spPr bwMode="auto">
              <a:xfrm>
                <a:off x="1169" y="3295"/>
                <a:ext cx="709" cy="108"/>
              </a:xfrm>
              <a:custGeom>
                <a:avLst/>
                <a:gdLst>
                  <a:gd name="T0" fmla="*/ 1 w 1418"/>
                  <a:gd name="T1" fmla="*/ 1 h 216"/>
                  <a:gd name="T2" fmla="*/ 1 w 1418"/>
                  <a:gd name="T3" fmla="*/ 1 h 216"/>
                  <a:gd name="T4" fmla="*/ 1 w 1418"/>
                  <a:gd name="T5" fmla="*/ 1 h 216"/>
                  <a:gd name="T6" fmla="*/ 1 w 1418"/>
                  <a:gd name="T7" fmla="*/ 1 h 216"/>
                  <a:gd name="T8" fmla="*/ 1 w 1418"/>
                  <a:gd name="T9" fmla="*/ 1 h 216"/>
                  <a:gd name="T10" fmla="*/ 1 w 1418"/>
                  <a:gd name="T11" fmla="*/ 1 h 216"/>
                  <a:gd name="T12" fmla="*/ 1 w 1418"/>
                  <a:gd name="T13" fmla="*/ 1 h 216"/>
                  <a:gd name="T14" fmla="*/ 1 w 1418"/>
                  <a:gd name="T15" fmla="*/ 1 h 216"/>
                  <a:gd name="T16" fmla="*/ 1 w 1418"/>
                  <a:gd name="T17" fmla="*/ 1 h 216"/>
                  <a:gd name="T18" fmla="*/ 1 w 1418"/>
                  <a:gd name="T19" fmla="*/ 1 h 216"/>
                  <a:gd name="T20" fmla="*/ 1 w 1418"/>
                  <a:gd name="T21" fmla="*/ 1 h 216"/>
                  <a:gd name="T22" fmla="*/ 1 w 1418"/>
                  <a:gd name="T23" fmla="*/ 1 h 216"/>
                  <a:gd name="T24" fmla="*/ 1 w 1418"/>
                  <a:gd name="T25" fmla="*/ 1 h 216"/>
                  <a:gd name="T26" fmla="*/ 1 w 1418"/>
                  <a:gd name="T27" fmla="*/ 1 h 216"/>
                  <a:gd name="T28" fmla="*/ 1 w 1418"/>
                  <a:gd name="T29" fmla="*/ 1 h 216"/>
                  <a:gd name="T30" fmla="*/ 1 w 1418"/>
                  <a:gd name="T31" fmla="*/ 1 h 216"/>
                  <a:gd name="T32" fmla="*/ 1 w 1418"/>
                  <a:gd name="T33" fmla="*/ 1 h 216"/>
                  <a:gd name="T34" fmla="*/ 1 w 1418"/>
                  <a:gd name="T35" fmla="*/ 1 h 216"/>
                  <a:gd name="T36" fmla="*/ 1 w 1418"/>
                  <a:gd name="T37" fmla="*/ 1 h 216"/>
                  <a:gd name="T38" fmla="*/ 1 w 1418"/>
                  <a:gd name="T39" fmla="*/ 1 h 216"/>
                  <a:gd name="T40" fmla="*/ 1 w 1418"/>
                  <a:gd name="T41" fmla="*/ 1 h 216"/>
                  <a:gd name="T42" fmla="*/ 1 w 1418"/>
                  <a:gd name="T43" fmla="*/ 1 h 216"/>
                  <a:gd name="T44" fmla="*/ 1 w 1418"/>
                  <a:gd name="T45" fmla="*/ 1 h 216"/>
                  <a:gd name="T46" fmla="*/ 1 w 1418"/>
                  <a:gd name="T47" fmla="*/ 1 h 216"/>
                  <a:gd name="T48" fmla="*/ 1 w 1418"/>
                  <a:gd name="T49" fmla="*/ 1 h 216"/>
                  <a:gd name="T50" fmla="*/ 1 w 1418"/>
                  <a:gd name="T51" fmla="*/ 1 h 216"/>
                  <a:gd name="T52" fmla="*/ 1 w 1418"/>
                  <a:gd name="T53" fmla="*/ 1 h 216"/>
                  <a:gd name="T54" fmla="*/ 1 w 1418"/>
                  <a:gd name="T55" fmla="*/ 1 h 216"/>
                  <a:gd name="T56" fmla="*/ 1 w 1418"/>
                  <a:gd name="T57" fmla="*/ 1 h 216"/>
                  <a:gd name="T58" fmla="*/ 1 w 1418"/>
                  <a:gd name="T59" fmla="*/ 1 h 216"/>
                  <a:gd name="T60" fmla="*/ 1 w 1418"/>
                  <a:gd name="T61" fmla="*/ 1 h 216"/>
                  <a:gd name="T62" fmla="*/ 1 w 1418"/>
                  <a:gd name="T63" fmla="*/ 1 h 216"/>
                  <a:gd name="T64" fmla="*/ 1 w 1418"/>
                  <a:gd name="T65" fmla="*/ 1 h 216"/>
                  <a:gd name="T66" fmla="*/ 1 w 1418"/>
                  <a:gd name="T67" fmla="*/ 1 h 216"/>
                  <a:gd name="T68" fmla="*/ 1 w 1418"/>
                  <a:gd name="T69" fmla="*/ 1 h 216"/>
                  <a:gd name="T70" fmla="*/ 1 w 1418"/>
                  <a:gd name="T71" fmla="*/ 1 h 216"/>
                  <a:gd name="T72" fmla="*/ 1 w 1418"/>
                  <a:gd name="T73" fmla="*/ 1 h 216"/>
                  <a:gd name="T74" fmla="*/ 1 w 1418"/>
                  <a:gd name="T75" fmla="*/ 1 h 216"/>
                  <a:gd name="T76" fmla="*/ 1 w 1418"/>
                  <a:gd name="T77" fmla="*/ 1 h 216"/>
                  <a:gd name="T78" fmla="*/ 1 w 1418"/>
                  <a:gd name="T79" fmla="*/ 1 h 216"/>
                  <a:gd name="T80" fmla="*/ 1 w 1418"/>
                  <a:gd name="T81" fmla="*/ 1 h 216"/>
                  <a:gd name="T82" fmla="*/ 1 w 1418"/>
                  <a:gd name="T83" fmla="*/ 1 h 216"/>
                  <a:gd name="T84" fmla="*/ 1 w 1418"/>
                  <a:gd name="T85" fmla="*/ 1 h 216"/>
                  <a:gd name="T86" fmla="*/ 1 w 1418"/>
                  <a:gd name="T87" fmla="*/ 1 h 216"/>
                  <a:gd name="T88" fmla="*/ 1 w 1418"/>
                  <a:gd name="T89" fmla="*/ 1 h 216"/>
                  <a:gd name="T90" fmla="*/ 1 w 1418"/>
                  <a:gd name="T91" fmla="*/ 1 h 216"/>
                  <a:gd name="T92" fmla="*/ 1 w 1418"/>
                  <a:gd name="T93" fmla="*/ 1 h 216"/>
                  <a:gd name="T94" fmla="*/ 1 w 1418"/>
                  <a:gd name="T95" fmla="*/ 1 h 216"/>
                  <a:gd name="T96" fmla="*/ 1 w 1418"/>
                  <a:gd name="T97" fmla="*/ 1 h 216"/>
                  <a:gd name="T98" fmla="*/ 1 w 1418"/>
                  <a:gd name="T99" fmla="*/ 1 h 216"/>
                  <a:gd name="T100" fmla="*/ 1 w 1418"/>
                  <a:gd name="T101" fmla="*/ 1 h 216"/>
                  <a:gd name="T102" fmla="*/ 1 w 1418"/>
                  <a:gd name="T103" fmla="*/ 1 h 216"/>
                  <a:gd name="T104" fmla="*/ 1 w 1418"/>
                  <a:gd name="T105" fmla="*/ 1 h 216"/>
                  <a:gd name="T106" fmla="*/ 1 w 1418"/>
                  <a:gd name="T107" fmla="*/ 1 h 216"/>
                  <a:gd name="T108" fmla="*/ 1 w 1418"/>
                  <a:gd name="T109" fmla="*/ 1 h 216"/>
                  <a:gd name="T110" fmla="*/ 1 w 1418"/>
                  <a:gd name="T111" fmla="*/ 1 h 216"/>
                  <a:gd name="T112" fmla="*/ 1 w 1418"/>
                  <a:gd name="T113" fmla="*/ 1 h 216"/>
                  <a:gd name="T114" fmla="*/ 1 w 1418"/>
                  <a:gd name="T115" fmla="*/ 1 h 216"/>
                  <a:gd name="T116" fmla="*/ 1 w 1418"/>
                  <a:gd name="T117" fmla="*/ 1 h 216"/>
                  <a:gd name="T118" fmla="*/ 1 w 1418"/>
                  <a:gd name="T119" fmla="*/ 1 h 216"/>
                  <a:gd name="T120" fmla="*/ 1 w 1418"/>
                  <a:gd name="T121" fmla="*/ 1 h 216"/>
                  <a:gd name="T122" fmla="*/ 1 w 1418"/>
                  <a:gd name="T123" fmla="*/ 1 h 216"/>
                  <a:gd name="T124" fmla="*/ 1 w 1418"/>
                  <a:gd name="T125" fmla="*/ 1 h 21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418"/>
                  <a:gd name="T190" fmla="*/ 0 h 216"/>
                  <a:gd name="T191" fmla="*/ 1418 w 1418"/>
                  <a:gd name="T192" fmla="*/ 216 h 21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418" h="216">
                    <a:moveTo>
                      <a:pt x="0" y="0"/>
                    </a:moveTo>
                    <a:lnTo>
                      <a:pt x="50" y="0"/>
                    </a:lnTo>
                    <a:lnTo>
                      <a:pt x="61" y="0"/>
                    </a:lnTo>
                    <a:lnTo>
                      <a:pt x="68" y="2"/>
                    </a:lnTo>
                    <a:lnTo>
                      <a:pt x="75" y="3"/>
                    </a:lnTo>
                    <a:lnTo>
                      <a:pt x="80" y="5"/>
                    </a:lnTo>
                    <a:lnTo>
                      <a:pt x="85" y="7"/>
                    </a:lnTo>
                    <a:lnTo>
                      <a:pt x="90" y="10"/>
                    </a:lnTo>
                    <a:lnTo>
                      <a:pt x="94" y="14"/>
                    </a:lnTo>
                    <a:lnTo>
                      <a:pt x="99" y="17"/>
                    </a:lnTo>
                    <a:lnTo>
                      <a:pt x="102" y="24"/>
                    </a:lnTo>
                    <a:lnTo>
                      <a:pt x="106" y="31"/>
                    </a:lnTo>
                    <a:lnTo>
                      <a:pt x="107" y="38"/>
                    </a:lnTo>
                    <a:lnTo>
                      <a:pt x="111" y="45"/>
                    </a:lnTo>
                    <a:lnTo>
                      <a:pt x="114" y="53"/>
                    </a:lnTo>
                    <a:lnTo>
                      <a:pt x="116" y="64"/>
                    </a:lnTo>
                    <a:lnTo>
                      <a:pt x="116" y="74"/>
                    </a:lnTo>
                    <a:lnTo>
                      <a:pt x="116" y="85"/>
                    </a:lnTo>
                    <a:lnTo>
                      <a:pt x="116" y="95"/>
                    </a:lnTo>
                    <a:lnTo>
                      <a:pt x="116" y="105"/>
                    </a:lnTo>
                    <a:lnTo>
                      <a:pt x="114" y="116"/>
                    </a:lnTo>
                    <a:lnTo>
                      <a:pt x="111" y="124"/>
                    </a:lnTo>
                    <a:lnTo>
                      <a:pt x="107" y="131"/>
                    </a:lnTo>
                    <a:lnTo>
                      <a:pt x="106" y="138"/>
                    </a:lnTo>
                    <a:lnTo>
                      <a:pt x="102" y="143"/>
                    </a:lnTo>
                    <a:lnTo>
                      <a:pt x="99" y="148"/>
                    </a:lnTo>
                    <a:lnTo>
                      <a:pt x="95" y="154"/>
                    </a:lnTo>
                    <a:lnTo>
                      <a:pt x="90" y="157"/>
                    </a:lnTo>
                    <a:lnTo>
                      <a:pt x="85" y="160"/>
                    </a:lnTo>
                    <a:lnTo>
                      <a:pt x="80" y="164"/>
                    </a:lnTo>
                    <a:lnTo>
                      <a:pt x="75" y="166"/>
                    </a:lnTo>
                    <a:lnTo>
                      <a:pt x="69" y="166"/>
                    </a:lnTo>
                    <a:lnTo>
                      <a:pt x="61" y="166"/>
                    </a:lnTo>
                    <a:lnTo>
                      <a:pt x="54" y="166"/>
                    </a:lnTo>
                    <a:lnTo>
                      <a:pt x="0" y="166"/>
                    </a:lnTo>
                    <a:lnTo>
                      <a:pt x="0" y="0"/>
                    </a:lnTo>
                    <a:close/>
                    <a:moveTo>
                      <a:pt x="26" y="28"/>
                    </a:moveTo>
                    <a:lnTo>
                      <a:pt x="26" y="140"/>
                    </a:lnTo>
                    <a:lnTo>
                      <a:pt x="49" y="140"/>
                    </a:lnTo>
                    <a:lnTo>
                      <a:pt x="56" y="140"/>
                    </a:lnTo>
                    <a:lnTo>
                      <a:pt x="61" y="138"/>
                    </a:lnTo>
                    <a:lnTo>
                      <a:pt x="64" y="138"/>
                    </a:lnTo>
                    <a:lnTo>
                      <a:pt x="68" y="136"/>
                    </a:lnTo>
                    <a:lnTo>
                      <a:pt x="71" y="135"/>
                    </a:lnTo>
                    <a:lnTo>
                      <a:pt x="75" y="133"/>
                    </a:lnTo>
                    <a:lnTo>
                      <a:pt x="76" y="131"/>
                    </a:lnTo>
                    <a:lnTo>
                      <a:pt x="78" y="129"/>
                    </a:lnTo>
                    <a:lnTo>
                      <a:pt x="80" y="126"/>
                    </a:lnTo>
                    <a:lnTo>
                      <a:pt x="81" y="122"/>
                    </a:lnTo>
                    <a:lnTo>
                      <a:pt x="83" y="119"/>
                    </a:lnTo>
                    <a:lnTo>
                      <a:pt x="85" y="114"/>
                    </a:lnTo>
                    <a:lnTo>
                      <a:pt x="85" y="107"/>
                    </a:lnTo>
                    <a:lnTo>
                      <a:pt x="87" y="100"/>
                    </a:lnTo>
                    <a:lnTo>
                      <a:pt x="87" y="91"/>
                    </a:lnTo>
                    <a:lnTo>
                      <a:pt x="87" y="85"/>
                    </a:lnTo>
                    <a:lnTo>
                      <a:pt x="87" y="76"/>
                    </a:lnTo>
                    <a:lnTo>
                      <a:pt x="87" y="67"/>
                    </a:lnTo>
                    <a:lnTo>
                      <a:pt x="85" y="60"/>
                    </a:lnTo>
                    <a:lnTo>
                      <a:pt x="85" y="55"/>
                    </a:lnTo>
                    <a:lnTo>
                      <a:pt x="83" y="50"/>
                    </a:lnTo>
                    <a:lnTo>
                      <a:pt x="81" y="45"/>
                    </a:lnTo>
                    <a:lnTo>
                      <a:pt x="78" y="40"/>
                    </a:lnTo>
                    <a:lnTo>
                      <a:pt x="76" y="36"/>
                    </a:lnTo>
                    <a:lnTo>
                      <a:pt x="73" y="34"/>
                    </a:lnTo>
                    <a:lnTo>
                      <a:pt x="69" y="33"/>
                    </a:lnTo>
                    <a:lnTo>
                      <a:pt x="66" y="31"/>
                    </a:lnTo>
                    <a:lnTo>
                      <a:pt x="62" y="29"/>
                    </a:lnTo>
                    <a:lnTo>
                      <a:pt x="61" y="29"/>
                    </a:lnTo>
                    <a:lnTo>
                      <a:pt x="56" y="28"/>
                    </a:lnTo>
                    <a:lnTo>
                      <a:pt x="49" y="28"/>
                    </a:lnTo>
                    <a:lnTo>
                      <a:pt x="42" y="28"/>
                    </a:lnTo>
                    <a:lnTo>
                      <a:pt x="26" y="28"/>
                    </a:lnTo>
                    <a:close/>
                    <a:moveTo>
                      <a:pt x="159" y="85"/>
                    </a:moveTo>
                    <a:lnTo>
                      <a:pt x="135" y="78"/>
                    </a:lnTo>
                    <a:lnTo>
                      <a:pt x="137" y="69"/>
                    </a:lnTo>
                    <a:lnTo>
                      <a:pt x="140" y="62"/>
                    </a:lnTo>
                    <a:lnTo>
                      <a:pt x="144" y="55"/>
                    </a:lnTo>
                    <a:lnTo>
                      <a:pt x="149" y="52"/>
                    </a:lnTo>
                    <a:lnTo>
                      <a:pt x="154" y="48"/>
                    </a:lnTo>
                    <a:lnTo>
                      <a:pt x="161" y="45"/>
                    </a:lnTo>
                    <a:lnTo>
                      <a:pt x="170" y="43"/>
                    </a:lnTo>
                    <a:lnTo>
                      <a:pt x="176" y="43"/>
                    </a:lnTo>
                    <a:lnTo>
                      <a:pt x="185" y="43"/>
                    </a:lnTo>
                    <a:lnTo>
                      <a:pt x="192" y="45"/>
                    </a:lnTo>
                    <a:lnTo>
                      <a:pt x="199" y="47"/>
                    </a:lnTo>
                    <a:lnTo>
                      <a:pt x="204" y="48"/>
                    </a:lnTo>
                    <a:lnTo>
                      <a:pt x="207" y="52"/>
                    </a:lnTo>
                    <a:lnTo>
                      <a:pt x="211" y="53"/>
                    </a:lnTo>
                    <a:lnTo>
                      <a:pt x="213" y="57"/>
                    </a:lnTo>
                    <a:lnTo>
                      <a:pt x="216" y="60"/>
                    </a:lnTo>
                    <a:lnTo>
                      <a:pt x="218" y="66"/>
                    </a:lnTo>
                    <a:lnTo>
                      <a:pt x="218" y="72"/>
                    </a:lnTo>
                    <a:lnTo>
                      <a:pt x="220" y="81"/>
                    </a:lnTo>
                    <a:lnTo>
                      <a:pt x="220" y="91"/>
                    </a:lnTo>
                    <a:lnTo>
                      <a:pt x="220" y="128"/>
                    </a:lnTo>
                    <a:lnTo>
                      <a:pt x="220" y="135"/>
                    </a:lnTo>
                    <a:lnTo>
                      <a:pt x="220" y="141"/>
                    </a:lnTo>
                    <a:lnTo>
                      <a:pt x="220" y="147"/>
                    </a:lnTo>
                    <a:lnTo>
                      <a:pt x="221" y="150"/>
                    </a:lnTo>
                    <a:lnTo>
                      <a:pt x="221" y="154"/>
                    </a:lnTo>
                    <a:lnTo>
                      <a:pt x="223" y="159"/>
                    </a:lnTo>
                    <a:lnTo>
                      <a:pt x="225" y="162"/>
                    </a:lnTo>
                    <a:lnTo>
                      <a:pt x="226" y="166"/>
                    </a:lnTo>
                    <a:lnTo>
                      <a:pt x="199" y="166"/>
                    </a:lnTo>
                    <a:lnTo>
                      <a:pt x="195" y="155"/>
                    </a:lnTo>
                    <a:lnTo>
                      <a:pt x="192" y="159"/>
                    </a:lnTo>
                    <a:lnTo>
                      <a:pt x="189" y="162"/>
                    </a:lnTo>
                    <a:lnTo>
                      <a:pt x="185" y="164"/>
                    </a:lnTo>
                    <a:lnTo>
                      <a:pt x="182" y="166"/>
                    </a:lnTo>
                    <a:lnTo>
                      <a:pt x="178" y="166"/>
                    </a:lnTo>
                    <a:lnTo>
                      <a:pt x="175" y="166"/>
                    </a:lnTo>
                    <a:lnTo>
                      <a:pt x="170" y="167"/>
                    </a:lnTo>
                    <a:lnTo>
                      <a:pt x="166" y="167"/>
                    </a:lnTo>
                    <a:lnTo>
                      <a:pt x="159" y="167"/>
                    </a:lnTo>
                    <a:lnTo>
                      <a:pt x="152" y="166"/>
                    </a:lnTo>
                    <a:lnTo>
                      <a:pt x="147" y="164"/>
                    </a:lnTo>
                    <a:lnTo>
                      <a:pt x="142" y="160"/>
                    </a:lnTo>
                    <a:lnTo>
                      <a:pt x="138" y="155"/>
                    </a:lnTo>
                    <a:lnTo>
                      <a:pt x="135" y="150"/>
                    </a:lnTo>
                    <a:lnTo>
                      <a:pt x="133" y="141"/>
                    </a:lnTo>
                    <a:lnTo>
                      <a:pt x="133" y="135"/>
                    </a:lnTo>
                    <a:lnTo>
                      <a:pt x="133" y="129"/>
                    </a:lnTo>
                    <a:lnTo>
                      <a:pt x="135" y="124"/>
                    </a:lnTo>
                    <a:lnTo>
                      <a:pt x="135" y="121"/>
                    </a:lnTo>
                    <a:lnTo>
                      <a:pt x="135" y="116"/>
                    </a:lnTo>
                    <a:lnTo>
                      <a:pt x="137" y="112"/>
                    </a:lnTo>
                    <a:lnTo>
                      <a:pt x="140" y="109"/>
                    </a:lnTo>
                    <a:lnTo>
                      <a:pt x="142" y="107"/>
                    </a:lnTo>
                    <a:lnTo>
                      <a:pt x="145" y="105"/>
                    </a:lnTo>
                    <a:lnTo>
                      <a:pt x="149" y="102"/>
                    </a:lnTo>
                    <a:lnTo>
                      <a:pt x="154" y="100"/>
                    </a:lnTo>
                    <a:lnTo>
                      <a:pt x="161" y="97"/>
                    </a:lnTo>
                    <a:lnTo>
                      <a:pt x="168" y="95"/>
                    </a:lnTo>
                    <a:lnTo>
                      <a:pt x="176" y="93"/>
                    </a:lnTo>
                    <a:lnTo>
                      <a:pt x="183" y="91"/>
                    </a:lnTo>
                    <a:lnTo>
                      <a:pt x="189" y="90"/>
                    </a:lnTo>
                    <a:lnTo>
                      <a:pt x="192" y="88"/>
                    </a:lnTo>
                    <a:lnTo>
                      <a:pt x="192" y="83"/>
                    </a:lnTo>
                    <a:lnTo>
                      <a:pt x="192" y="79"/>
                    </a:lnTo>
                    <a:lnTo>
                      <a:pt x="192" y="76"/>
                    </a:lnTo>
                    <a:lnTo>
                      <a:pt x="192" y="74"/>
                    </a:lnTo>
                    <a:lnTo>
                      <a:pt x="190" y="72"/>
                    </a:lnTo>
                    <a:lnTo>
                      <a:pt x="189" y="72"/>
                    </a:lnTo>
                    <a:lnTo>
                      <a:pt x="187" y="71"/>
                    </a:lnTo>
                    <a:lnTo>
                      <a:pt x="185" y="69"/>
                    </a:lnTo>
                    <a:lnTo>
                      <a:pt x="182" y="69"/>
                    </a:lnTo>
                    <a:lnTo>
                      <a:pt x="180" y="67"/>
                    </a:lnTo>
                    <a:lnTo>
                      <a:pt x="176" y="67"/>
                    </a:lnTo>
                    <a:lnTo>
                      <a:pt x="173" y="67"/>
                    </a:lnTo>
                    <a:lnTo>
                      <a:pt x="171" y="69"/>
                    </a:lnTo>
                    <a:lnTo>
                      <a:pt x="168" y="71"/>
                    </a:lnTo>
                    <a:lnTo>
                      <a:pt x="166" y="72"/>
                    </a:lnTo>
                    <a:lnTo>
                      <a:pt x="164" y="74"/>
                    </a:lnTo>
                    <a:lnTo>
                      <a:pt x="163" y="76"/>
                    </a:lnTo>
                    <a:lnTo>
                      <a:pt x="161" y="79"/>
                    </a:lnTo>
                    <a:lnTo>
                      <a:pt x="159" y="85"/>
                    </a:lnTo>
                    <a:close/>
                    <a:moveTo>
                      <a:pt x="192" y="110"/>
                    </a:moveTo>
                    <a:lnTo>
                      <a:pt x="190" y="110"/>
                    </a:lnTo>
                    <a:lnTo>
                      <a:pt x="187" y="112"/>
                    </a:lnTo>
                    <a:lnTo>
                      <a:pt x="182" y="114"/>
                    </a:lnTo>
                    <a:lnTo>
                      <a:pt x="176" y="116"/>
                    </a:lnTo>
                    <a:lnTo>
                      <a:pt x="173" y="116"/>
                    </a:lnTo>
                    <a:lnTo>
                      <a:pt x="170" y="117"/>
                    </a:lnTo>
                    <a:lnTo>
                      <a:pt x="166" y="121"/>
                    </a:lnTo>
                    <a:lnTo>
                      <a:pt x="164" y="122"/>
                    </a:lnTo>
                    <a:lnTo>
                      <a:pt x="163" y="124"/>
                    </a:lnTo>
                    <a:lnTo>
                      <a:pt x="161" y="126"/>
                    </a:lnTo>
                    <a:lnTo>
                      <a:pt x="159" y="129"/>
                    </a:lnTo>
                    <a:lnTo>
                      <a:pt x="159" y="131"/>
                    </a:lnTo>
                    <a:lnTo>
                      <a:pt x="159" y="135"/>
                    </a:lnTo>
                    <a:lnTo>
                      <a:pt x="161" y="136"/>
                    </a:lnTo>
                    <a:lnTo>
                      <a:pt x="163" y="140"/>
                    </a:lnTo>
                    <a:lnTo>
                      <a:pt x="164" y="143"/>
                    </a:lnTo>
                    <a:lnTo>
                      <a:pt x="166" y="145"/>
                    </a:lnTo>
                    <a:lnTo>
                      <a:pt x="168" y="147"/>
                    </a:lnTo>
                    <a:lnTo>
                      <a:pt x="171" y="148"/>
                    </a:lnTo>
                    <a:lnTo>
                      <a:pt x="175" y="148"/>
                    </a:lnTo>
                    <a:lnTo>
                      <a:pt x="176" y="148"/>
                    </a:lnTo>
                    <a:lnTo>
                      <a:pt x="178" y="147"/>
                    </a:lnTo>
                    <a:lnTo>
                      <a:pt x="182" y="147"/>
                    </a:lnTo>
                    <a:lnTo>
                      <a:pt x="185" y="145"/>
                    </a:lnTo>
                    <a:lnTo>
                      <a:pt x="187" y="141"/>
                    </a:lnTo>
                    <a:lnTo>
                      <a:pt x="189" y="140"/>
                    </a:lnTo>
                    <a:lnTo>
                      <a:pt x="190" y="136"/>
                    </a:lnTo>
                    <a:lnTo>
                      <a:pt x="192" y="135"/>
                    </a:lnTo>
                    <a:lnTo>
                      <a:pt x="192" y="131"/>
                    </a:lnTo>
                    <a:lnTo>
                      <a:pt x="192" y="128"/>
                    </a:lnTo>
                    <a:lnTo>
                      <a:pt x="192" y="122"/>
                    </a:lnTo>
                    <a:lnTo>
                      <a:pt x="192" y="116"/>
                    </a:lnTo>
                    <a:lnTo>
                      <a:pt x="192" y="110"/>
                    </a:lnTo>
                    <a:close/>
                    <a:moveTo>
                      <a:pt x="292" y="45"/>
                    </a:moveTo>
                    <a:lnTo>
                      <a:pt x="292" y="72"/>
                    </a:lnTo>
                    <a:lnTo>
                      <a:pt x="273" y="72"/>
                    </a:lnTo>
                    <a:lnTo>
                      <a:pt x="273" y="121"/>
                    </a:lnTo>
                    <a:lnTo>
                      <a:pt x="273" y="128"/>
                    </a:lnTo>
                    <a:lnTo>
                      <a:pt x="273" y="133"/>
                    </a:lnTo>
                    <a:lnTo>
                      <a:pt x="273" y="136"/>
                    </a:lnTo>
                    <a:lnTo>
                      <a:pt x="273" y="140"/>
                    </a:lnTo>
                    <a:lnTo>
                      <a:pt x="275" y="141"/>
                    </a:lnTo>
                    <a:lnTo>
                      <a:pt x="277" y="143"/>
                    </a:lnTo>
                    <a:lnTo>
                      <a:pt x="278" y="145"/>
                    </a:lnTo>
                    <a:lnTo>
                      <a:pt x="282" y="145"/>
                    </a:lnTo>
                    <a:lnTo>
                      <a:pt x="283" y="145"/>
                    </a:lnTo>
                    <a:lnTo>
                      <a:pt x="285" y="143"/>
                    </a:lnTo>
                    <a:lnTo>
                      <a:pt x="289" y="143"/>
                    </a:lnTo>
                    <a:lnTo>
                      <a:pt x="292" y="141"/>
                    </a:lnTo>
                    <a:lnTo>
                      <a:pt x="296" y="166"/>
                    </a:lnTo>
                    <a:lnTo>
                      <a:pt x="290" y="166"/>
                    </a:lnTo>
                    <a:lnTo>
                      <a:pt x="285" y="166"/>
                    </a:lnTo>
                    <a:lnTo>
                      <a:pt x="278" y="167"/>
                    </a:lnTo>
                    <a:lnTo>
                      <a:pt x="273" y="167"/>
                    </a:lnTo>
                    <a:lnTo>
                      <a:pt x="268" y="167"/>
                    </a:lnTo>
                    <a:lnTo>
                      <a:pt x="264" y="166"/>
                    </a:lnTo>
                    <a:lnTo>
                      <a:pt x="259" y="166"/>
                    </a:lnTo>
                    <a:lnTo>
                      <a:pt x="256" y="166"/>
                    </a:lnTo>
                    <a:lnTo>
                      <a:pt x="252" y="164"/>
                    </a:lnTo>
                    <a:lnTo>
                      <a:pt x="251" y="160"/>
                    </a:lnTo>
                    <a:lnTo>
                      <a:pt x="249" y="155"/>
                    </a:lnTo>
                    <a:lnTo>
                      <a:pt x="247" y="152"/>
                    </a:lnTo>
                    <a:lnTo>
                      <a:pt x="247" y="148"/>
                    </a:lnTo>
                    <a:lnTo>
                      <a:pt x="247" y="141"/>
                    </a:lnTo>
                    <a:lnTo>
                      <a:pt x="245" y="135"/>
                    </a:lnTo>
                    <a:lnTo>
                      <a:pt x="245" y="126"/>
                    </a:lnTo>
                    <a:lnTo>
                      <a:pt x="245" y="72"/>
                    </a:lnTo>
                    <a:lnTo>
                      <a:pt x="233" y="72"/>
                    </a:lnTo>
                    <a:lnTo>
                      <a:pt x="233" y="45"/>
                    </a:lnTo>
                    <a:lnTo>
                      <a:pt x="245" y="45"/>
                    </a:lnTo>
                    <a:lnTo>
                      <a:pt x="245" y="21"/>
                    </a:lnTo>
                    <a:lnTo>
                      <a:pt x="273" y="3"/>
                    </a:lnTo>
                    <a:lnTo>
                      <a:pt x="273" y="45"/>
                    </a:lnTo>
                    <a:lnTo>
                      <a:pt x="292" y="45"/>
                    </a:lnTo>
                    <a:close/>
                    <a:moveTo>
                      <a:pt x="330" y="85"/>
                    </a:moveTo>
                    <a:lnTo>
                      <a:pt x="306" y="78"/>
                    </a:lnTo>
                    <a:lnTo>
                      <a:pt x="308" y="69"/>
                    </a:lnTo>
                    <a:lnTo>
                      <a:pt x="311" y="62"/>
                    </a:lnTo>
                    <a:lnTo>
                      <a:pt x="315" y="55"/>
                    </a:lnTo>
                    <a:lnTo>
                      <a:pt x="320" y="52"/>
                    </a:lnTo>
                    <a:lnTo>
                      <a:pt x="325" y="48"/>
                    </a:lnTo>
                    <a:lnTo>
                      <a:pt x="332" y="45"/>
                    </a:lnTo>
                    <a:lnTo>
                      <a:pt x="339" y="43"/>
                    </a:lnTo>
                    <a:lnTo>
                      <a:pt x="347" y="43"/>
                    </a:lnTo>
                    <a:lnTo>
                      <a:pt x="356" y="43"/>
                    </a:lnTo>
                    <a:lnTo>
                      <a:pt x="363" y="45"/>
                    </a:lnTo>
                    <a:lnTo>
                      <a:pt x="370" y="47"/>
                    </a:lnTo>
                    <a:lnTo>
                      <a:pt x="375" y="48"/>
                    </a:lnTo>
                    <a:lnTo>
                      <a:pt x="378" y="52"/>
                    </a:lnTo>
                    <a:lnTo>
                      <a:pt x="380" y="53"/>
                    </a:lnTo>
                    <a:lnTo>
                      <a:pt x="384" y="57"/>
                    </a:lnTo>
                    <a:lnTo>
                      <a:pt x="385" y="60"/>
                    </a:lnTo>
                    <a:lnTo>
                      <a:pt x="387" y="66"/>
                    </a:lnTo>
                    <a:lnTo>
                      <a:pt x="389" y="72"/>
                    </a:lnTo>
                    <a:lnTo>
                      <a:pt x="390" y="81"/>
                    </a:lnTo>
                    <a:lnTo>
                      <a:pt x="390" y="91"/>
                    </a:lnTo>
                    <a:lnTo>
                      <a:pt x="390" y="128"/>
                    </a:lnTo>
                    <a:lnTo>
                      <a:pt x="390" y="135"/>
                    </a:lnTo>
                    <a:lnTo>
                      <a:pt x="390" y="141"/>
                    </a:lnTo>
                    <a:lnTo>
                      <a:pt x="390" y="147"/>
                    </a:lnTo>
                    <a:lnTo>
                      <a:pt x="392" y="150"/>
                    </a:lnTo>
                    <a:lnTo>
                      <a:pt x="392" y="154"/>
                    </a:lnTo>
                    <a:lnTo>
                      <a:pt x="394" y="159"/>
                    </a:lnTo>
                    <a:lnTo>
                      <a:pt x="396" y="162"/>
                    </a:lnTo>
                    <a:lnTo>
                      <a:pt x="396" y="166"/>
                    </a:lnTo>
                    <a:lnTo>
                      <a:pt x="370" y="166"/>
                    </a:lnTo>
                    <a:lnTo>
                      <a:pt x="366" y="155"/>
                    </a:lnTo>
                    <a:lnTo>
                      <a:pt x="363" y="159"/>
                    </a:lnTo>
                    <a:lnTo>
                      <a:pt x="359" y="162"/>
                    </a:lnTo>
                    <a:lnTo>
                      <a:pt x="356" y="164"/>
                    </a:lnTo>
                    <a:lnTo>
                      <a:pt x="352" y="166"/>
                    </a:lnTo>
                    <a:lnTo>
                      <a:pt x="347" y="166"/>
                    </a:lnTo>
                    <a:lnTo>
                      <a:pt x="344" y="166"/>
                    </a:lnTo>
                    <a:lnTo>
                      <a:pt x="340" y="167"/>
                    </a:lnTo>
                    <a:lnTo>
                      <a:pt x="335" y="167"/>
                    </a:lnTo>
                    <a:lnTo>
                      <a:pt x="328" y="167"/>
                    </a:lnTo>
                    <a:lnTo>
                      <a:pt x="323" y="166"/>
                    </a:lnTo>
                    <a:lnTo>
                      <a:pt x="318" y="164"/>
                    </a:lnTo>
                    <a:lnTo>
                      <a:pt x="313" y="160"/>
                    </a:lnTo>
                    <a:lnTo>
                      <a:pt x="309" y="155"/>
                    </a:lnTo>
                    <a:lnTo>
                      <a:pt x="306" y="150"/>
                    </a:lnTo>
                    <a:lnTo>
                      <a:pt x="304" y="141"/>
                    </a:lnTo>
                    <a:lnTo>
                      <a:pt x="304" y="135"/>
                    </a:lnTo>
                    <a:lnTo>
                      <a:pt x="304" y="129"/>
                    </a:lnTo>
                    <a:lnTo>
                      <a:pt x="306" y="124"/>
                    </a:lnTo>
                    <a:lnTo>
                      <a:pt x="306" y="121"/>
                    </a:lnTo>
                    <a:lnTo>
                      <a:pt x="306" y="116"/>
                    </a:lnTo>
                    <a:lnTo>
                      <a:pt x="308" y="112"/>
                    </a:lnTo>
                    <a:lnTo>
                      <a:pt x="311" y="109"/>
                    </a:lnTo>
                    <a:lnTo>
                      <a:pt x="313" y="107"/>
                    </a:lnTo>
                    <a:lnTo>
                      <a:pt x="316" y="105"/>
                    </a:lnTo>
                    <a:lnTo>
                      <a:pt x="320" y="102"/>
                    </a:lnTo>
                    <a:lnTo>
                      <a:pt x="325" y="100"/>
                    </a:lnTo>
                    <a:lnTo>
                      <a:pt x="332" y="97"/>
                    </a:lnTo>
                    <a:lnTo>
                      <a:pt x="339" y="95"/>
                    </a:lnTo>
                    <a:lnTo>
                      <a:pt x="347" y="93"/>
                    </a:lnTo>
                    <a:lnTo>
                      <a:pt x="354" y="91"/>
                    </a:lnTo>
                    <a:lnTo>
                      <a:pt x="359" y="90"/>
                    </a:lnTo>
                    <a:lnTo>
                      <a:pt x="363" y="88"/>
                    </a:lnTo>
                    <a:lnTo>
                      <a:pt x="363" y="83"/>
                    </a:lnTo>
                    <a:lnTo>
                      <a:pt x="363" y="79"/>
                    </a:lnTo>
                    <a:lnTo>
                      <a:pt x="363" y="76"/>
                    </a:lnTo>
                    <a:lnTo>
                      <a:pt x="361" y="74"/>
                    </a:lnTo>
                    <a:lnTo>
                      <a:pt x="359" y="72"/>
                    </a:lnTo>
                    <a:lnTo>
                      <a:pt x="358" y="71"/>
                    </a:lnTo>
                    <a:lnTo>
                      <a:pt x="356" y="69"/>
                    </a:lnTo>
                    <a:lnTo>
                      <a:pt x="352" y="69"/>
                    </a:lnTo>
                    <a:lnTo>
                      <a:pt x="349" y="67"/>
                    </a:lnTo>
                    <a:lnTo>
                      <a:pt x="346" y="67"/>
                    </a:lnTo>
                    <a:lnTo>
                      <a:pt x="344" y="67"/>
                    </a:lnTo>
                    <a:lnTo>
                      <a:pt x="340" y="69"/>
                    </a:lnTo>
                    <a:lnTo>
                      <a:pt x="339" y="71"/>
                    </a:lnTo>
                    <a:lnTo>
                      <a:pt x="337" y="72"/>
                    </a:lnTo>
                    <a:lnTo>
                      <a:pt x="335" y="74"/>
                    </a:lnTo>
                    <a:lnTo>
                      <a:pt x="334" y="76"/>
                    </a:lnTo>
                    <a:lnTo>
                      <a:pt x="332" y="79"/>
                    </a:lnTo>
                    <a:lnTo>
                      <a:pt x="330" y="85"/>
                    </a:lnTo>
                    <a:close/>
                    <a:moveTo>
                      <a:pt x="363" y="110"/>
                    </a:moveTo>
                    <a:lnTo>
                      <a:pt x="361" y="110"/>
                    </a:lnTo>
                    <a:lnTo>
                      <a:pt x="358" y="112"/>
                    </a:lnTo>
                    <a:lnTo>
                      <a:pt x="352" y="114"/>
                    </a:lnTo>
                    <a:lnTo>
                      <a:pt x="347" y="116"/>
                    </a:lnTo>
                    <a:lnTo>
                      <a:pt x="344" y="116"/>
                    </a:lnTo>
                    <a:lnTo>
                      <a:pt x="339" y="117"/>
                    </a:lnTo>
                    <a:lnTo>
                      <a:pt x="337" y="121"/>
                    </a:lnTo>
                    <a:lnTo>
                      <a:pt x="335" y="122"/>
                    </a:lnTo>
                    <a:lnTo>
                      <a:pt x="334" y="124"/>
                    </a:lnTo>
                    <a:lnTo>
                      <a:pt x="332" y="126"/>
                    </a:lnTo>
                    <a:lnTo>
                      <a:pt x="330" y="129"/>
                    </a:lnTo>
                    <a:lnTo>
                      <a:pt x="330" y="131"/>
                    </a:lnTo>
                    <a:lnTo>
                      <a:pt x="330" y="135"/>
                    </a:lnTo>
                    <a:lnTo>
                      <a:pt x="332" y="136"/>
                    </a:lnTo>
                    <a:lnTo>
                      <a:pt x="334" y="140"/>
                    </a:lnTo>
                    <a:lnTo>
                      <a:pt x="335" y="143"/>
                    </a:lnTo>
                    <a:lnTo>
                      <a:pt x="337" y="145"/>
                    </a:lnTo>
                    <a:lnTo>
                      <a:pt x="339" y="147"/>
                    </a:lnTo>
                    <a:lnTo>
                      <a:pt x="342" y="148"/>
                    </a:lnTo>
                    <a:lnTo>
                      <a:pt x="344" y="148"/>
                    </a:lnTo>
                    <a:lnTo>
                      <a:pt x="346" y="148"/>
                    </a:lnTo>
                    <a:lnTo>
                      <a:pt x="349" y="147"/>
                    </a:lnTo>
                    <a:lnTo>
                      <a:pt x="352" y="147"/>
                    </a:lnTo>
                    <a:lnTo>
                      <a:pt x="356" y="145"/>
                    </a:lnTo>
                    <a:lnTo>
                      <a:pt x="358" y="141"/>
                    </a:lnTo>
                    <a:lnTo>
                      <a:pt x="359" y="140"/>
                    </a:lnTo>
                    <a:lnTo>
                      <a:pt x="361" y="136"/>
                    </a:lnTo>
                    <a:lnTo>
                      <a:pt x="361" y="135"/>
                    </a:lnTo>
                    <a:lnTo>
                      <a:pt x="363" y="131"/>
                    </a:lnTo>
                    <a:lnTo>
                      <a:pt x="363" y="128"/>
                    </a:lnTo>
                    <a:lnTo>
                      <a:pt x="363" y="122"/>
                    </a:lnTo>
                    <a:lnTo>
                      <a:pt x="363" y="116"/>
                    </a:lnTo>
                    <a:lnTo>
                      <a:pt x="363" y="110"/>
                    </a:lnTo>
                    <a:close/>
                    <a:moveTo>
                      <a:pt x="470" y="166"/>
                    </a:moveTo>
                    <a:lnTo>
                      <a:pt x="470" y="0"/>
                    </a:lnTo>
                    <a:lnTo>
                      <a:pt x="496" y="0"/>
                    </a:lnTo>
                    <a:lnTo>
                      <a:pt x="496" y="140"/>
                    </a:lnTo>
                    <a:lnTo>
                      <a:pt x="567" y="140"/>
                    </a:lnTo>
                    <a:lnTo>
                      <a:pt x="567" y="166"/>
                    </a:lnTo>
                    <a:lnTo>
                      <a:pt x="470" y="166"/>
                    </a:lnTo>
                    <a:close/>
                    <a:moveTo>
                      <a:pt x="587" y="29"/>
                    </a:moveTo>
                    <a:lnTo>
                      <a:pt x="587" y="0"/>
                    </a:lnTo>
                    <a:lnTo>
                      <a:pt x="613" y="0"/>
                    </a:lnTo>
                    <a:lnTo>
                      <a:pt x="613" y="29"/>
                    </a:lnTo>
                    <a:lnTo>
                      <a:pt x="587" y="29"/>
                    </a:lnTo>
                    <a:close/>
                    <a:moveTo>
                      <a:pt x="587" y="166"/>
                    </a:moveTo>
                    <a:lnTo>
                      <a:pt x="587" y="45"/>
                    </a:lnTo>
                    <a:lnTo>
                      <a:pt x="613" y="45"/>
                    </a:lnTo>
                    <a:lnTo>
                      <a:pt x="613" y="166"/>
                    </a:lnTo>
                    <a:lnTo>
                      <a:pt x="587" y="166"/>
                    </a:lnTo>
                    <a:close/>
                    <a:moveTo>
                      <a:pt x="731" y="166"/>
                    </a:moveTo>
                    <a:lnTo>
                      <a:pt x="705" y="166"/>
                    </a:lnTo>
                    <a:lnTo>
                      <a:pt x="705" y="105"/>
                    </a:lnTo>
                    <a:lnTo>
                      <a:pt x="705" y="97"/>
                    </a:lnTo>
                    <a:lnTo>
                      <a:pt x="705" y="90"/>
                    </a:lnTo>
                    <a:lnTo>
                      <a:pt x="703" y="85"/>
                    </a:lnTo>
                    <a:lnTo>
                      <a:pt x="703" y="81"/>
                    </a:lnTo>
                    <a:lnTo>
                      <a:pt x="701" y="78"/>
                    </a:lnTo>
                    <a:lnTo>
                      <a:pt x="699" y="76"/>
                    </a:lnTo>
                    <a:lnTo>
                      <a:pt x="698" y="74"/>
                    </a:lnTo>
                    <a:lnTo>
                      <a:pt x="696" y="72"/>
                    </a:lnTo>
                    <a:lnTo>
                      <a:pt x="696" y="71"/>
                    </a:lnTo>
                    <a:lnTo>
                      <a:pt x="693" y="69"/>
                    </a:lnTo>
                    <a:lnTo>
                      <a:pt x="691" y="67"/>
                    </a:lnTo>
                    <a:lnTo>
                      <a:pt x="687" y="67"/>
                    </a:lnTo>
                    <a:lnTo>
                      <a:pt x="684" y="67"/>
                    </a:lnTo>
                    <a:lnTo>
                      <a:pt x="682" y="69"/>
                    </a:lnTo>
                    <a:lnTo>
                      <a:pt x="679" y="71"/>
                    </a:lnTo>
                    <a:lnTo>
                      <a:pt x="677" y="72"/>
                    </a:lnTo>
                    <a:lnTo>
                      <a:pt x="675" y="74"/>
                    </a:lnTo>
                    <a:lnTo>
                      <a:pt x="672" y="78"/>
                    </a:lnTo>
                    <a:lnTo>
                      <a:pt x="670" y="79"/>
                    </a:lnTo>
                    <a:lnTo>
                      <a:pt x="668" y="85"/>
                    </a:lnTo>
                    <a:lnTo>
                      <a:pt x="667" y="90"/>
                    </a:lnTo>
                    <a:lnTo>
                      <a:pt x="667" y="95"/>
                    </a:lnTo>
                    <a:lnTo>
                      <a:pt x="667" y="103"/>
                    </a:lnTo>
                    <a:lnTo>
                      <a:pt x="667" y="112"/>
                    </a:lnTo>
                    <a:lnTo>
                      <a:pt x="667" y="166"/>
                    </a:lnTo>
                    <a:lnTo>
                      <a:pt x="641" y="166"/>
                    </a:lnTo>
                    <a:lnTo>
                      <a:pt x="641" y="45"/>
                    </a:lnTo>
                    <a:lnTo>
                      <a:pt x="665" y="45"/>
                    </a:lnTo>
                    <a:lnTo>
                      <a:pt x="665" y="64"/>
                    </a:lnTo>
                    <a:lnTo>
                      <a:pt x="668" y="59"/>
                    </a:lnTo>
                    <a:lnTo>
                      <a:pt x="672" y="55"/>
                    </a:lnTo>
                    <a:lnTo>
                      <a:pt x="675" y="52"/>
                    </a:lnTo>
                    <a:lnTo>
                      <a:pt x="679" y="48"/>
                    </a:lnTo>
                    <a:lnTo>
                      <a:pt x="682" y="47"/>
                    </a:lnTo>
                    <a:lnTo>
                      <a:pt x="687" y="45"/>
                    </a:lnTo>
                    <a:lnTo>
                      <a:pt x="693" y="43"/>
                    </a:lnTo>
                    <a:lnTo>
                      <a:pt x="696" y="43"/>
                    </a:lnTo>
                    <a:lnTo>
                      <a:pt x="703" y="43"/>
                    </a:lnTo>
                    <a:lnTo>
                      <a:pt x="708" y="45"/>
                    </a:lnTo>
                    <a:lnTo>
                      <a:pt x="713" y="47"/>
                    </a:lnTo>
                    <a:lnTo>
                      <a:pt x="717" y="50"/>
                    </a:lnTo>
                    <a:lnTo>
                      <a:pt x="720" y="53"/>
                    </a:lnTo>
                    <a:lnTo>
                      <a:pt x="724" y="57"/>
                    </a:lnTo>
                    <a:lnTo>
                      <a:pt x="725" y="60"/>
                    </a:lnTo>
                    <a:lnTo>
                      <a:pt x="727" y="66"/>
                    </a:lnTo>
                    <a:lnTo>
                      <a:pt x="729" y="71"/>
                    </a:lnTo>
                    <a:lnTo>
                      <a:pt x="729" y="76"/>
                    </a:lnTo>
                    <a:lnTo>
                      <a:pt x="731" y="85"/>
                    </a:lnTo>
                    <a:lnTo>
                      <a:pt x="731" y="93"/>
                    </a:lnTo>
                    <a:lnTo>
                      <a:pt x="731" y="166"/>
                    </a:lnTo>
                    <a:close/>
                    <a:moveTo>
                      <a:pt x="756" y="166"/>
                    </a:moveTo>
                    <a:lnTo>
                      <a:pt x="756" y="0"/>
                    </a:lnTo>
                    <a:lnTo>
                      <a:pt x="784" y="0"/>
                    </a:lnTo>
                    <a:lnTo>
                      <a:pt x="784" y="86"/>
                    </a:lnTo>
                    <a:lnTo>
                      <a:pt x="813" y="45"/>
                    </a:lnTo>
                    <a:lnTo>
                      <a:pt x="846" y="45"/>
                    </a:lnTo>
                    <a:lnTo>
                      <a:pt x="812" y="91"/>
                    </a:lnTo>
                    <a:lnTo>
                      <a:pt x="848" y="166"/>
                    </a:lnTo>
                    <a:lnTo>
                      <a:pt x="822" y="166"/>
                    </a:lnTo>
                    <a:lnTo>
                      <a:pt x="796" y="114"/>
                    </a:lnTo>
                    <a:lnTo>
                      <a:pt x="784" y="129"/>
                    </a:lnTo>
                    <a:lnTo>
                      <a:pt x="784" y="166"/>
                    </a:lnTo>
                    <a:lnTo>
                      <a:pt x="756" y="166"/>
                    </a:lnTo>
                    <a:close/>
                    <a:moveTo>
                      <a:pt x="917" y="166"/>
                    </a:moveTo>
                    <a:lnTo>
                      <a:pt x="917" y="0"/>
                    </a:lnTo>
                    <a:lnTo>
                      <a:pt x="945" y="0"/>
                    </a:lnTo>
                    <a:lnTo>
                      <a:pt x="945" y="140"/>
                    </a:lnTo>
                    <a:lnTo>
                      <a:pt x="1015" y="140"/>
                    </a:lnTo>
                    <a:lnTo>
                      <a:pt x="1015" y="166"/>
                    </a:lnTo>
                    <a:lnTo>
                      <a:pt x="917" y="166"/>
                    </a:lnTo>
                    <a:close/>
                    <a:moveTo>
                      <a:pt x="1055" y="85"/>
                    </a:moveTo>
                    <a:lnTo>
                      <a:pt x="1031" y="78"/>
                    </a:lnTo>
                    <a:lnTo>
                      <a:pt x="1034" y="69"/>
                    </a:lnTo>
                    <a:lnTo>
                      <a:pt x="1036" y="62"/>
                    </a:lnTo>
                    <a:lnTo>
                      <a:pt x="1040" y="55"/>
                    </a:lnTo>
                    <a:lnTo>
                      <a:pt x="1045" y="52"/>
                    </a:lnTo>
                    <a:lnTo>
                      <a:pt x="1050" y="48"/>
                    </a:lnTo>
                    <a:lnTo>
                      <a:pt x="1057" y="45"/>
                    </a:lnTo>
                    <a:lnTo>
                      <a:pt x="1064" y="43"/>
                    </a:lnTo>
                    <a:lnTo>
                      <a:pt x="1072" y="43"/>
                    </a:lnTo>
                    <a:lnTo>
                      <a:pt x="1081" y="43"/>
                    </a:lnTo>
                    <a:lnTo>
                      <a:pt x="1088" y="45"/>
                    </a:lnTo>
                    <a:lnTo>
                      <a:pt x="1093" y="47"/>
                    </a:lnTo>
                    <a:lnTo>
                      <a:pt x="1098" y="48"/>
                    </a:lnTo>
                    <a:lnTo>
                      <a:pt x="1103" y="52"/>
                    </a:lnTo>
                    <a:lnTo>
                      <a:pt x="1107" y="53"/>
                    </a:lnTo>
                    <a:lnTo>
                      <a:pt x="1109" y="57"/>
                    </a:lnTo>
                    <a:lnTo>
                      <a:pt x="1110" y="60"/>
                    </a:lnTo>
                    <a:lnTo>
                      <a:pt x="1112" y="66"/>
                    </a:lnTo>
                    <a:lnTo>
                      <a:pt x="1114" y="72"/>
                    </a:lnTo>
                    <a:lnTo>
                      <a:pt x="1116" y="81"/>
                    </a:lnTo>
                    <a:lnTo>
                      <a:pt x="1116" y="91"/>
                    </a:lnTo>
                    <a:lnTo>
                      <a:pt x="1116" y="128"/>
                    </a:lnTo>
                    <a:lnTo>
                      <a:pt x="1116" y="135"/>
                    </a:lnTo>
                    <a:lnTo>
                      <a:pt x="1116" y="141"/>
                    </a:lnTo>
                    <a:lnTo>
                      <a:pt x="1116" y="147"/>
                    </a:lnTo>
                    <a:lnTo>
                      <a:pt x="1117" y="150"/>
                    </a:lnTo>
                    <a:lnTo>
                      <a:pt x="1117" y="154"/>
                    </a:lnTo>
                    <a:lnTo>
                      <a:pt x="1119" y="159"/>
                    </a:lnTo>
                    <a:lnTo>
                      <a:pt x="1119" y="162"/>
                    </a:lnTo>
                    <a:lnTo>
                      <a:pt x="1121" y="166"/>
                    </a:lnTo>
                    <a:lnTo>
                      <a:pt x="1095" y="166"/>
                    </a:lnTo>
                    <a:lnTo>
                      <a:pt x="1090" y="155"/>
                    </a:lnTo>
                    <a:lnTo>
                      <a:pt x="1088" y="159"/>
                    </a:lnTo>
                    <a:lnTo>
                      <a:pt x="1084" y="162"/>
                    </a:lnTo>
                    <a:lnTo>
                      <a:pt x="1081" y="164"/>
                    </a:lnTo>
                    <a:lnTo>
                      <a:pt x="1078" y="166"/>
                    </a:lnTo>
                    <a:lnTo>
                      <a:pt x="1074" y="166"/>
                    </a:lnTo>
                    <a:lnTo>
                      <a:pt x="1069" y="166"/>
                    </a:lnTo>
                    <a:lnTo>
                      <a:pt x="1065" y="167"/>
                    </a:lnTo>
                    <a:lnTo>
                      <a:pt x="1060" y="167"/>
                    </a:lnTo>
                    <a:lnTo>
                      <a:pt x="1053" y="167"/>
                    </a:lnTo>
                    <a:lnTo>
                      <a:pt x="1048" y="166"/>
                    </a:lnTo>
                    <a:lnTo>
                      <a:pt x="1043" y="164"/>
                    </a:lnTo>
                    <a:lnTo>
                      <a:pt x="1038" y="160"/>
                    </a:lnTo>
                    <a:lnTo>
                      <a:pt x="1033" y="155"/>
                    </a:lnTo>
                    <a:lnTo>
                      <a:pt x="1031" y="150"/>
                    </a:lnTo>
                    <a:lnTo>
                      <a:pt x="1027" y="141"/>
                    </a:lnTo>
                    <a:lnTo>
                      <a:pt x="1027" y="135"/>
                    </a:lnTo>
                    <a:lnTo>
                      <a:pt x="1027" y="129"/>
                    </a:lnTo>
                    <a:lnTo>
                      <a:pt x="1029" y="124"/>
                    </a:lnTo>
                    <a:lnTo>
                      <a:pt x="1031" y="121"/>
                    </a:lnTo>
                    <a:lnTo>
                      <a:pt x="1033" y="116"/>
                    </a:lnTo>
                    <a:lnTo>
                      <a:pt x="1034" y="112"/>
                    </a:lnTo>
                    <a:lnTo>
                      <a:pt x="1036" y="109"/>
                    </a:lnTo>
                    <a:lnTo>
                      <a:pt x="1040" y="107"/>
                    </a:lnTo>
                    <a:lnTo>
                      <a:pt x="1041" y="105"/>
                    </a:lnTo>
                    <a:lnTo>
                      <a:pt x="1045" y="102"/>
                    </a:lnTo>
                    <a:lnTo>
                      <a:pt x="1050" y="100"/>
                    </a:lnTo>
                    <a:lnTo>
                      <a:pt x="1057" y="97"/>
                    </a:lnTo>
                    <a:lnTo>
                      <a:pt x="1064" y="95"/>
                    </a:lnTo>
                    <a:lnTo>
                      <a:pt x="1072" y="93"/>
                    </a:lnTo>
                    <a:lnTo>
                      <a:pt x="1079" y="91"/>
                    </a:lnTo>
                    <a:lnTo>
                      <a:pt x="1084" y="90"/>
                    </a:lnTo>
                    <a:lnTo>
                      <a:pt x="1088" y="88"/>
                    </a:lnTo>
                    <a:lnTo>
                      <a:pt x="1088" y="83"/>
                    </a:lnTo>
                    <a:lnTo>
                      <a:pt x="1088" y="79"/>
                    </a:lnTo>
                    <a:lnTo>
                      <a:pt x="1088" y="76"/>
                    </a:lnTo>
                    <a:lnTo>
                      <a:pt x="1088" y="74"/>
                    </a:lnTo>
                    <a:lnTo>
                      <a:pt x="1086" y="72"/>
                    </a:lnTo>
                    <a:lnTo>
                      <a:pt x="1084" y="72"/>
                    </a:lnTo>
                    <a:lnTo>
                      <a:pt x="1083" y="71"/>
                    </a:lnTo>
                    <a:lnTo>
                      <a:pt x="1081" y="69"/>
                    </a:lnTo>
                    <a:lnTo>
                      <a:pt x="1078" y="69"/>
                    </a:lnTo>
                    <a:lnTo>
                      <a:pt x="1076" y="67"/>
                    </a:lnTo>
                    <a:lnTo>
                      <a:pt x="1072" y="67"/>
                    </a:lnTo>
                    <a:lnTo>
                      <a:pt x="1069" y="67"/>
                    </a:lnTo>
                    <a:lnTo>
                      <a:pt x="1065" y="69"/>
                    </a:lnTo>
                    <a:lnTo>
                      <a:pt x="1064" y="71"/>
                    </a:lnTo>
                    <a:lnTo>
                      <a:pt x="1062" y="72"/>
                    </a:lnTo>
                    <a:lnTo>
                      <a:pt x="1060" y="74"/>
                    </a:lnTo>
                    <a:lnTo>
                      <a:pt x="1059" y="76"/>
                    </a:lnTo>
                    <a:lnTo>
                      <a:pt x="1057" y="79"/>
                    </a:lnTo>
                    <a:lnTo>
                      <a:pt x="1055" y="85"/>
                    </a:lnTo>
                    <a:close/>
                    <a:moveTo>
                      <a:pt x="1088" y="110"/>
                    </a:moveTo>
                    <a:lnTo>
                      <a:pt x="1086" y="110"/>
                    </a:lnTo>
                    <a:lnTo>
                      <a:pt x="1083" y="112"/>
                    </a:lnTo>
                    <a:lnTo>
                      <a:pt x="1078" y="114"/>
                    </a:lnTo>
                    <a:lnTo>
                      <a:pt x="1072" y="116"/>
                    </a:lnTo>
                    <a:lnTo>
                      <a:pt x="1069" y="116"/>
                    </a:lnTo>
                    <a:lnTo>
                      <a:pt x="1064" y="117"/>
                    </a:lnTo>
                    <a:lnTo>
                      <a:pt x="1060" y="121"/>
                    </a:lnTo>
                    <a:lnTo>
                      <a:pt x="1059" y="122"/>
                    </a:lnTo>
                    <a:lnTo>
                      <a:pt x="1057" y="124"/>
                    </a:lnTo>
                    <a:lnTo>
                      <a:pt x="1057" y="126"/>
                    </a:lnTo>
                    <a:lnTo>
                      <a:pt x="1055" y="129"/>
                    </a:lnTo>
                    <a:lnTo>
                      <a:pt x="1055" y="131"/>
                    </a:lnTo>
                    <a:lnTo>
                      <a:pt x="1055" y="135"/>
                    </a:lnTo>
                    <a:lnTo>
                      <a:pt x="1057" y="136"/>
                    </a:lnTo>
                    <a:lnTo>
                      <a:pt x="1057" y="140"/>
                    </a:lnTo>
                    <a:lnTo>
                      <a:pt x="1059" y="143"/>
                    </a:lnTo>
                    <a:lnTo>
                      <a:pt x="1062" y="145"/>
                    </a:lnTo>
                    <a:lnTo>
                      <a:pt x="1064" y="147"/>
                    </a:lnTo>
                    <a:lnTo>
                      <a:pt x="1067" y="148"/>
                    </a:lnTo>
                    <a:lnTo>
                      <a:pt x="1069" y="148"/>
                    </a:lnTo>
                    <a:lnTo>
                      <a:pt x="1072" y="148"/>
                    </a:lnTo>
                    <a:lnTo>
                      <a:pt x="1074" y="147"/>
                    </a:lnTo>
                    <a:lnTo>
                      <a:pt x="1078" y="147"/>
                    </a:lnTo>
                    <a:lnTo>
                      <a:pt x="1079" y="145"/>
                    </a:lnTo>
                    <a:lnTo>
                      <a:pt x="1081" y="141"/>
                    </a:lnTo>
                    <a:lnTo>
                      <a:pt x="1084" y="140"/>
                    </a:lnTo>
                    <a:lnTo>
                      <a:pt x="1086" y="136"/>
                    </a:lnTo>
                    <a:lnTo>
                      <a:pt x="1088" y="135"/>
                    </a:lnTo>
                    <a:lnTo>
                      <a:pt x="1088" y="131"/>
                    </a:lnTo>
                    <a:lnTo>
                      <a:pt x="1088" y="128"/>
                    </a:lnTo>
                    <a:lnTo>
                      <a:pt x="1088" y="122"/>
                    </a:lnTo>
                    <a:lnTo>
                      <a:pt x="1088" y="116"/>
                    </a:lnTo>
                    <a:lnTo>
                      <a:pt x="1088" y="110"/>
                    </a:lnTo>
                    <a:close/>
                    <a:moveTo>
                      <a:pt x="1128" y="45"/>
                    </a:moveTo>
                    <a:lnTo>
                      <a:pt x="1155" y="45"/>
                    </a:lnTo>
                    <a:lnTo>
                      <a:pt x="1179" y="133"/>
                    </a:lnTo>
                    <a:lnTo>
                      <a:pt x="1202" y="45"/>
                    </a:lnTo>
                    <a:lnTo>
                      <a:pt x="1229" y="45"/>
                    </a:lnTo>
                    <a:lnTo>
                      <a:pt x="1197" y="164"/>
                    </a:lnTo>
                    <a:lnTo>
                      <a:pt x="1188" y="185"/>
                    </a:lnTo>
                    <a:lnTo>
                      <a:pt x="1186" y="190"/>
                    </a:lnTo>
                    <a:lnTo>
                      <a:pt x="1185" y="195"/>
                    </a:lnTo>
                    <a:lnTo>
                      <a:pt x="1183" y="200"/>
                    </a:lnTo>
                    <a:lnTo>
                      <a:pt x="1179" y="204"/>
                    </a:lnTo>
                    <a:lnTo>
                      <a:pt x="1178" y="205"/>
                    </a:lnTo>
                    <a:lnTo>
                      <a:pt x="1176" y="207"/>
                    </a:lnTo>
                    <a:lnTo>
                      <a:pt x="1172" y="209"/>
                    </a:lnTo>
                    <a:lnTo>
                      <a:pt x="1167" y="210"/>
                    </a:lnTo>
                    <a:lnTo>
                      <a:pt x="1166" y="212"/>
                    </a:lnTo>
                    <a:lnTo>
                      <a:pt x="1162" y="214"/>
                    </a:lnTo>
                    <a:lnTo>
                      <a:pt x="1157" y="216"/>
                    </a:lnTo>
                    <a:lnTo>
                      <a:pt x="1152" y="216"/>
                    </a:lnTo>
                    <a:lnTo>
                      <a:pt x="1148" y="216"/>
                    </a:lnTo>
                    <a:lnTo>
                      <a:pt x="1145" y="214"/>
                    </a:lnTo>
                    <a:lnTo>
                      <a:pt x="1141" y="214"/>
                    </a:lnTo>
                    <a:lnTo>
                      <a:pt x="1138" y="212"/>
                    </a:lnTo>
                    <a:lnTo>
                      <a:pt x="1134" y="185"/>
                    </a:lnTo>
                    <a:lnTo>
                      <a:pt x="1138" y="186"/>
                    </a:lnTo>
                    <a:lnTo>
                      <a:pt x="1141" y="186"/>
                    </a:lnTo>
                    <a:lnTo>
                      <a:pt x="1143" y="186"/>
                    </a:lnTo>
                    <a:lnTo>
                      <a:pt x="1147" y="186"/>
                    </a:lnTo>
                    <a:lnTo>
                      <a:pt x="1150" y="186"/>
                    </a:lnTo>
                    <a:lnTo>
                      <a:pt x="1152" y="185"/>
                    </a:lnTo>
                    <a:lnTo>
                      <a:pt x="1155" y="185"/>
                    </a:lnTo>
                    <a:lnTo>
                      <a:pt x="1157" y="185"/>
                    </a:lnTo>
                    <a:lnTo>
                      <a:pt x="1160" y="181"/>
                    </a:lnTo>
                    <a:lnTo>
                      <a:pt x="1164" y="178"/>
                    </a:lnTo>
                    <a:lnTo>
                      <a:pt x="1166" y="173"/>
                    </a:lnTo>
                    <a:lnTo>
                      <a:pt x="1166" y="166"/>
                    </a:lnTo>
                    <a:lnTo>
                      <a:pt x="1128" y="45"/>
                    </a:lnTo>
                    <a:close/>
                    <a:moveTo>
                      <a:pt x="1307" y="129"/>
                    </a:moveTo>
                    <a:lnTo>
                      <a:pt x="1333" y="135"/>
                    </a:lnTo>
                    <a:lnTo>
                      <a:pt x="1330" y="143"/>
                    </a:lnTo>
                    <a:lnTo>
                      <a:pt x="1324" y="150"/>
                    </a:lnTo>
                    <a:lnTo>
                      <a:pt x="1321" y="157"/>
                    </a:lnTo>
                    <a:lnTo>
                      <a:pt x="1316" y="162"/>
                    </a:lnTo>
                    <a:lnTo>
                      <a:pt x="1309" y="164"/>
                    </a:lnTo>
                    <a:lnTo>
                      <a:pt x="1302" y="166"/>
                    </a:lnTo>
                    <a:lnTo>
                      <a:pt x="1295" y="167"/>
                    </a:lnTo>
                    <a:lnTo>
                      <a:pt x="1288" y="167"/>
                    </a:lnTo>
                    <a:lnTo>
                      <a:pt x="1278" y="167"/>
                    </a:lnTo>
                    <a:lnTo>
                      <a:pt x="1269" y="166"/>
                    </a:lnTo>
                    <a:lnTo>
                      <a:pt x="1262" y="162"/>
                    </a:lnTo>
                    <a:lnTo>
                      <a:pt x="1255" y="155"/>
                    </a:lnTo>
                    <a:lnTo>
                      <a:pt x="1248" y="147"/>
                    </a:lnTo>
                    <a:lnTo>
                      <a:pt x="1243" y="135"/>
                    </a:lnTo>
                    <a:lnTo>
                      <a:pt x="1242" y="122"/>
                    </a:lnTo>
                    <a:lnTo>
                      <a:pt x="1240" y="107"/>
                    </a:lnTo>
                    <a:lnTo>
                      <a:pt x="1242" y="93"/>
                    </a:lnTo>
                    <a:lnTo>
                      <a:pt x="1243" y="79"/>
                    </a:lnTo>
                    <a:lnTo>
                      <a:pt x="1248" y="69"/>
                    </a:lnTo>
                    <a:lnTo>
                      <a:pt x="1255" y="59"/>
                    </a:lnTo>
                    <a:lnTo>
                      <a:pt x="1261" y="52"/>
                    </a:lnTo>
                    <a:lnTo>
                      <a:pt x="1269" y="47"/>
                    </a:lnTo>
                    <a:lnTo>
                      <a:pt x="1276" y="45"/>
                    </a:lnTo>
                    <a:lnTo>
                      <a:pt x="1286" y="43"/>
                    </a:lnTo>
                    <a:lnTo>
                      <a:pt x="1295" y="45"/>
                    </a:lnTo>
                    <a:lnTo>
                      <a:pt x="1305" y="47"/>
                    </a:lnTo>
                    <a:lnTo>
                      <a:pt x="1312" y="52"/>
                    </a:lnTo>
                    <a:lnTo>
                      <a:pt x="1317" y="59"/>
                    </a:lnTo>
                    <a:lnTo>
                      <a:pt x="1324" y="69"/>
                    </a:lnTo>
                    <a:lnTo>
                      <a:pt x="1330" y="81"/>
                    </a:lnTo>
                    <a:lnTo>
                      <a:pt x="1331" y="95"/>
                    </a:lnTo>
                    <a:lnTo>
                      <a:pt x="1333" y="112"/>
                    </a:lnTo>
                    <a:lnTo>
                      <a:pt x="1333" y="116"/>
                    </a:lnTo>
                    <a:lnTo>
                      <a:pt x="1267" y="116"/>
                    </a:lnTo>
                    <a:lnTo>
                      <a:pt x="1267" y="122"/>
                    </a:lnTo>
                    <a:lnTo>
                      <a:pt x="1269" y="129"/>
                    </a:lnTo>
                    <a:lnTo>
                      <a:pt x="1271" y="135"/>
                    </a:lnTo>
                    <a:lnTo>
                      <a:pt x="1274" y="138"/>
                    </a:lnTo>
                    <a:lnTo>
                      <a:pt x="1278" y="141"/>
                    </a:lnTo>
                    <a:lnTo>
                      <a:pt x="1281" y="143"/>
                    </a:lnTo>
                    <a:lnTo>
                      <a:pt x="1285" y="145"/>
                    </a:lnTo>
                    <a:lnTo>
                      <a:pt x="1288" y="145"/>
                    </a:lnTo>
                    <a:lnTo>
                      <a:pt x="1295" y="143"/>
                    </a:lnTo>
                    <a:lnTo>
                      <a:pt x="1300" y="141"/>
                    </a:lnTo>
                    <a:lnTo>
                      <a:pt x="1304" y="136"/>
                    </a:lnTo>
                    <a:lnTo>
                      <a:pt x="1307" y="129"/>
                    </a:lnTo>
                    <a:close/>
                    <a:moveTo>
                      <a:pt x="1307" y="95"/>
                    </a:moveTo>
                    <a:lnTo>
                      <a:pt x="1307" y="88"/>
                    </a:lnTo>
                    <a:lnTo>
                      <a:pt x="1305" y="83"/>
                    </a:lnTo>
                    <a:lnTo>
                      <a:pt x="1304" y="78"/>
                    </a:lnTo>
                    <a:lnTo>
                      <a:pt x="1300" y="74"/>
                    </a:lnTo>
                    <a:lnTo>
                      <a:pt x="1297" y="72"/>
                    </a:lnTo>
                    <a:lnTo>
                      <a:pt x="1295" y="69"/>
                    </a:lnTo>
                    <a:lnTo>
                      <a:pt x="1292" y="67"/>
                    </a:lnTo>
                    <a:lnTo>
                      <a:pt x="1288" y="67"/>
                    </a:lnTo>
                    <a:lnTo>
                      <a:pt x="1283" y="67"/>
                    </a:lnTo>
                    <a:lnTo>
                      <a:pt x="1280" y="69"/>
                    </a:lnTo>
                    <a:lnTo>
                      <a:pt x="1278" y="72"/>
                    </a:lnTo>
                    <a:lnTo>
                      <a:pt x="1274" y="76"/>
                    </a:lnTo>
                    <a:lnTo>
                      <a:pt x="1271" y="79"/>
                    </a:lnTo>
                    <a:lnTo>
                      <a:pt x="1269" y="83"/>
                    </a:lnTo>
                    <a:lnTo>
                      <a:pt x="1267" y="88"/>
                    </a:lnTo>
                    <a:lnTo>
                      <a:pt x="1267" y="95"/>
                    </a:lnTo>
                    <a:lnTo>
                      <a:pt x="1307" y="95"/>
                    </a:lnTo>
                    <a:close/>
                    <a:moveTo>
                      <a:pt x="1380" y="166"/>
                    </a:moveTo>
                    <a:lnTo>
                      <a:pt x="1354" y="166"/>
                    </a:lnTo>
                    <a:lnTo>
                      <a:pt x="1354" y="45"/>
                    </a:lnTo>
                    <a:lnTo>
                      <a:pt x="1378" y="45"/>
                    </a:lnTo>
                    <a:lnTo>
                      <a:pt x="1378" y="64"/>
                    </a:lnTo>
                    <a:lnTo>
                      <a:pt x="1381" y="59"/>
                    </a:lnTo>
                    <a:lnTo>
                      <a:pt x="1385" y="53"/>
                    </a:lnTo>
                    <a:lnTo>
                      <a:pt x="1387" y="50"/>
                    </a:lnTo>
                    <a:lnTo>
                      <a:pt x="1390" y="47"/>
                    </a:lnTo>
                    <a:lnTo>
                      <a:pt x="1392" y="45"/>
                    </a:lnTo>
                    <a:lnTo>
                      <a:pt x="1395" y="45"/>
                    </a:lnTo>
                    <a:lnTo>
                      <a:pt x="1397" y="43"/>
                    </a:lnTo>
                    <a:lnTo>
                      <a:pt x="1400" y="43"/>
                    </a:lnTo>
                    <a:lnTo>
                      <a:pt x="1406" y="43"/>
                    </a:lnTo>
                    <a:lnTo>
                      <a:pt x="1409" y="45"/>
                    </a:lnTo>
                    <a:lnTo>
                      <a:pt x="1414" y="47"/>
                    </a:lnTo>
                    <a:lnTo>
                      <a:pt x="1418" y="50"/>
                    </a:lnTo>
                    <a:lnTo>
                      <a:pt x="1409" y="78"/>
                    </a:lnTo>
                    <a:lnTo>
                      <a:pt x="1406" y="76"/>
                    </a:lnTo>
                    <a:lnTo>
                      <a:pt x="1404" y="76"/>
                    </a:lnTo>
                    <a:lnTo>
                      <a:pt x="1400" y="74"/>
                    </a:lnTo>
                    <a:lnTo>
                      <a:pt x="1399" y="74"/>
                    </a:lnTo>
                    <a:lnTo>
                      <a:pt x="1395" y="74"/>
                    </a:lnTo>
                    <a:lnTo>
                      <a:pt x="1392" y="74"/>
                    </a:lnTo>
                    <a:lnTo>
                      <a:pt x="1390" y="74"/>
                    </a:lnTo>
                    <a:lnTo>
                      <a:pt x="1388" y="76"/>
                    </a:lnTo>
                    <a:lnTo>
                      <a:pt x="1387" y="79"/>
                    </a:lnTo>
                    <a:lnTo>
                      <a:pt x="1385" y="83"/>
                    </a:lnTo>
                    <a:lnTo>
                      <a:pt x="1383" y="88"/>
                    </a:lnTo>
                    <a:lnTo>
                      <a:pt x="1381" y="93"/>
                    </a:lnTo>
                    <a:lnTo>
                      <a:pt x="1381" y="98"/>
                    </a:lnTo>
                    <a:lnTo>
                      <a:pt x="1381" y="107"/>
                    </a:lnTo>
                    <a:lnTo>
                      <a:pt x="1380" y="117"/>
                    </a:lnTo>
                    <a:lnTo>
                      <a:pt x="1380" y="129"/>
                    </a:lnTo>
                    <a:lnTo>
                      <a:pt x="1380" y="16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37" name="Freeform 902"/>
              <p:cNvSpPr>
                <a:spLocks noEditPoints="1"/>
              </p:cNvSpPr>
              <p:nvPr/>
            </p:nvSpPr>
            <p:spPr bwMode="auto">
              <a:xfrm>
                <a:off x="1164" y="2406"/>
                <a:ext cx="91" cy="84"/>
              </a:xfrm>
              <a:custGeom>
                <a:avLst/>
                <a:gdLst>
                  <a:gd name="T0" fmla="*/ 1 w 181"/>
                  <a:gd name="T1" fmla="*/ 1 h 167"/>
                  <a:gd name="T2" fmla="*/ 1 w 181"/>
                  <a:gd name="T3" fmla="*/ 1 h 167"/>
                  <a:gd name="T4" fmla="*/ 0 w 181"/>
                  <a:gd name="T5" fmla="*/ 1 h 167"/>
                  <a:gd name="T6" fmla="*/ 0 w 181"/>
                  <a:gd name="T7" fmla="*/ 0 h 167"/>
                  <a:gd name="T8" fmla="*/ 1 w 181"/>
                  <a:gd name="T9" fmla="*/ 0 h 167"/>
                  <a:gd name="T10" fmla="*/ 1 w 181"/>
                  <a:gd name="T11" fmla="*/ 1 h 167"/>
                  <a:gd name="T12" fmla="*/ 1 w 181"/>
                  <a:gd name="T13" fmla="*/ 1 h 167"/>
                  <a:gd name="T14" fmla="*/ 1 w 181"/>
                  <a:gd name="T15" fmla="*/ 1 h 167"/>
                  <a:gd name="T16" fmla="*/ 1 w 181"/>
                  <a:gd name="T17" fmla="*/ 1 h 167"/>
                  <a:gd name="T18" fmla="*/ 1 w 181"/>
                  <a:gd name="T19" fmla="*/ 1 h 167"/>
                  <a:gd name="T20" fmla="*/ 1 w 181"/>
                  <a:gd name="T21" fmla="*/ 1 h 167"/>
                  <a:gd name="T22" fmla="*/ 1 w 181"/>
                  <a:gd name="T23" fmla="*/ 1 h 167"/>
                  <a:gd name="T24" fmla="*/ 1 w 181"/>
                  <a:gd name="T25" fmla="*/ 1 h 167"/>
                  <a:gd name="T26" fmla="*/ 1 w 181"/>
                  <a:gd name="T27" fmla="*/ 1 h 167"/>
                  <a:gd name="T28" fmla="*/ 1 w 181"/>
                  <a:gd name="T29" fmla="*/ 1 h 167"/>
                  <a:gd name="T30" fmla="*/ 1 w 181"/>
                  <a:gd name="T31" fmla="*/ 1 h 167"/>
                  <a:gd name="T32" fmla="*/ 1 w 181"/>
                  <a:gd name="T33" fmla="*/ 1 h 167"/>
                  <a:gd name="T34" fmla="*/ 1 w 181"/>
                  <a:gd name="T35" fmla="*/ 1 h 167"/>
                  <a:gd name="T36" fmla="*/ 1 w 181"/>
                  <a:gd name="T37" fmla="*/ 1 h 167"/>
                  <a:gd name="T38" fmla="*/ 1 w 181"/>
                  <a:gd name="T39" fmla="*/ 1 h 167"/>
                  <a:gd name="T40" fmla="*/ 1 w 181"/>
                  <a:gd name="T41" fmla="*/ 1 h 167"/>
                  <a:gd name="T42" fmla="*/ 1 w 181"/>
                  <a:gd name="T43" fmla="*/ 1 h 167"/>
                  <a:gd name="T44" fmla="*/ 1 w 181"/>
                  <a:gd name="T45" fmla="*/ 1 h 167"/>
                  <a:gd name="T46" fmla="*/ 1 w 181"/>
                  <a:gd name="T47" fmla="*/ 1 h 167"/>
                  <a:gd name="T48" fmla="*/ 1 w 181"/>
                  <a:gd name="T49" fmla="*/ 1 h 167"/>
                  <a:gd name="T50" fmla="*/ 1 w 181"/>
                  <a:gd name="T51" fmla="*/ 1 h 167"/>
                  <a:gd name="T52" fmla="*/ 1 w 181"/>
                  <a:gd name="T53" fmla="*/ 1 h 167"/>
                  <a:gd name="T54" fmla="*/ 1 w 181"/>
                  <a:gd name="T55" fmla="*/ 1 h 167"/>
                  <a:gd name="T56" fmla="*/ 1 w 181"/>
                  <a:gd name="T57" fmla="*/ 1 h 167"/>
                  <a:gd name="T58" fmla="*/ 1 w 181"/>
                  <a:gd name="T59" fmla="*/ 1 h 167"/>
                  <a:gd name="T60" fmla="*/ 1 w 181"/>
                  <a:gd name="T61" fmla="*/ 1 h 167"/>
                  <a:gd name="T62" fmla="*/ 1 w 181"/>
                  <a:gd name="T63" fmla="*/ 1 h 167"/>
                  <a:gd name="T64" fmla="*/ 1 w 181"/>
                  <a:gd name="T65" fmla="*/ 1 h 167"/>
                  <a:gd name="T66" fmla="*/ 1 w 181"/>
                  <a:gd name="T67" fmla="*/ 1 h 167"/>
                  <a:gd name="T68" fmla="*/ 1 w 181"/>
                  <a:gd name="T69" fmla="*/ 1 h 167"/>
                  <a:gd name="T70" fmla="*/ 1 w 181"/>
                  <a:gd name="T71" fmla="*/ 1 h 167"/>
                  <a:gd name="T72" fmla="*/ 1 w 181"/>
                  <a:gd name="T73" fmla="*/ 1 h 167"/>
                  <a:gd name="T74" fmla="*/ 1 w 181"/>
                  <a:gd name="T75" fmla="*/ 1 h 167"/>
                  <a:gd name="T76" fmla="*/ 1 w 181"/>
                  <a:gd name="T77" fmla="*/ 1 h 167"/>
                  <a:gd name="T78" fmla="*/ 1 w 181"/>
                  <a:gd name="T79" fmla="*/ 1 h 167"/>
                  <a:gd name="T80" fmla="*/ 1 w 181"/>
                  <a:gd name="T81" fmla="*/ 1 h 167"/>
                  <a:gd name="T82" fmla="*/ 1 w 181"/>
                  <a:gd name="T83" fmla="*/ 1 h 167"/>
                  <a:gd name="T84" fmla="*/ 1 w 181"/>
                  <a:gd name="T85" fmla="*/ 1 h 167"/>
                  <a:gd name="T86" fmla="*/ 1 w 181"/>
                  <a:gd name="T87" fmla="*/ 1 h 167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81"/>
                  <a:gd name="T133" fmla="*/ 0 h 167"/>
                  <a:gd name="T134" fmla="*/ 181 w 181"/>
                  <a:gd name="T135" fmla="*/ 167 h 167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81" h="167">
                    <a:moveTo>
                      <a:pt x="40" y="167"/>
                    </a:moveTo>
                    <a:lnTo>
                      <a:pt x="40" y="29"/>
                    </a:lnTo>
                    <a:lnTo>
                      <a:pt x="0" y="29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109" y="29"/>
                    </a:lnTo>
                    <a:lnTo>
                      <a:pt x="69" y="29"/>
                    </a:lnTo>
                    <a:lnTo>
                      <a:pt x="69" y="167"/>
                    </a:lnTo>
                    <a:lnTo>
                      <a:pt x="40" y="167"/>
                    </a:lnTo>
                    <a:close/>
                    <a:moveTo>
                      <a:pt x="143" y="167"/>
                    </a:moveTo>
                    <a:lnTo>
                      <a:pt x="116" y="167"/>
                    </a:lnTo>
                    <a:lnTo>
                      <a:pt x="116" y="46"/>
                    </a:lnTo>
                    <a:lnTo>
                      <a:pt x="142" y="46"/>
                    </a:lnTo>
                    <a:lnTo>
                      <a:pt x="142" y="64"/>
                    </a:lnTo>
                    <a:lnTo>
                      <a:pt x="143" y="58"/>
                    </a:lnTo>
                    <a:lnTo>
                      <a:pt x="147" y="53"/>
                    </a:lnTo>
                    <a:lnTo>
                      <a:pt x="148" y="50"/>
                    </a:lnTo>
                    <a:lnTo>
                      <a:pt x="152" y="48"/>
                    </a:lnTo>
                    <a:lnTo>
                      <a:pt x="155" y="46"/>
                    </a:lnTo>
                    <a:lnTo>
                      <a:pt x="157" y="45"/>
                    </a:lnTo>
                    <a:lnTo>
                      <a:pt x="161" y="43"/>
                    </a:lnTo>
                    <a:lnTo>
                      <a:pt x="164" y="43"/>
                    </a:lnTo>
                    <a:lnTo>
                      <a:pt x="167" y="43"/>
                    </a:lnTo>
                    <a:lnTo>
                      <a:pt x="173" y="45"/>
                    </a:lnTo>
                    <a:lnTo>
                      <a:pt x="176" y="48"/>
                    </a:lnTo>
                    <a:lnTo>
                      <a:pt x="181" y="50"/>
                    </a:lnTo>
                    <a:lnTo>
                      <a:pt x="173" y="79"/>
                    </a:lnTo>
                    <a:lnTo>
                      <a:pt x="169" y="77"/>
                    </a:lnTo>
                    <a:lnTo>
                      <a:pt x="166" y="76"/>
                    </a:lnTo>
                    <a:lnTo>
                      <a:pt x="162" y="74"/>
                    </a:lnTo>
                    <a:lnTo>
                      <a:pt x="161" y="74"/>
                    </a:lnTo>
                    <a:lnTo>
                      <a:pt x="157" y="74"/>
                    </a:lnTo>
                    <a:lnTo>
                      <a:pt x="155" y="74"/>
                    </a:lnTo>
                    <a:lnTo>
                      <a:pt x="152" y="76"/>
                    </a:lnTo>
                    <a:lnTo>
                      <a:pt x="150" y="77"/>
                    </a:lnTo>
                    <a:lnTo>
                      <a:pt x="148" y="81"/>
                    </a:lnTo>
                    <a:lnTo>
                      <a:pt x="147" y="84"/>
                    </a:lnTo>
                    <a:lnTo>
                      <a:pt x="145" y="88"/>
                    </a:lnTo>
                    <a:lnTo>
                      <a:pt x="145" y="93"/>
                    </a:lnTo>
                    <a:lnTo>
                      <a:pt x="145" y="100"/>
                    </a:lnTo>
                    <a:lnTo>
                      <a:pt x="145" y="107"/>
                    </a:lnTo>
                    <a:lnTo>
                      <a:pt x="143" y="117"/>
                    </a:lnTo>
                    <a:lnTo>
                      <a:pt x="143" y="131"/>
                    </a:lnTo>
                    <a:lnTo>
                      <a:pt x="143" y="1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38" name="Freeform 903"/>
              <p:cNvSpPr>
                <a:spLocks noEditPoints="1"/>
              </p:cNvSpPr>
              <p:nvPr/>
            </p:nvSpPr>
            <p:spPr bwMode="auto">
              <a:xfrm>
                <a:off x="1256" y="2428"/>
                <a:ext cx="318" cy="84"/>
              </a:xfrm>
              <a:custGeom>
                <a:avLst/>
                <a:gdLst>
                  <a:gd name="T0" fmla="*/ 1 w 635"/>
                  <a:gd name="T1" fmla="*/ 0 h 169"/>
                  <a:gd name="T2" fmla="*/ 1 w 635"/>
                  <a:gd name="T3" fmla="*/ 0 h 169"/>
                  <a:gd name="T4" fmla="*/ 1 w 635"/>
                  <a:gd name="T5" fmla="*/ 0 h 169"/>
                  <a:gd name="T6" fmla="*/ 1 w 635"/>
                  <a:gd name="T7" fmla="*/ 0 h 169"/>
                  <a:gd name="T8" fmla="*/ 1 w 635"/>
                  <a:gd name="T9" fmla="*/ 0 h 169"/>
                  <a:gd name="T10" fmla="*/ 1 w 635"/>
                  <a:gd name="T11" fmla="*/ 0 h 169"/>
                  <a:gd name="T12" fmla="*/ 0 w 635"/>
                  <a:gd name="T13" fmla="*/ 0 h 169"/>
                  <a:gd name="T14" fmla="*/ 1 w 635"/>
                  <a:gd name="T15" fmla="*/ 0 h 169"/>
                  <a:gd name="T16" fmla="*/ 1 w 635"/>
                  <a:gd name="T17" fmla="*/ 0 h 169"/>
                  <a:gd name="T18" fmla="*/ 1 w 635"/>
                  <a:gd name="T19" fmla="*/ 0 h 169"/>
                  <a:gd name="T20" fmla="*/ 1 w 635"/>
                  <a:gd name="T21" fmla="*/ 0 h 169"/>
                  <a:gd name="T22" fmla="*/ 1 w 635"/>
                  <a:gd name="T23" fmla="*/ 0 h 169"/>
                  <a:gd name="T24" fmla="*/ 1 w 635"/>
                  <a:gd name="T25" fmla="*/ 0 h 169"/>
                  <a:gd name="T26" fmla="*/ 1 w 635"/>
                  <a:gd name="T27" fmla="*/ 0 h 169"/>
                  <a:gd name="T28" fmla="*/ 1 w 635"/>
                  <a:gd name="T29" fmla="*/ 0 h 169"/>
                  <a:gd name="T30" fmla="*/ 1 w 635"/>
                  <a:gd name="T31" fmla="*/ 0 h 169"/>
                  <a:gd name="T32" fmla="*/ 1 w 635"/>
                  <a:gd name="T33" fmla="*/ 0 h 169"/>
                  <a:gd name="T34" fmla="*/ 1 w 635"/>
                  <a:gd name="T35" fmla="*/ 0 h 169"/>
                  <a:gd name="T36" fmla="*/ 1 w 635"/>
                  <a:gd name="T37" fmla="*/ 0 h 169"/>
                  <a:gd name="T38" fmla="*/ 1 w 635"/>
                  <a:gd name="T39" fmla="*/ 0 h 169"/>
                  <a:gd name="T40" fmla="*/ 1 w 635"/>
                  <a:gd name="T41" fmla="*/ 0 h 169"/>
                  <a:gd name="T42" fmla="*/ 1 w 635"/>
                  <a:gd name="T43" fmla="*/ 0 h 169"/>
                  <a:gd name="T44" fmla="*/ 1 w 635"/>
                  <a:gd name="T45" fmla="*/ 0 h 169"/>
                  <a:gd name="T46" fmla="*/ 1 w 635"/>
                  <a:gd name="T47" fmla="*/ 0 h 169"/>
                  <a:gd name="T48" fmla="*/ 1 w 635"/>
                  <a:gd name="T49" fmla="*/ 0 h 169"/>
                  <a:gd name="T50" fmla="*/ 1 w 635"/>
                  <a:gd name="T51" fmla="*/ 0 h 169"/>
                  <a:gd name="T52" fmla="*/ 1 w 635"/>
                  <a:gd name="T53" fmla="*/ 0 h 169"/>
                  <a:gd name="T54" fmla="*/ 1 w 635"/>
                  <a:gd name="T55" fmla="*/ 0 h 169"/>
                  <a:gd name="T56" fmla="*/ 1 w 635"/>
                  <a:gd name="T57" fmla="*/ 0 h 169"/>
                  <a:gd name="T58" fmla="*/ 1 w 635"/>
                  <a:gd name="T59" fmla="*/ 0 h 169"/>
                  <a:gd name="T60" fmla="*/ 1 w 635"/>
                  <a:gd name="T61" fmla="*/ 0 h 169"/>
                  <a:gd name="T62" fmla="*/ 1 w 635"/>
                  <a:gd name="T63" fmla="*/ 0 h 169"/>
                  <a:gd name="T64" fmla="*/ 1 w 635"/>
                  <a:gd name="T65" fmla="*/ 0 h 169"/>
                  <a:gd name="T66" fmla="*/ 1 w 635"/>
                  <a:gd name="T67" fmla="*/ 0 h 169"/>
                  <a:gd name="T68" fmla="*/ 1 w 635"/>
                  <a:gd name="T69" fmla="*/ 0 h 169"/>
                  <a:gd name="T70" fmla="*/ 1 w 635"/>
                  <a:gd name="T71" fmla="*/ 0 h 169"/>
                  <a:gd name="T72" fmla="*/ 1 w 635"/>
                  <a:gd name="T73" fmla="*/ 0 h 169"/>
                  <a:gd name="T74" fmla="*/ 1 w 635"/>
                  <a:gd name="T75" fmla="*/ 0 h 169"/>
                  <a:gd name="T76" fmla="*/ 1 w 635"/>
                  <a:gd name="T77" fmla="*/ 0 h 169"/>
                  <a:gd name="T78" fmla="*/ 1 w 635"/>
                  <a:gd name="T79" fmla="*/ 0 h 169"/>
                  <a:gd name="T80" fmla="*/ 1 w 635"/>
                  <a:gd name="T81" fmla="*/ 0 h 169"/>
                  <a:gd name="T82" fmla="*/ 1 w 635"/>
                  <a:gd name="T83" fmla="*/ 0 h 169"/>
                  <a:gd name="T84" fmla="*/ 1 w 635"/>
                  <a:gd name="T85" fmla="*/ 0 h 169"/>
                  <a:gd name="T86" fmla="*/ 1 w 635"/>
                  <a:gd name="T87" fmla="*/ 0 h 169"/>
                  <a:gd name="T88" fmla="*/ 1 w 635"/>
                  <a:gd name="T89" fmla="*/ 0 h 169"/>
                  <a:gd name="T90" fmla="*/ 1 w 635"/>
                  <a:gd name="T91" fmla="*/ 0 h 169"/>
                  <a:gd name="T92" fmla="*/ 1 w 635"/>
                  <a:gd name="T93" fmla="*/ 0 h 169"/>
                  <a:gd name="T94" fmla="*/ 1 w 635"/>
                  <a:gd name="T95" fmla="*/ 0 h 169"/>
                  <a:gd name="T96" fmla="*/ 1 w 635"/>
                  <a:gd name="T97" fmla="*/ 0 h 169"/>
                  <a:gd name="T98" fmla="*/ 1 w 635"/>
                  <a:gd name="T99" fmla="*/ 0 h 169"/>
                  <a:gd name="T100" fmla="*/ 1 w 635"/>
                  <a:gd name="T101" fmla="*/ 0 h 169"/>
                  <a:gd name="T102" fmla="*/ 1 w 635"/>
                  <a:gd name="T103" fmla="*/ 0 h 169"/>
                  <a:gd name="T104" fmla="*/ 1 w 635"/>
                  <a:gd name="T105" fmla="*/ 0 h 169"/>
                  <a:gd name="T106" fmla="*/ 1 w 635"/>
                  <a:gd name="T107" fmla="*/ 0 h 169"/>
                  <a:gd name="T108" fmla="*/ 1 w 635"/>
                  <a:gd name="T109" fmla="*/ 0 h 169"/>
                  <a:gd name="T110" fmla="*/ 1 w 635"/>
                  <a:gd name="T111" fmla="*/ 0 h 169"/>
                  <a:gd name="T112" fmla="*/ 1 w 635"/>
                  <a:gd name="T113" fmla="*/ 0 h 169"/>
                  <a:gd name="T114" fmla="*/ 1 w 635"/>
                  <a:gd name="T115" fmla="*/ 0 h 169"/>
                  <a:gd name="T116" fmla="*/ 1 w 635"/>
                  <a:gd name="T117" fmla="*/ 0 h 169"/>
                  <a:gd name="T118" fmla="*/ 1 w 635"/>
                  <a:gd name="T119" fmla="*/ 0 h 169"/>
                  <a:gd name="T120" fmla="*/ 1 w 635"/>
                  <a:gd name="T121" fmla="*/ 0 h 169"/>
                  <a:gd name="T122" fmla="*/ 1 w 635"/>
                  <a:gd name="T123" fmla="*/ 0 h 169"/>
                  <a:gd name="T124" fmla="*/ 1 w 635"/>
                  <a:gd name="T125" fmla="*/ 0 h 169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635"/>
                  <a:gd name="T190" fmla="*/ 0 h 169"/>
                  <a:gd name="T191" fmla="*/ 635 w 635"/>
                  <a:gd name="T192" fmla="*/ 169 h 169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635" h="169">
                    <a:moveTo>
                      <a:pt x="27" y="41"/>
                    </a:moveTo>
                    <a:lnTo>
                      <a:pt x="1" y="36"/>
                    </a:lnTo>
                    <a:lnTo>
                      <a:pt x="5" y="27"/>
                    </a:lnTo>
                    <a:lnTo>
                      <a:pt x="8" y="19"/>
                    </a:lnTo>
                    <a:lnTo>
                      <a:pt x="12" y="14"/>
                    </a:lnTo>
                    <a:lnTo>
                      <a:pt x="17" y="8"/>
                    </a:lnTo>
                    <a:lnTo>
                      <a:pt x="22" y="5"/>
                    </a:lnTo>
                    <a:lnTo>
                      <a:pt x="29" y="2"/>
                    </a:lnTo>
                    <a:lnTo>
                      <a:pt x="36" y="0"/>
                    </a:lnTo>
                    <a:lnTo>
                      <a:pt x="45" y="0"/>
                    </a:lnTo>
                    <a:lnTo>
                      <a:pt x="51" y="0"/>
                    </a:lnTo>
                    <a:lnTo>
                      <a:pt x="60" y="2"/>
                    </a:lnTo>
                    <a:lnTo>
                      <a:pt x="65" y="3"/>
                    </a:lnTo>
                    <a:lnTo>
                      <a:pt x="70" y="7"/>
                    </a:lnTo>
                    <a:lnTo>
                      <a:pt x="74" y="8"/>
                    </a:lnTo>
                    <a:lnTo>
                      <a:pt x="77" y="10"/>
                    </a:lnTo>
                    <a:lnTo>
                      <a:pt x="81" y="14"/>
                    </a:lnTo>
                    <a:lnTo>
                      <a:pt x="83" y="17"/>
                    </a:lnTo>
                    <a:lnTo>
                      <a:pt x="84" y="22"/>
                    </a:lnTo>
                    <a:lnTo>
                      <a:pt x="86" y="29"/>
                    </a:lnTo>
                    <a:lnTo>
                      <a:pt x="88" y="38"/>
                    </a:lnTo>
                    <a:lnTo>
                      <a:pt x="88" y="48"/>
                    </a:lnTo>
                    <a:lnTo>
                      <a:pt x="88" y="86"/>
                    </a:lnTo>
                    <a:lnTo>
                      <a:pt x="88" y="93"/>
                    </a:lnTo>
                    <a:lnTo>
                      <a:pt x="88" y="100"/>
                    </a:lnTo>
                    <a:lnTo>
                      <a:pt x="88" y="105"/>
                    </a:lnTo>
                    <a:lnTo>
                      <a:pt x="89" y="107"/>
                    </a:lnTo>
                    <a:lnTo>
                      <a:pt x="89" y="112"/>
                    </a:lnTo>
                    <a:lnTo>
                      <a:pt x="91" y="115"/>
                    </a:lnTo>
                    <a:lnTo>
                      <a:pt x="91" y="121"/>
                    </a:lnTo>
                    <a:lnTo>
                      <a:pt x="91" y="124"/>
                    </a:lnTo>
                    <a:lnTo>
                      <a:pt x="67" y="124"/>
                    </a:lnTo>
                    <a:lnTo>
                      <a:pt x="62" y="112"/>
                    </a:lnTo>
                    <a:lnTo>
                      <a:pt x="58" y="115"/>
                    </a:lnTo>
                    <a:lnTo>
                      <a:pt x="57" y="119"/>
                    </a:lnTo>
                    <a:lnTo>
                      <a:pt x="53" y="122"/>
                    </a:lnTo>
                    <a:lnTo>
                      <a:pt x="50" y="124"/>
                    </a:lnTo>
                    <a:lnTo>
                      <a:pt x="45" y="124"/>
                    </a:lnTo>
                    <a:lnTo>
                      <a:pt x="41" y="124"/>
                    </a:lnTo>
                    <a:lnTo>
                      <a:pt x="36" y="126"/>
                    </a:lnTo>
                    <a:lnTo>
                      <a:pt x="32" y="126"/>
                    </a:lnTo>
                    <a:lnTo>
                      <a:pt x="26" y="126"/>
                    </a:lnTo>
                    <a:lnTo>
                      <a:pt x="19" y="124"/>
                    </a:lnTo>
                    <a:lnTo>
                      <a:pt x="14" y="121"/>
                    </a:lnTo>
                    <a:lnTo>
                      <a:pt x="10" y="117"/>
                    </a:lnTo>
                    <a:lnTo>
                      <a:pt x="5" y="112"/>
                    </a:lnTo>
                    <a:lnTo>
                      <a:pt x="1" y="107"/>
                    </a:lnTo>
                    <a:lnTo>
                      <a:pt x="0" y="100"/>
                    </a:lnTo>
                    <a:lnTo>
                      <a:pt x="0" y="91"/>
                    </a:lnTo>
                    <a:lnTo>
                      <a:pt x="0" y="88"/>
                    </a:lnTo>
                    <a:lnTo>
                      <a:pt x="1" y="83"/>
                    </a:lnTo>
                    <a:lnTo>
                      <a:pt x="1" y="78"/>
                    </a:lnTo>
                    <a:lnTo>
                      <a:pt x="3" y="74"/>
                    </a:lnTo>
                    <a:lnTo>
                      <a:pt x="5" y="69"/>
                    </a:lnTo>
                    <a:lnTo>
                      <a:pt x="8" y="67"/>
                    </a:lnTo>
                    <a:lnTo>
                      <a:pt x="10" y="64"/>
                    </a:lnTo>
                    <a:lnTo>
                      <a:pt x="14" y="62"/>
                    </a:lnTo>
                    <a:lnTo>
                      <a:pt x="17" y="60"/>
                    </a:lnTo>
                    <a:lnTo>
                      <a:pt x="22" y="57"/>
                    </a:lnTo>
                    <a:lnTo>
                      <a:pt x="29" y="55"/>
                    </a:lnTo>
                    <a:lnTo>
                      <a:pt x="36" y="53"/>
                    </a:lnTo>
                    <a:lnTo>
                      <a:pt x="45" y="52"/>
                    </a:lnTo>
                    <a:lnTo>
                      <a:pt x="51" y="50"/>
                    </a:lnTo>
                    <a:lnTo>
                      <a:pt x="57" y="48"/>
                    </a:lnTo>
                    <a:lnTo>
                      <a:pt x="60" y="46"/>
                    </a:lnTo>
                    <a:lnTo>
                      <a:pt x="60" y="41"/>
                    </a:lnTo>
                    <a:lnTo>
                      <a:pt x="60" y="36"/>
                    </a:lnTo>
                    <a:lnTo>
                      <a:pt x="60" y="34"/>
                    </a:lnTo>
                    <a:lnTo>
                      <a:pt x="58" y="31"/>
                    </a:lnTo>
                    <a:lnTo>
                      <a:pt x="57" y="29"/>
                    </a:lnTo>
                    <a:lnTo>
                      <a:pt x="55" y="29"/>
                    </a:lnTo>
                    <a:lnTo>
                      <a:pt x="55" y="27"/>
                    </a:lnTo>
                    <a:lnTo>
                      <a:pt x="51" y="27"/>
                    </a:lnTo>
                    <a:lnTo>
                      <a:pt x="50" y="26"/>
                    </a:lnTo>
                    <a:lnTo>
                      <a:pt x="46" y="26"/>
                    </a:lnTo>
                    <a:lnTo>
                      <a:pt x="43" y="26"/>
                    </a:lnTo>
                    <a:lnTo>
                      <a:pt x="41" y="26"/>
                    </a:lnTo>
                    <a:lnTo>
                      <a:pt x="38" y="27"/>
                    </a:lnTo>
                    <a:lnTo>
                      <a:pt x="36" y="27"/>
                    </a:lnTo>
                    <a:lnTo>
                      <a:pt x="34" y="29"/>
                    </a:lnTo>
                    <a:lnTo>
                      <a:pt x="32" y="31"/>
                    </a:lnTo>
                    <a:lnTo>
                      <a:pt x="31" y="33"/>
                    </a:lnTo>
                    <a:lnTo>
                      <a:pt x="29" y="36"/>
                    </a:lnTo>
                    <a:lnTo>
                      <a:pt x="27" y="41"/>
                    </a:lnTo>
                    <a:close/>
                    <a:moveTo>
                      <a:pt x="60" y="67"/>
                    </a:moveTo>
                    <a:lnTo>
                      <a:pt x="57" y="67"/>
                    </a:lnTo>
                    <a:lnTo>
                      <a:pt x="53" y="69"/>
                    </a:lnTo>
                    <a:lnTo>
                      <a:pt x="50" y="71"/>
                    </a:lnTo>
                    <a:lnTo>
                      <a:pt x="45" y="72"/>
                    </a:lnTo>
                    <a:lnTo>
                      <a:pt x="39" y="74"/>
                    </a:lnTo>
                    <a:lnTo>
                      <a:pt x="36" y="76"/>
                    </a:lnTo>
                    <a:lnTo>
                      <a:pt x="32" y="78"/>
                    </a:lnTo>
                    <a:lnTo>
                      <a:pt x="31" y="79"/>
                    </a:lnTo>
                    <a:lnTo>
                      <a:pt x="29" y="81"/>
                    </a:lnTo>
                    <a:lnTo>
                      <a:pt x="29" y="84"/>
                    </a:lnTo>
                    <a:lnTo>
                      <a:pt x="27" y="86"/>
                    </a:lnTo>
                    <a:lnTo>
                      <a:pt x="27" y="88"/>
                    </a:lnTo>
                    <a:lnTo>
                      <a:pt x="27" y="91"/>
                    </a:lnTo>
                    <a:lnTo>
                      <a:pt x="29" y="95"/>
                    </a:lnTo>
                    <a:lnTo>
                      <a:pt x="29" y="96"/>
                    </a:lnTo>
                    <a:lnTo>
                      <a:pt x="31" y="100"/>
                    </a:lnTo>
                    <a:lnTo>
                      <a:pt x="32" y="103"/>
                    </a:lnTo>
                    <a:lnTo>
                      <a:pt x="36" y="105"/>
                    </a:lnTo>
                    <a:lnTo>
                      <a:pt x="38" y="107"/>
                    </a:lnTo>
                    <a:lnTo>
                      <a:pt x="41" y="107"/>
                    </a:lnTo>
                    <a:lnTo>
                      <a:pt x="43" y="107"/>
                    </a:lnTo>
                    <a:lnTo>
                      <a:pt x="46" y="105"/>
                    </a:lnTo>
                    <a:lnTo>
                      <a:pt x="48" y="103"/>
                    </a:lnTo>
                    <a:lnTo>
                      <a:pt x="51" y="102"/>
                    </a:lnTo>
                    <a:lnTo>
                      <a:pt x="53" y="100"/>
                    </a:lnTo>
                    <a:lnTo>
                      <a:pt x="55" y="96"/>
                    </a:lnTo>
                    <a:lnTo>
                      <a:pt x="57" y="95"/>
                    </a:lnTo>
                    <a:lnTo>
                      <a:pt x="58" y="91"/>
                    </a:lnTo>
                    <a:lnTo>
                      <a:pt x="60" y="88"/>
                    </a:lnTo>
                    <a:lnTo>
                      <a:pt x="60" y="84"/>
                    </a:lnTo>
                    <a:lnTo>
                      <a:pt x="60" y="79"/>
                    </a:lnTo>
                    <a:lnTo>
                      <a:pt x="60" y="74"/>
                    </a:lnTo>
                    <a:lnTo>
                      <a:pt x="60" y="67"/>
                    </a:lnTo>
                    <a:close/>
                    <a:moveTo>
                      <a:pt x="203" y="124"/>
                    </a:moveTo>
                    <a:lnTo>
                      <a:pt x="177" y="124"/>
                    </a:lnTo>
                    <a:lnTo>
                      <a:pt x="177" y="64"/>
                    </a:lnTo>
                    <a:lnTo>
                      <a:pt x="177" y="55"/>
                    </a:lnTo>
                    <a:lnTo>
                      <a:pt x="177" y="48"/>
                    </a:lnTo>
                    <a:lnTo>
                      <a:pt x="176" y="41"/>
                    </a:lnTo>
                    <a:lnTo>
                      <a:pt x="176" y="38"/>
                    </a:lnTo>
                    <a:lnTo>
                      <a:pt x="174" y="36"/>
                    </a:lnTo>
                    <a:lnTo>
                      <a:pt x="172" y="33"/>
                    </a:lnTo>
                    <a:lnTo>
                      <a:pt x="171" y="31"/>
                    </a:lnTo>
                    <a:lnTo>
                      <a:pt x="169" y="29"/>
                    </a:lnTo>
                    <a:lnTo>
                      <a:pt x="167" y="27"/>
                    </a:lnTo>
                    <a:lnTo>
                      <a:pt x="165" y="27"/>
                    </a:lnTo>
                    <a:lnTo>
                      <a:pt x="162" y="26"/>
                    </a:lnTo>
                    <a:lnTo>
                      <a:pt x="160" y="26"/>
                    </a:lnTo>
                    <a:lnTo>
                      <a:pt x="157" y="26"/>
                    </a:lnTo>
                    <a:lnTo>
                      <a:pt x="155" y="27"/>
                    </a:lnTo>
                    <a:lnTo>
                      <a:pt x="152" y="27"/>
                    </a:lnTo>
                    <a:lnTo>
                      <a:pt x="148" y="29"/>
                    </a:lnTo>
                    <a:lnTo>
                      <a:pt x="146" y="33"/>
                    </a:lnTo>
                    <a:lnTo>
                      <a:pt x="145" y="34"/>
                    </a:lnTo>
                    <a:lnTo>
                      <a:pt x="143" y="38"/>
                    </a:lnTo>
                    <a:lnTo>
                      <a:pt x="141" y="41"/>
                    </a:lnTo>
                    <a:lnTo>
                      <a:pt x="141" y="46"/>
                    </a:lnTo>
                    <a:lnTo>
                      <a:pt x="141" y="52"/>
                    </a:lnTo>
                    <a:lnTo>
                      <a:pt x="140" y="60"/>
                    </a:lnTo>
                    <a:lnTo>
                      <a:pt x="140" y="69"/>
                    </a:lnTo>
                    <a:lnTo>
                      <a:pt x="140" y="124"/>
                    </a:lnTo>
                    <a:lnTo>
                      <a:pt x="112" y="124"/>
                    </a:lnTo>
                    <a:lnTo>
                      <a:pt x="112" y="3"/>
                    </a:lnTo>
                    <a:lnTo>
                      <a:pt x="138" y="3"/>
                    </a:lnTo>
                    <a:lnTo>
                      <a:pt x="138" y="21"/>
                    </a:lnTo>
                    <a:lnTo>
                      <a:pt x="141" y="15"/>
                    </a:lnTo>
                    <a:lnTo>
                      <a:pt x="145" y="12"/>
                    </a:lnTo>
                    <a:lnTo>
                      <a:pt x="148" y="10"/>
                    </a:lnTo>
                    <a:lnTo>
                      <a:pt x="152" y="7"/>
                    </a:lnTo>
                    <a:lnTo>
                      <a:pt x="155" y="3"/>
                    </a:lnTo>
                    <a:lnTo>
                      <a:pt x="160" y="2"/>
                    </a:lnTo>
                    <a:lnTo>
                      <a:pt x="165" y="0"/>
                    </a:lnTo>
                    <a:lnTo>
                      <a:pt x="171" y="0"/>
                    </a:lnTo>
                    <a:lnTo>
                      <a:pt x="176" y="0"/>
                    </a:lnTo>
                    <a:lnTo>
                      <a:pt x="181" y="2"/>
                    </a:lnTo>
                    <a:lnTo>
                      <a:pt x="186" y="5"/>
                    </a:lnTo>
                    <a:lnTo>
                      <a:pt x="190" y="7"/>
                    </a:lnTo>
                    <a:lnTo>
                      <a:pt x="193" y="10"/>
                    </a:lnTo>
                    <a:lnTo>
                      <a:pt x="196" y="14"/>
                    </a:lnTo>
                    <a:lnTo>
                      <a:pt x="198" y="17"/>
                    </a:lnTo>
                    <a:lnTo>
                      <a:pt x="202" y="22"/>
                    </a:lnTo>
                    <a:lnTo>
                      <a:pt x="202" y="27"/>
                    </a:lnTo>
                    <a:lnTo>
                      <a:pt x="203" y="34"/>
                    </a:lnTo>
                    <a:lnTo>
                      <a:pt x="203" y="41"/>
                    </a:lnTo>
                    <a:lnTo>
                      <a:pt x="203" y="50"/>
                    </a:lnTo>
                    <a:lnTo>
                      <a:pt x="203" y="124"/>
                    </a:lnTo>
                    <a:close/>
                    <a:moveTo>
                      <a:pt x="221" y="90"/>
                    </a:moveTo>
                    <a:lnTo>
                      <a:pt x="248" y="88"/>
                    </a:lnTo>
                    <a:lnTo>
                      <a:pt x="252" y="95"/>
                    </a:lnTo>
                    <a:lnTo>
                      <a:pt x="255" y="102"/>
                    </a:lnTo>
                    <a:lnTo>
                      <a:pt x="260" y="105"/>
                    </a:lnTo>
                    <a:lnTo>
                      <a:pt x="269" y="107"/>
                    </a:lnTo>
                    <a:lnTo>
                      <a:pt x="272" y="107"/>
                    </a:lnTo>
                    <a:lnTo>
                      <a:pt x="276" y="105"/>
                    </a:lnTo>
                    <a:lnTo>
                      <a:pt x="279" y="103"/>
                    </a:lnTo>
                    <a:lnTo>
                      <a:pt x="281" y="102"/>
                    </a:lnTo>
                    <a:lnTo>
                      <a:pt x="283" y="100"/>
                    </a:lnTo>
                    <a:lnTo>
                      <a:pt x="285" y="96"/>
                    </a:lnTo>
                    <a:lnTo>
                      <a:pt x="286" y="95"/>
                    </a:lnTo>
                    <a:lnTo>
                      <a:pt x="286" y="91"/>
                    </a:lnTo>
                    <a:lnTo>
                      <a:pt x="286" y="90"/>
                    </a:lnTo>
                    <a:lnTo>
                      <a:pt x="285" y="88"/>
                    </a:lnTo>
                    <a:lnTo>
                      <a:pt x="283" y="86"/>
                    </a:lnTo>
                    <a:lnTo>
                      <a:pt x="281" y="84"/>
                    </a:lnTo>
                    <a:lnTo>
                      <a:pt x="279" y="83"/>
                    </a:lnTo>
                    <a:lnTo>
                      <a:pt x="278" y="83"/>
                    </a:lnTo>
                    <a:lnTo>
                      <a:pt x="262" y="78"/>
                    </a:lnTo>
                    <a:lnTo>
                      <a:pt x="250" y="72"/>
                    </a:lnTo>
                    <a:lnTo>
                      <a:pt x="241" y="69"/>
                    </a:lnTo>
                    <a:lnTo>
                      <a:pt x="234" y="65"/>
                    </a:lnTo>
                    <a:lnTo>
                      <a:pt x="229" y="60"/>
                    </a:lnTo>
                    <a:lnTo>
                      <a:pt x="226" y="53"/>
                    </a:lnTo>
                    <a:lnTo>
                      <a:pt x="224" y="46"/>
                    </a:lnTo>
                    <a:lnTo>
                      <a:pt x="222" y="38"/>
                    </a:lnTo>
                    <a:lnTo>
                      <a:pt x="224" y="31"/>
                    </a:lnTo>
                    <a:lnTo>
                      <a:pt x="226" y="22"/>
                    </a:lnTo>
                    <a:lnTo>
                      <a:pt x="229" y="17"/>
                    </a:lnTo>
                    <a:lnTo>
                      <a:pt x="234" y="12"/>
                    </a:lnTo>
                    <a:lnTo>
                      <a:pt x="240" y="7"/>
                    </a:lnTo>
                    <a:lnTo>
                      <a:pt x="248" y="3"/>
                    </a:lnTo>
                    <a:lnTo>
                      <a:pt x="255" y="2"/>
                    </a:lnTo>
                    <a:lnTo>
                      <a:pt x="266" y="0"/>
                    </a:lnTo>
                    <a:lnTo>
                      <a:pt x="276" y="0"/>
                    </a:lnTo>
                    <a:lnTo>
                      <a:pt x="285" y="2"/>
                    </a:lnTo>
                    <a:lnTo>
                      <a:pt x="291" y="5"/>
                    </a:lnTo>
                    <a:lnTo>
                      <a:pt x="297" y="8"/>
                    </a:lnTo>
                    <a:lnTo>
                      <a:pt x="300" y="12"/>
                    </a:lnTo>
                    <a:lnTo>
                      <a:pt x="305" y="17"/>
                    </a:lnTo>
                    <a:lnTo>
                      <a:pt x="309" y="24"/>
                    </a:lnTo>
                    <a:lnTo>
                      <a:pt x="310" y="33"/>
                    </a:lnTo>
                    <a:lnTo>
                      <a:pt x="286" y="38"/>
                    </a:lnTo>
                    <a:lnTo>
                      <a:pt x="283" y="33"/>
                    </a:lnTo>
                    <a:lnTo>
                      <a:pt x="279" y="27"/>
                    </a:lnTo>
                    <a:lnTo>
                      <a:pt x="274" y="26"/>
                    </a:lnTo>
                    <a:lnTo>
                      <a:pt x="266" y="24"/>
                    </a:lnTo>
                    <a:lnTo>
                      <a:pt x="262" y="24"/>
                    </a:lnTo>
                    <a:lnTo>
                      <a:pt x="259" y="26"/>
                    </a:lnTo>
                    <a:lnTo>
                      <a:pt x="255" y="26"/>
                    </a:lnTo>
                    <a:lnTo>
                      <a:pt x="252" y="27"/>
                    </a:lnTo>
                    <a:lnTo>
                      <a:pt x="250" y="27"/>
                    </a:lnTo>
                    <a:lnTo>
                      <a:pt x="250" y="29"/>
                    </a:lnTo>
                    <a:lnTo>
                      <a:pt x="248" y="33"/>
                    </a:lnTo>
                    <a:lnTo>
                      <a:pt x="248" y="34"/>
                    </a:lnTo>
                    <a:lnTo>
                      <a:pt x="248" y="36"/>
                    </a:lnTo>
                    <a:lnTo>
                      <a:pt x="250" y="38"/>
                    </a:lnTo>
                    <a:lnTo>
                      <a:pt x="250" y="40"/>
                    </a:lnTo>
                    <a:lnTo>
                      <a:pt x="252" y="41"/>
                    </a:lnTo>
                    <a:lnTo>
                      <a:pt x="253" y="43"/>
                    </a:lnTo>
                    <a:lnTo>
                      <a:pt x="259" y="45"/>
                    </a:lnTo>
                    <a:lnTo>
                      <a:pt x="266" y="48"/>
                    </a:lnTo>
                    <a:lnTo>
                      <a:pt x="276" y="50"/>
                    </a:lnTo>
                    <a:lnTo>
                      <a:pt x="286" y="53"/>
                    </a:lnTo>
                    <a:lnTo>
                      <a:pt x="295" y="55"/>
                    </a:lnTo>
                    <a:lnTo>
                      <a:pt x="300" y="59"/>
                    </a:lnTo>
                    <a:lnTo>
                      <a:pt x="305" y="64"/>
                    </a:lnTo>
                    <a:lnTo>
                      <a:pt x="309" y="69"/>
                    </a:lnTo>
                    <a:lnTo>
                      <a:pt x="312" y="74"/>
                    </a:lnTo>
                    <a:lnTo>
                      <a:pt x="314" y="81"/>
                    </a:lnTo>
                    <a:lnTo>
                      <a:pt x="314" y="88"/>
                    </a:lnTo>
                    <a:lnTo>
                      <a:pt x="314" y="95"/>
                    </a:lnTo>
                    <a:lnTo>
                      <a:pt x="310" y="103"/>
                    </a:lnTo>
                    <a:lnTo>
                      <a:pt x="307" y="110"/>
                    </a:lnTo>
                    <a:lnTo>
                      <a:pt x="302" y="117"/>
                    </a:lnTo>
                    <a:lnTo>
                      <a:pt x="295" y="121"/>
                    </a:lnTo>
                    <a:lnTo>
                      <a:pt x="286" y="124"/>
                    </a:lnTo>
                    <a:lnTo>
                      <a:pt x="278" y="126"/>
                    </a:lnTo>
                    <a:lnTo>
                      <a:pt x="269" y="126"/>
                    </a:lnTo>
                    <a:lnTo>
                      <a:pt x="259" y="126"/>
                    </a:lnTo>
                    <a:lnTo>
                      <a:pt x="250" y="124"/>
                    </a:lnTo>
                    <a:lnTo>
                      <a:pt x="243" y="122"/>
                    </a:lnTo>
                    <a:lnTo>
                      <a:pt x="238" y="119"/>
                    </a:lnTo>
                    <a:lnTo>
                      <a:pt x="231" y="114"/>
                    </a:lnTo>
                    <a:lnTo>
                      <a:pt x="228" y="107"/>
                    </a:lnTo>
                    <a:lnTo>
                      <a:pt x="222" y="98"/>
                    </a:lnTo>
                    <a:lnTo>
                      <a:pt x="221" y="90"/>
                    </a:lnTo>
                    <a:close/>
                    <a:moveTo>
                      <a:pt x="336" y="3"/>
                    </a:moveTo>
                    <a:lnTo>
                      <a:pt x="362" y="3"/>
                    </a:lnTo>
                    <a:lnTo>
                      <a:pt x="362" y="21"/>
                    </a:lnTo>
                    <a:lnTo>
                      <a:pt x="364" y="17"/>
                    </a:lnTo>
                    <a:lnTo>
                      <a:pt x="367" y="14"/>
                    </a:lnTo>
                    <a:lnTo>
                      <a:pt x="369" y="10"/>
                    </a:lnTo>
                    <a:lnTo>
                      <a:pt x="373" y="7"/>
                    </a:lnTo>
                    <a:lnTo>
                      <a:pt x="378" y="3"/>
                    </a:lnTo>
                    <a:lnTo>
                      <a:pt x="383" y="2"/>
                    </a:lnTo>
                    <a:lnTo>
                      <a:pt x="388" y="0"/>
                    </a:lnTo>
                    <a:lnTo>
                      <a:pt x="392" y="0"/>
                    </a:lnTo>
                    <a:lnTo>
                      <a:pt x="400" y="2"/>
                    </a:lnTo>
                    <a:lnTo>
                      <a:pt x="407" y="5"/>
                    </a:lnTo>
                    <a:lnTo>
                      <a:pt x="414" y="10"/>
                    </a:lnTo>
                    <a:lnTo>
                      <a:pt x="421" y="17"/>
                    </a:lnTo>
                    <a:lnTo>
                      <a:pt x="426" y="26"/>
                    </a:lnTo>
                    <a:lnTo>
                      <a:pt x="430" y="36"/>
                    </a:lnTo>
                    <a:lnTo>
                      <a:pt x="433" y="50"/>
                    </a:lnTo>
                    <a:lnTo>
                      <a:pt x="433" y="64"/>
                    </a:lnTo>
                    <a:lnTo>
                      <a:pt x="433" y="78"/>
                    </a:lnTo>
                    <a:lnTo>
                      <a:pt x="430" y="91"/>
                    </a:lnTo>
                    <a:lnTo>
                      <a:pt x="426" y="102"/>
                    </a:lnTo>
                    <a:lnTo>
                      <a:pt x="421" y="110"/>
                    </a:lnTo>
                    <a:lnTo>
                      <a:pt x="414" y="117"/>
                    </a:lnTo>
                    <a:lnTo>
                      <a:pt x="407" y="122"/>
                    </a:lnTo>
                    <a:lnTo>
                      <a:pt x="400" y="126"/>
                    </a:lnTo>
                    <a:lnTo>
                      <a:pt x="392" y="126"/>
                    </a:lnTo>
                    <a:lnTo>
                      <a:pt x="388" y="126"/>
                    </a:lnTo>
                    <a:lnTo>
                      <a:pt x="385" y="124"/>
                    </a:lnTo>
                    <a:lnTo>
                      <a:pt x="381" y="124"/>
                    </a:lnTo>
                    <a:lnTo>
                      <a:pt x="378" y="124"/>
                    </a:lnTo>
                    <a:lnTo>
                      <a:pt x="374" y="122"/>
                    </a:lnTo>
                    <a:lnTo>
                      <a:pt x="371" y="119"/>
                    </a:lnTo>
                    <a:lnTo>
                      <a:pt x="367" y="114"/>
                    </a:lnTo>
                    <a:lnTo>
                      <a:pt x="362" y="109"/>
                    </a:lnTo>
                    <a:lnTo>
                      <a:pt x="362" y="169"/>
                    </a:lnTo>
                    <a:lnTo>
                      <a:pt x="336" y="169"/>
                    </a:lnTo>
                    <a:lnTo>
                      <a:pt x="336" y="3"/>
                    </a:lnTo>
                    <a:close/>
                    <a:moveTo>
                      <a:pt x="362" y="62"/>
                    </a:moveTo>
                    <a:lnTo>
                      <a:pt x="362" y="72"/>
                    </a:lnTo>
                    <a:lnTo>
                      <a:pt x="364" y="79"/>
                    </a:lnTo>
                    <a:lnTo>
                      <a:pt x="367" y="86"/>
                    </a:lnTo>
                    <a:lnTo>
                      <a:pt x="371" y="91"/>
                    </a:lnTo>
                    <a:lnTo>
                      <a:pt x="373" y="96"/>
                    </a:lnTo>
                    <a:lnTo>
                      <a:pt x="376" y="98"/>
                    </a:lnTo>
                    <a:lnTo>
                      <a:pt x="381" y="102"/>
                    </a:lnTo>
                    <a:lnTo>
                      <a:pt x="385" y="102"/>
                    </a:lnTo>
                    <a:lnTo>
                      <a:pt x="390" y="102"/>
                    </a:lnTo>
                    <a:lnTo>
                      <a:pt x="393" y="98"/>
                    </a:lnTo>
                    <a:lnTo>
                      <a:pt x="397" y="96"/>
                    </a:lnTo>
                    <a:lnTo>
                      <a:pt x="400" y="91"/>
                    </a:lnTo>
                    <a:lnTo>
                      <a:pt x="402" y="88"/>
                    </a:lnTo>
                    <a:lnTo>
                      <a:pt x="405" y="81"/>
                    </a:lnTo>
                    <a:lnTo>
                      <a:pt x="407" y="74"/>
                    </a:lnTo>
                    <a:lnTo>
                      <a:pt x="407" y="64"/>
                    </a:lnTo>
                    <a:lnTo>
                      <a:pt x="407" y="55"/>
                    </a:lnTo>
                    <a:lnTo>
                      <a:pt x="405" y="46"/>
                    </a:lnTo>
                    <a:lnTo>
                      <a:pt x="402" y="40"/>
                    </a:lnTo>
                    <a:lnTo>
                      <a:pt x="400" y="34"/>
                    </a:lnTo>
                    <a:lnTo>
                      <a:pt x="397" y="31"/>
                    </a:lnTo>
                    <a:lnTo>
                      <a:pt x="393" y="27"/>
                    </a:lnTo>
                    <a:lnTo>
                      <a:pt x="390" y="26"/>
                    </a:lnTo>
                    <a:lnTo>
                      <a:pt x="385" y="26"/>
                    </a:lnTo>
                    <a:lnTo>
                      <a:pt x="379" y="26"/>
                    </a:lnTo>
                    <a:lnTo>
                      <a:pt x="376" y="27"/>
                    </a:lnTo>
                    <a:lnTo>
                      <a:pt x="373" y="31"/>
                    </a:lnTo>
                    <a:lnTo>
                      <a:pt x="369" y="34"/>
                    </a:lnTo>
                    <a:lnTo>
                      <a:pt x="366" y="40"/>
                    </a:lnTo>
                    <a:lnTo>
                      <a:pt x="364" y="45"/>
                    </a:lnTo>
                    <a:lnTo>
                      <a:pt x="362" y="53"/>
                    </a:lnTo>
                    <a:lnTo>
                      <a:pt x="362" y="62"/>
                    </a:lnTo>
                    <a:close/>
                    <a:moveTo>
                      <a:pt x="449" y="64"/>
                    </a:moveTo>
                    <a:lnTo>
                      <a:pt x="449" y="53"/>
                    </a:lnTo>
                    <a:lnTo>
                      <a:pt x="450" y="45"/>
                    </a:lnTo>
                    <a:lnTo>
                      <a:pt x="452" y="38"/>
                    </a:lnTo>
                    <a:lnTo>
                      <a:pt x="454" y="31"/>
                    </a:lnTo>
                    <a:lnTo>
                      <a:pt x="457" y="24"/>
                    </a:lnTo>
                    <a:lnTo>
                      <a:pt x="462" y="17"/>
                    </a:lnTo>
                    <a:lnTo>
                      <a:pt x="468" y="12"/>
                    </a:lnTo>
                    <a:lnTo>
                      <a:pt x="473" y="8"/>
                    </a:lnTo>
                    <a:lnTo>
                      <a:pt x="480" y="5"/>
                    </a:lnTo>
                    <a:lnTo>
                      <a:pt x="485" y="2"/>
                    </a:lnTo>
                    <a:lnTo>
                      <a:pt x="492" y="0"/>
                    </a:lnTo>
                    <a:lnTo>
                      <a:pt x="499" y="0"/>
                    </a:lnTo>
                    <a:lnTo>
                      <a:pt x="509" y="2"/>
                    </a:lnTo>
                    <a:lnTo>
                      <a:pt x="519" y="5"/>
                    </a:lnTo>
                    <a:lnTo>
                      <a:pt x="528" y="10"/>
                    </a:lnTo>
                    <a:lnTo>
                      <a:pt x="537" y="19"/>
                    </a:lnTo>
                    <a:lnTo>
                      <a:pt x="542" y="29"/>
                    </a:lnTo>
                    <a:lnTo>
                      <a:pt x="547" y="40"/>
                    </a:lnTo>
                    <a:lnTo>
                      <a:pt x="549" y="52"/>
                    </a:lnTo>
                    <a:lnTo>
                      <a:pt x="550" y="64"/>
                    </a:lnTo>
                    <a:lnTo>
                      <a:pt x="550" y="74"/>
                    </a:lnTo>
                    <a:lnTo>
                      <a:pt x="549" y="83"/>
                    </a:lnTo>
                    <a:lnTo>
                      <a:pt x="545" y="90"/>
                    </a:lnTo>
                    <a:lnTo>
                      <a:pt x="542" y="96"/>
                    </a:lnTo>
                    <a:lnTo>
                      <a:pt x="538" y="103"/>
                    </a:lnTo>
                    <a:lnTo>
                      <a:pt x="535" y="110"/>
                    </a:lnTo>
                    <a:lnTo>
                      <a:pt x="530" y="115"/>
                    </a:lnTo>
                    <a:lnTo>
                      <a:pt x="523" y="121"/>
                    </a:lnTo>
                    <a:lnTo>
                      <a:pt x="518" y="122"/>
                    </a:lnTo>
                    <a:lnTo>
                      <a:pt x="512" y="124"/>
                    </a:lnTo>
                    <a:lnTo>
                      <a:pt x="505" y="126"/>
                    </a:lnTo>
                    <a:lnTo>
                      <a:pt x="500" y="126"/>
                    </a:lnTo>
                    <a:lnTo>
                      <a:pt x="488" y="126"/>
                    </a:lnTo>
                    <a:lnTo>
                      <a:pt x="480" y="122"/>
                    </a:lnTo>
                    <a:lnTo>
                      <a:pt x="469" y="117"/>
                    </a:lnTo>
                    <a:lnTo>
                      <a:pt x="462" y="110"/>
                    </a:lnTo>
                    <a:lnTo>
                      <a:pt x="455" y="102"/>
                    </a:lnTo>
                    <a:lnTo>
                      <a:pt x="452" y="91"/>
                    </a:lnTo>
                    <a:lnTo>
                      <a:pt x="449" y="78"/>
                    </a:lnTo>
                    <a:lnTo>
                      <a:pt x="449" y="64"/>
                    </a:lnTo>
                    <a:close/>
                    <a:moveTo>
                      <a:pt x="474" y="65"/>
                    </a:moveTo>
                    <a:lnTo>
                      <a:pt x="474" y="74"/>
                    </a:lnTo>
                    <a:lnTo>
                      <a:pt x="476" y="81"/>
                    </a:lnTo>
                    <a:lnTo>
                      <a:pt x="480" y="88"/>
                    </a:lnTo>
                    <a:lnTo>
                      <a:pt x="481" y="91"/>
                    </a:lnTo>
                    <a:lnTo>
                      <a:pt x="485" y="96"/>
                    </a:lnTo>
                    <a:lnTo>
                      <a:pt x="490" y="98"/>
                    </a:lnTo>
                    <a:lnTo>
                      <a:pt x="495" y="102"/>
                    </a:lnTo>
                    <a:lnTo>
                      <a:pt x="500" y="102"/>
                    </a:lnTo>
                    <a:lnTo>
                      <a:pt x="504" y="102"/>
                    </a:lnTo>
                    <a:lnTo>
                      <a:pt x="507" y="98"/>
                    </a:lnTo>
                    <a:lnTo>
                      <a:pt x="512" y="96"/>
                    </a:lnTo>
                    <a:lnTo>
                      <a:pt x="516" y="91"/>
                    </a:lnTo>
                    <a:lnTo>
                      <a:pt x="519" y="88"/>
                    </a:lnTo>
                    <a:lnTo>
                      <a:pt x="521" y="81"/>
                    </a:lnTo>
                    <a:lnTo>
                      <a:pt x="521" y="74"/>
                    </a:lnTo>
                    <a:lnTo>
                      <a:pt x="521" y="65"/>
                    </a:lnTo>
                    <a:lnTo>
                      <a:pt x="521" y="57"/>
                    </a:lnTo>
                    <a:lnTo>
                      <a:pt x="521" y="48"/>
                    </a:lnTo>
                    <a:lnTo>
                      <a:pt x="519" y="43"/>
                    </a:lnTo>
                    <a:lnTo>
                      <a:pt x="516" y="38"/>
                    </a:lnTo>
                    <a:lnTo>
                      <a:pt x="512" y="33"/>
                    </a:lnTo>
                    <a:lnTo>
                      <a:pt x="507" y="29"/>
                    </a:lnTo>
                    <a:lnTo>
                      <a:pt x="502" y="27"/>
                    </a:lnTo>
                    <a:lnTo>
                      <a:pt x="499" y="27"/>
                    </a:lnTo>
                    <a:lnTo>
                      <a:pt x="493" y="27"/>
                    </a:lnTo>
                    <a:lnTo>
                      <a:pt x="490" y="29"/>
                    </a:lnTo>
                    <a:lnTo>
                      <a:pt x="485" y="33"/>
                    </a:lnTo>
                    <a:lnTo>
                      <a:pt x="481" y="36"/>
                    </a:lnTo>
                    <a:lnTo>
                      <a:pt x="480" y="41"/>
                    </a:lnTo>
                    <a:lnTo>
                      <a:pt x="476" y="48"/>
                    </a:lnTo>
                    <a:lnTo>
                      <a:pt x="474" y="57"/>
                    </a:lnTo>
                    <a:lnTo>
                      <a:pt x="474" y="65"/>
                    </a:lnTo>
                    <a:close/>
                    <a:moveTo>
                      <a:pt x="597" y="124"/>
                    </a:moveTo>
                    <a:lnTo>
                      <a:pt x="571" y="124"/>
                    </a:lnTo>
                    <a:lnTo>
                      <a:pt x="571" y="3"/>
                    </a:lnTo>
                    <a:lnTo>
                      <a:pt x="597" y="3"/>
                    </a:lnTo>
                    <a:lnTo>
                      <a:pt x="597" y="21"/>
                    </a:lnTo>
                    <a:lnTo>
                      <a:pt x="599" y="15"/>
                    </a:lnTo>
                    <a:lnTo>
                      <a:pt x="602" y="10"/>
                    </a:lnTo>
                    <a:lnTo>
                      <a:pt x="604" y="7"/>
                    </a:lnTo>
                    <a:lnTo>
                      <a:pt x="607" y="5"/>
                    </a:lnTo>
                    <a:lnTo>
                      <a:pt x="611" y="3"/>
                    </a:lnTo>
                    <a:lnTo>
                      <a:pt x="613" y="2"/>
                    </a:lnTo>
                    <a:lnTo>
                      <a:pt x="616" y="0"/>
                    </a:lnTo>
                    <a:lnTo>
                      <a:pt x="618" y="0"/>
                    </a:lnTo>
                    <a:lnTo>
                      <a:pt x="623" y="0"/>
                    </a:lnTo>
                    <a:lnTo>
                      <a:pt x="626" y="2"/>
                    </a:lnTo>
                    <a:lnTo>
                      <a:pt x="632" y="5"/>
                    </a:lnTo>
                    <a:lnTo>
                      <a:pt x="635" y="7"/>
                    </a:lnTo>
                    <a:lnTo>
                      <a:pt x="628" y="36"/>
                    </a:lnTo>
                    <a:lnTo>
                      <a:pt x="623" y="34"/>
                    </a:lnTo>
                    <a:lnTo>
                      <a:pt x="619" y="33"/>
                    </a:lnTo>
                    <a:lnTo>
                      <a:pt x="618" y="31"/>
                    </a:lnTo>
                    <a:lnTo>
                      <a:pt x="616" y="31"/>
                    </a:lnTo>
                    <a:lnTo>
                      <a:pt x="614" y="31"/>
                    </a:lnTo>
                    <a:lnTo>
                      <a:pt x="611" y="31"/>
                    </a:lnTo>
                    <a:lnTo>
                      <a:pt x="609" y="33"/>
                    </a:lnTo>
                    <a:lnTo>
                      <a:pt x="606" y="34"/>
                    </a:lnTo>
                    <a:lnTo>
                      <a:pt x="604" y="38"/>
                    </a:lnTo>
                    <a:lnTo>
                      <a:pt x="602" y="41"/>
                    </a:lnTo>
                    <a:lnTo>
                      <a:pt x="600" y="45"/>
                    </a:lnTo>
                    <a:lnTo>
                      <a:pt x="599" y="50"/>
                    </a:lnTo>
                    <a:lnTo>
                      <a:pt x="599" y="57"/>
                    </a:lnTo>
                    <a:lnTo>
                      <a:pt x="599" y="64"/>
                    </a:lnTo>
                    <a:lnTo>
                      <a:pt x="597" y="74"/>
                    </a:lnTo>
                    <a:lnTo>
                      <a:pt x="597" y="88"/>
                    </a:lnTo>
                    <a:lnTo>
                      <a:pt x="597" y="1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39" name="Freeform 904"/>
              <p:cNvSpPr>
                <a:spLocks noEditPoints="1"/>
              </p:cNvSpPr>
              <p:nvPr/>
            </p:nvSpPr>
            <p:spPr bwMode="auto">
              <a:xfrm>
                <a:off x="1574" y="2406"/>
                <a:ext cx="315" cy="108"/>
              </a:xfrm>
              <a:custGeom>
                <a:avLst/>
                <a:gdLst>
                  <a:gd name="T0" fmla="*/ 1 w 630"/>
                  <a:gd name="T1" fmla="*/ 1 h 215"/>
                  <a:gd name="T2" fmla="*/ 1 w 630"/>
                  <a:gd name="T3" fmla="*/ 1 h 215"/>
                  <a:gd name="T4" fmla="*/ 1 w 630"/>
                  <a:gd name="T5" fmla="*/ 1 h 215"/>
                  <a:gd name="T6" fmla="*/ 1 w 630"/>
                  <a:gd name="T7" fmla="*/ 1 h 215"/>
                  <a:gd name="T8" fmla="*/ 1 w 630"/>
                  <a:gd name="T9" fmla="*/ 1 h 215"/>
                  <a:gd name="T10" fmla="*/ 1 w 630"/>
                  <a:gd name="T11" fmla="*/ 1 h 215"/>
                  <a:gd name="T12" fmla="*/ 0 w 630"/>
                  <a:gd name="T13" fmla="*/ 1 h 215"/>
                  <a:gd name="T14" fmla="*/ 1 w 630"/>
                  <a:gd name="T15" fmla="*/ 1 h 215"/>
                  <a:gd name="T16" fmla="*/ 1 w 630"/>
                  <a:gd name="T17" fmla="*/ 1 h 215"/>
                  <a:gd name="T18" fmla="*/ 1 w 630"/>
                  <a:gd name="T19" fmla="*/ 1 h 215"/>
                  <a:gd name="T20" fmla="*/ 1 w 630"/>
                  <a:gd name="T21" fmla="*/ 1 h 215"/>
                  <a:gd name="T22" fmla="*/ 1 w 630"/>
                  <a:gd name="T23" fmla="*/ 1 h 215"/>
                  <a:gd name="T24" fmla="*/ 1 w 630"/>
                  <a:gd name="T25" fmla="*/ 1 h 215"/>
                  <a:gd name="T26" fmla="*/ 1 w 630"/>
                  <a:gd name="T27" fmla="*/ 1 h 215"/>
                  <a:gd name="T28" fmla="*/ 1 w 630"/>
                  <a:gd name="T29" fmla="*/ 1 h 215"/>
                  <a:gd name="T30" fmla="*/ 1 w 630"/>
                  <a:gd name="T31" fmla="*/ 1 h 215"/>
                  <a:gd name="T32" fmla="*/ 1 w 630"/>
                  <a:gd name="T33" fmla="*/ 1 h 215"/>
                  <a:gd name="T34" fmla="*/ 1 w 630"/>
                  <a:gd name="T35" fmla="*/ 1 h 215"/>
                  <a:gd name="T36" fmla="*/ 1 w 630"/>
                  <a:gd name="T37" fmla="*/ 1 h 215"/>
                  <a:gd name="T38" fmla="*/ 1 w 630"/>
                  <a:gd name="T39" fmla="*/ 1 h 215"/>
                  <a:gd name="T40" fmla="*/ 1 w 630"/>
                  <a:gd name="T41" fmla="*/ 1 h 215"/>
                  <a:gd name="T42" fmla="*/ 1 w 630"/>
                  <a:gd name="T43" fmla="*/ 1 h 215"/>
                  <a:gd name="T44" fmla="*/ 1 w 630"/>
                  <a:gd name="T45" fmla="*/ 1 h 215"/>
                  <a:gd name="T46" fmla="*/ 1 w 630"/>
                  <a:gd name="T47" fmla="*/ 1 h 215"/>
                  <a:gd name="T48" fmla="*/ 1 w 630"/>
                  <a:gd name="T49" fmla="*/ 1 h 215"/>
                  <a:gd name="T50" fmla="*/ 1 w 630"/>
                  <a:gd name="T51" fmla="*/ 1 h 215"/>
                  <a:gd name="T52" fmla="*/ 1 w 630"/>
                  <a:gd name="T53" fmla="*/ 1 h 215"/>
                  <a:gd name="T54" fmla="*/ 1 w 630"/>
                  <a:gd name="T55" fmla="*/ 1 h 215"/>
                  <a:gd name="T56" fmla="*/ 1 w 630"/>
                  <a:gd name="T57" fmla="*/ 1 h 215"/>
                  <a:gd name="T58" fmla="*/ 1 w 630"/>
                  <a:gd name="T59" fmla="*/ 1 h 215"/>
                  <a:gd name="T60" fmla="*/ 1 w 630"/>
                  <a:gd name="T61" fmla="*/ 1 h 215"/>
                  <a:gd name="T62" fmla="*/ 1 w 630"/>
                  <a:gd name="T63" fmla="*/ 1 h 215"/>
                  <a:gd name="T64" fmla="*/ 1 w 630"/>
                  <a:gd name="T65" fmla="*/ 1 h 215"/>
                  <a:gd name="T66" fmla="*/ 1 w 630"/>
                  <a:gd name="T67" fmla="*/ 1 h 215"/>
                  <a:gd name="T68" fmla="*/ 1 w 630"/>
                  <a:gd name="T69" fmla="*/ 1 h 215"/>
                  <a:gd name="T70" fmla="*/ 1 w 630"/>
                  <a:gd name="T71" fmla="*/ 1 h 215"/>
                  <a:gd name="T72" fmla="*/ 1 w 630"/>
                  <a:gd name="T73" fmla="*/ 1 h 215"/>
                  <a:gd name="T74" fmla="*/ 1 w 630"/>
                  <a:gd name="T75" fmla="*/ 1 h 215"/>
                  <a:gd name="T76" fmla="*/ 1 w 630"/>
                  <a:gd name="T77" fmla="*/ 1 h 215"/>
                  <a:gd name="T78" fmla="*/ 1 w 630"/>
                  <a:gd name="T79" fmla="*/ 1 h 215"/>
                  <a:gd name="T80" fmla="*/ 1 w 630"/>
                  <a:gd name="T81" fmla="*/ 1 h 215"/>
                  <a:gd name="T82" fmla="*/ 1 w 630"/>
                  <a:gd name="T83" fmla="*/ 1 h 215"/>
                  <a:gd name="T84" fmla="*/ 1 w 630"/>
                  <a:gd name="T85" fmla="*/ 1 h 215"/>
                  <a:gd name="T86" fmla="*/ 1 w 630"/>
                  <a:gd name="T87" fmla="*/ 1 h 215"/>
                  <a:gd name="T88" fmla="*/ 1 w 630"/>
                  <a:gd name="T89" fmla="*/ 1 h 215"/>
                  <a:gd name="T90" fmla="*/ 1 w 630"/>
                  <a:gd name="T91" fmla="*/ 1 h 215"/>
                  <a:gd name="T92" fmla="*/ 1 w 630"/>
                  <a:gd name="T93" fmla="*/ 1 h 215"/>
                  <a:gd name="T94" fmla="*/ 1 w 630"/>
                  <a:gd name="T95" fmla="*/ 1 h 215"/>
                  <a:gd name="T96" fmla="*/ 1 w 630"/>
                  <a:gd name="T97" fmla="*/ 1 h 215"/>
                  <a:gd name="T98" fmla="*/ 1 w 630"/>
                  <a:gd name="T99" fmla="*/ 1 h 215"/>
                  <a:gd name="T100" fmla="*/ 1 w 630"/>
                  <a:gd name="T101" fmla="*/ 1 h 215"/>
                  <a:gd name="T102" fmla="*/ 1 w 630"/>
                  <a:gd name="T103" fmla="*/ 1 h 215"/>
                  <a:gd name="T104" fmla="*/ 1 w 630"/>
                  <a:gd name="T105" fmla="*/ 1 h 215"/>
                  <a:gd name="T106" fmla="*/ 1 w 630"/>
                  <a:gd name="T107" fmla="*/ 1 h 215"/>
                  <a:gd name="T108" fmla="*/ 1 w 630"/>
                  <a:gd name="T109" fmla="*/ 1 h 215"/>
                  <a:gd name="T110" fmla="*/ 1 w 630"/>
                  <a:gd name="T111" fmla="*/ 1 h 215"/>
                  <a:gd name="T112" fmla="*/ 1 w 630"/>
                  <a:gd name="T113" fmla="*/ 1 h 215"/>
                  <a:gd name="T114" fmla="*/ 1 w 630"/>
                  <a:gd name="T115" fmla="*/ 1 h 215"/>
                  <a:gd name="T116" fmla="*/ 1 w 630"/>
                  <a:gd name="T117" fmla="*/ 1 h 215"/>
                  <a:gd name="T118" fmla="*/ 1 w 630"/>
                  <a:gd name="T119" fmla="*/ 1 h 215"/>
                  <a:gd name="T120" fmla="*/ 1 w 630"/>
                  <a:gd name="T121" fmla="*/ 1 h 21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30"/>
                  <a:gd name="T184" fmla="*/ 0 h 215"/>
                  <a:gd name="T185" fmla="*/ 630 w 630"/>
                  <a:gd name="T186" fmla="*/ 215 h 21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30" h="215">
                    <a:moveTo>
                      <a:pt x="57" y="46"/>
                    </a:moveTo>
                    <a:lnTo>
                      <a:pt x="57" y="72"/>
                    </a:lnTo>
                    <a:lnTo>
                      <a:pt x="38" y="72"/>
                    </a:lnTo>
                    <a:lnTo>
                      <a:pt x="38" y="121"/>
                    </a:lnTo>
                    <a:lnTo>
                      <a:pt x="38" y="127"/>
                    </a:lnTo>
                    <a:lnTo>
                      <a:pt x="38" y="133"/>
                    </a:lnTo>
                    <a:lnTo>
                      <a:pt x="38" y="138"/>
                    </a:lnTo>
                    <a:lnTo>
                      <a:pt x="38" y="139"/>
                    </a:lnTo>
                    <a:lnTo>
                      <a:pt x="40" y="141"/>
                    </a:lnTo>
                    <a:lnTo>
                      <a:pt x="41" y="143"/>
                    </a:lnTo>
                    <a:lnTo>
                      <a:pt x="45" y="145"/>
                    </a:lnTo>
                    <a:lnTo>
                      <a:pt x="47" y="145"/>
                    </a:lnTo>
                    <a:lnTo>
                      <a:pt x="50" y="145"/>
                    </a:lnTo>
                    <a:lnTo>
                      <a:pt x="52" y="143"/>
                    </a:lnTo>
                    <a:lnTo>
                      <a:pt x="55" y="143"/>
                    </a:lnTo>
                    <a:lnTo>
                      <a:pt x="57" y="141"/>
                    </a:lnTo>
                    <a:lnTo>
                      <a:pt x="60" y="167"/>
                    </a:lnTo>
                    <a:lnTo>
                      <a:pt x="55" y="167"/>
                    </a:lnTo>
                    <a:lnTo>
                      <a:pt x="50" y="167"/>
                    </a:lnTo>
                    <a:lnTo>
                      <a:pt x="45" y="169"/>
                    </a:lnTo>
                    <a:lnTo>
                      <a:pt x="38" y="169"/>
                    </a:lnTo>
                    <a:lnTo>
                      <a:pt x="34" y="169"/>
                    </a:lnTo>
                    <a:lnTo>
                      <a:pt x="31" y="167"/>
                    </a:lnTo>
                    <a:lnTo>
                      <a:pt x="26" y="167"/>
                    </a:lnTo>
                    <a:lnTo>
                      <a:pt x="22" y="167"/>
                    </a:lnTo>
                    <a:lnTo>
                      <a:pt x="19" y="164"/>
                    </a:lnTo>
                    <a:lnTo>
                      <a:pt x="17" y="160"/>
                    </a:lnTo>
                    <a:lnTo>
                      <a:pt x="15" y="157"/>
                    </a:lnTo>
                    <a:lnTo>
                      <a:pt x="14" y="152"/>
                    </a:lnTo>
                    <a:lnTo>
                      <a:pt x="14" y="148"/>
                    </a:lnTo>
                    <a:lnTo>
                      <a:pt x="14" y="143"/>
                    </a:lnTo>
                    <a:lnTo>
                      <a:pt x="12" y="136"/>
                    </a:lnTo>
                    <a:lnTo>
                      <a:pt x="12" y="126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46"/>
                    </a:lnTo>
                    <a:lnTo>
                      <a:pt x="12" y="46"/>
                    </a:lnTo>
                    <a:lnTo>
                      <a:pt x="12" y="20"/>
                    </a:lnTo>
                    <a:lnTo>
                      <a:pt x="38" y="3"/>
                    </a:lnTo>
                    <a:lnTo>
                      <a:pt x="38" y="46"/>
                    </a:lnTo>
                    <a:lnTo>
                      <a:pt x="57" y="46"/>
                    </a:lnTo>
                    <a:close/>
                    <a:moveTo>
                      <a:pt x="129" y="167"/>
                    </a:moveTo>
                    <a:lnTo>
                      <a:pt x="129" y="0"/>
                    </a:lnTo>
                    <a:lnTo>
                      <a:pt x="157" y="0"/>
                    </a:lnTo>
                    <a:lnTo>
                      <a:pt x="157" y="139"/>
                    </a:lnTo>
                    <a:lnTo>
                      <a:pt x="226" y="139"/>
                    </a:lnTo>
                    <a:lnTo>
                      <a:pt x="226" y="167"/>
                    </a:lnTo>
                    <a:lnTo>
                      <a:pt x="129" y="167"/>
                    </a:lnTo>
                    <a:close/>
                    <a:moveTo>
                      <a:pt x="268" y="84"/>
                    </a:moveTo>
                    <a:lnTo>
                      <a:pt x="243" y="79"/>
                    </a:lnTo>
                    <a:lnTo>
                      <a:pt x="245" y="70"/>
                    </a:lnTo>
                    <a:lnTo>
                      <a:pt x="249" y="62"/>
                    </a:lnTo>
                    <a:lnTo>
                      <a:pt x="252" y="57"/>
                    </a:lnTo>
                    <a:lnTo>
                      <a:pt x="257" y="51"/>
                    </a:lnTo>
                    <a:lnTo>
                      <a:pt x="262" y="48"/>
                    </a:lnTo>
                    <a:lnTo>
                      <a:pt x="269" y="45"/>
                    </a:lnTo>
                    <a:lnTo>
                      <a:pt x="276" y="43"/>
                    </a:lnTo>
                    <a:lnTo>
                      <a:pt x="285" y="43"/>
                    </a:lnTo>
                    <a:lnTo>
                      <a:pt x="293" y="43"/>
                    </a:lnTo>
                    <a:lnTo>
                      <a:pt x="300" y="45"/>
                    </a:lnTo>
                    <a:lnTo>
                      <a:pt x="306" y="46"/>
                    </a:lnTo>
                    <a:lnTo>
                      <a:pt x="311" y="50"/>
                    </a:lnTo>
                    <a:lnTo>
                      <a:pt x="316" y="51"/>
                    </a:lnTo>
                    <a:lnTo>
                      <a:pt x="318" y="53"/>
                    </a:lnTo>
                    <a:lnTo>
                      <a:pt x="321" y="57"/>
                    </a:lnTo>
                    <a:lnTo>
                      <a:pt x="323" y="60"/>
                    </a:lnTo>
                    <a:lnTo>
                      <a:pt x="324" y="65"/>
                    </a:lnTo>
                    <a:lnTo>
                      <a:pt x="326" y="72"/>
                    </a:lnTo>
                    <a:lnTo>
                      <a:pt x="328" y="81"/>
                    </a:lnTo>
                    <a:lnTo>
                      <a:pt x="328" y="91"/>
                    </a:lnTo>
                    <a:lnTo>
                      <a:pt x="328" y="129"/>
                    </a:lnTo>
                    <a:lnTo>
                      <a:pt x="328" y="136"/>
                    </a:lnTo>
                    <a:lnTo>
                      <a:pt x="328" y="143"/>
                    </a:lnTo>
                    <a:lnTo>
                      <a:pt x="328" y="148"/>
                    </a:lnTo>
                    <a:lnTo>
                      <a:pt x="328" y="150"/>
                    </a:lnTo>
                    <a:lnTo>
                      <a:pt x="328" y="155"/>
                    </a:lnTo>
                    <a:lnTo>
                      <a:pt x="330" y="158"/>
                    </a:lnTo>
                    <a:lnTo>
                      <a:pt x="331" y="164"/>
                    </a:lnTo>
                    <a:lnTo>
                      <a:pt x="333" y="167"/>
                    </a:lnTo>
                    <a:lnTo>
                      <a:pt x="307" y="167"/>
                    </a:lnTo>
                    <a:lnTo>
                      <a:pt x="302" y="155"/>
                    </a:lnTo>
                    <a:lnTo>
                      <a:pt x="299" y="158"/>
                    </a:lnTo>
                    <a:lnTo>
                      <a:pt x="297" y="162"/>
                    </a:lnTo>
                    <a:lnTo>
                      <a:pt x="293" y="165"/>
                    </a:lnTo>
                    <a:lnTo>
                      <a:pt x="288" y="167"/>
                    </a:lnTo>
                    <a:lnTo>
                      <a:pt x="285" y="167"/>
                    </a:lnTo>
                    <a:lnTo>
                      <a:pt x="281" y="167"/>
                    </a:lnTo>
                    <a:lnTo>
                      <a:pt x="276" y="169"/>
                    </a:lnTo>
                    <a:lnTo>
                      <a:pt x="273" y="169"/>
                    </a:lnTo>
                    <a:lnTo>
                      <a:pt x="266" y="169"/>
                    </a:lnTo>
                    <a:lnTo>
                      <a:pt x="259" y="167"/>
                    </a:lnTo>
                    <a:lnTo>
                      <a:pt x="254" y="164"/>
                    </a:lnTo>
                    <a:lnTo>
                      <a:pt x="249" y="160"/>
                    </a:lnTo>
                    <a:lnTo>
                      <a:pt x="245" y="155"/>
                    </a:lnTo>
                    <a:lnTo>
                      <a:pt x="242" y="150"/>
                    </a:lnTo>
                    <a:lnTo>
                      <a:pt x="240" y="143"/>
                    </a:lnTo>
                    <a:lnTo>
                      <a:pt x="240" y="134"/>
                    </a:lnTo>
                    <a:lnTo>
                      <a:pt x="240" y="131"/>
                    </a:lnTo>
                    <a:lnTo>
                      <a:pt x="242" y="126"/>
                    </a:lnTo>
                    <a:lnTo>
                      <a:pt x="242" y="121"/>
                    </a:lnTo>
                    <a:lnTo>
                      <a:pt x="243" y="117"/>
                    </a:lnTo>
                    <a:lnTo>
                      <a:pt x="245" y="112"/>
                    </a:lnTo>
                    <a:lnTo>
                      <a:pt x="247" y="110"/>
                    </a:lnTo>
                    <a:lnTo>
                      <a:pt x="250" y="107"/>
                    </a:lnTo>
                    <a:lnTo>
                      <a:pt x="254" y="105"/>
                    </a:lnTo>
                    <a:lnTo>
                      <a:pt x="257" y="103"/>
                    </a:lnTo>
                    <a:lnTo>
                      <a:pt x="262" y="100"/>
                    </a:lnTo>
                    <a:lnTo>
                      <a:pt x="269" y="98"/>
                    </a:lnTo>
                    <a:lnTo>
                      <a:pt x="276" y="96"/>
                    </a:lnTo>
                    <a:lnTo>
                      <a:pt x="283" y="95"/>
                    </a:lnTo>
                    <a:lnTo>
                      <a:pt x="290" y="93"/>
                    </a:lnTo>
                    <a:lnTo>
                      <a:pt x="295" y="91"/>
                    </a:lnTo>
                    <a:lnTo>
                      <a:pt x="299" y="89"/>
                    </a:lnTo>
                    <a:lnTo>
                      <a:pt x="299" y="84"/>
                    </a:lnTo>
                    <a:lnTo>
                      <a:pt x="299" y="79"/>
                    </a:lnTo>
                    <a:lnTo>
                      <a:pt x="299" y="77"/>
                    </a:lnTo>
                    <a:lnTo>
                      <a:pt x="299" y="74"/>
                    </a:lnTo>
                    <a:lnTo>
                      <a:pt x="297" y="72"/>
                    </a:lnTo>
                    <a:lnTo>
                      <a:pt x="295" y="70"/>
                    </a:lnTo>
                    <a:lnTo>
                      <a:pt x="292" y="70"/>
                    </a:lnTo>
                    <a:lnTo>
                      <a:pt x="290" y="69"/>
                    </a:lnTo>
                    <a:lnTo>
                      <a:pt x="287" y="69"/>
                    </a:lnTo>
                    <a:lnTo>
                      <a:pt x="283" y="69"/>
                    </a:lnTo>
                    <a:lnTo>
                      <a:pt x="281" y="69"/>
                    </a:lnTo>
                    <a:lnTo>
                      <a:pt x="278" y="70"/>
                    </a:lnTo>
                    <a:lnTo>
                      <a:pt x="276" y="70"/>
                    </a:lnTo>
                    <a:lnTo>
                      <a:pt x="274" y="72"/>
                    </a:lnTo>
                    <a:lnTo>
                      <a:pt x="273" y="74"/>
                    </a:lnTo>
                    <a:lnTo>
                      <a:pt x="269" y="76"/>
                    </a:lnTo>
                    <a:lnTo>
                      <a:pt x="268" y="79"/>
                    </a:lnTo>
                    <a:lnTo>
                      <a:pt x="268" y="84"/>
                    </a:lnTo>
                    <a:close/>
                    <a:moveTo>
                      <a:pt x="299" y="110"/>
                    </a:moveTo>
                    <a:lnTo>
                      <a:pt x="297" y="110"/>
                    </a:lnTo>
                    <a:lnTo>
                      <a:pt x="293" y="112"/>
                    </a:lnTo>
                    <a:lnTo>
                      <a:pt x="290" y="114"/>
                    </a:lnTo>
                    <a:lnTo>
                      <a:pt x="285" y="115"/>
                    </a:lnTo>
                    <a:lnTo>
                      <a:pt x="280" y="117"/>
                    </a:lnTo>
                    <a:lnTo>
                      <a:pt x="276" y="119"/>
                    </a:lnTo>
                    <a:lnTo>
                      <a:pt x="273" y="121"/>
                    </a:lnTo>
                    <a:lnTo>
                      <a:pt x="271" y="122"/>
                    </a:lnTo>
                    <a:lnTo>
                      <a:pt x="269" y="124"/>
                    </a:lnTo>
                    <a:lnTo>
                      <a:pt x="268" y="127"/>
                    </a:lnTo>
                    <a:lnTo>
                      <a:pt x="268" y="129"/>
                    </a:lnTo>
                    <a:lnTo>
                      <a:pt x="268" y="131"/>
                    </a:lnTo>
                    <a:lnTo>
                      <a:pt x="268" y="134"/>
                    </a:lnTo>
                    <a:lnTo>
                      <a:pt x="268" y="138"/>
                    </a:lnTo>
                    <a:lnTo>
                      <a:pt x="269" y="139"/>
                    </a:lnTo>
                    <a:lnTo>
                      <a:pt x="271" y="143"/>
                    </a:lnTo>
                    <a:lnTo>
                      <a:pt x="273" y="146"/>
                    </a:lnTo>
                    <a:lnTo>
                      <a:pt x="276" y="148"/>
                    </a:lnTo>
                    <a:lnTo>
                      <a:pt x="278" y="150"/>
                    </a:lnTo>
                    <a:lnTo>
                      <a:pt x="280" y="150"/>
                    </a:lnTo>
                    <a:lnTo>
                      <a:pt x="283" y="150"/>
                    </a:lnTo>
                    <a:lnTo>
                      <a:pt x="285" y="148"/>
                    </a:lnTo>
                    <a:lnTo>
                      <a:pt x="288" y="146"/>
                    </a:lnTo>
                    <a:lnTo>
                      <a:pt x="292" y="145"/>
                    </a:lnTo>
                    <a:lnTo>
                      <a:pt x="293" y="143"/>
                    </a:lnTo>
                    <a:lnTo>
                      <a:pt x="295" y="139"/>
                    </a:lnTo>
                    <a:lnTo>
                      <a:pt x="297" y="138"/>
                    </a:lnTo>
                    <a:lnTo>
                      <a:pt x="299" y="134"/>
                    </a:lnTo>
                    <a:lnTo>
                      <a:pt x="299" y="131"/>
                    </a:lnTo>
                    <a:lnTo>
                      <a:pt x="299" y="127"/>
                    </a:lnTo>
                    <a:lnTo>
                      <a:pt x="299" y="122"/>
                    </a:lnTo>
                    <a:lnTo>
                      <a:pt x="299" y="117"/>
                    </a:lnTo>
                    <a:lnTo>
                      <a:pt x="299" y="110"/>
                    </a:lnTo>
                    <a:close/>
                    <a:moveTo>
                      <a:pt x="338" y="46"/>
                    </a:moveTo>
                    <a:lnTo>
                      <a:pt x="368" y="46"/>
                    </a:lnTo>
                    <a:lnTo>
                      <a:pt x="392" y="133"/>
                    </a:lnTo>
                    <a:lnTo>
                      <a:pt x="414" y="46"/>
                    </a:lnTo>
                    <a:lnTo>
                      <a:pt x="442" y="46"/>
                    </a:lnTo>
                    <a:lnTo>
                      <a:pt x="407" y="164"/>
                    </a:lnTo>
                    <a:lnTo>
                      <a:pt x="400" y="184"/>
                    </a:lnTo>
                    <a:lnTo>
                      <a:pt x="399" y="190"/>
                    </a:lnTo>
                    <a:lnTo>
                      <a:pt x="397" y="195"/>
                    </a:lnTo>
                    <a:lnTo>
                      <a:pt x="394" y="200"/>
                    </a:lnTo>
                    <a:lnTo>
                      <a:pt x="392" y="203"/>
                    </a:lnTo>
                    <a:lnTo>
                      <a:pt x="390" y="205"/>
                    </a:lnTo>
                    <a:lnTo>
                      <a:pt x="387" y="209"/>
                    </a:lnTo>
                    <a:lnTo>
                      <a:pt x="385" y="210"/>
                    </a:lnTo>
                    <a:lnTo>
                      <a:pt x="380" y="210"/>
                    </a:lnTo>
                    <a:lnTo>
                      <a:pt x="376" y="212"/>
                    </a:lnTo>
                    <a:lnTo>
                      <a:pt x="373" y="214"/>
                    </a:lnTo>
                    <a:lnTo>
                      <a:pt x="369" y="215"/>
                    </a:lnTo>
                    <a:lnTo>
                      <a:pt x="364" y="215"/>
                    </a:lnTo>
                    <a:lnTo>
                      <a:pt x="359" y="215"/>
                    </a:lnTo>
                    <a:lnTo>
                      <a:pt x="356" y="214"/>
                    </a:lnTo>
                    <a:lnTo>
                      <a:pt x="352" y="214"/>
                    </a:lnTo>
                    <a:lnTo>
                      <a:pt x="349" y="212"/>
                    </a:lnTo>
                    <a:lnTo>
                      <a:pt x="347" y="186"/>
                    </a:lnTo>
                    <a:lnTo>
                      <a:pt x="350" y="188"/>
                    </a:lnTo>
                    <a:lnTo>
                      <a:pt x="352" y="188"/>
                    </a:lnTo>
                    <a:lnTo>
                      <a:pt x="356" y="188"/>
                    </a:lnTo>
                    <a:lnTo>
                      <a:pt x="357" y="188"/>
                    </a:lnTo>
                    <a:lnTo>
                      <a:pt x="361" y="188"/>
                    </a:lnTo>
                    <a:lnTo>
                      <a:pt x="364" y="186"/>
                    </a:lnTo>
                    <a:lnTo>
                      <a:pt x="368" y="186"/>
                    </a:lnTo>
                    <a:lnTo>
                      <a:pt x="369" y="184"/>
                    </a:lnTo>
                    <a:lnTo>
                      <a:pt x="373" y="181"/>
                    </a:lnTo>
                    <a:lnTo>
                      <a:pt x="375" y="177"/>
                    </a:lnTo>
                    <a:lnTo>
                      <a:pt x="376" y="172"/>
                    </a:lnTo>
                    <a:lnTo>
                      <a:pt x="378" y="167"/>
                    </a:lnTo>
                    <a:lnTo>
                      <a:pt x="338" y="46"/>
                    </a:lnTo>
                    <a:close/>
                    <a:moveTo>
                      <a:pt x="518" y="131"/>
                    </a:moveTo>
                    <a:lnTo>
                      <a:pt x="544" y="134"/>
                    </a:lnTo>
                    <a:lnTo>
                      <a:pt x="540" y="143"/>
                    </a:lnTo>
                    <a:lnTo>
                      <a:pt x="537" y="152"/>
                    </a:lnTo>
                    <a:lnTo>
                      <a:pt x="533" y="157"/>
                    </a:lnTo>
                    <a:lnTo>
                      <a:pt x="528" y="162"/>
                    </a:lnTo>
                    <a:lnTo>
                      <a:pt x="521" y="165"/>
                    </a:lnTo>
                    <a:lnTo>
                      <a:pt x="514" y="167"/>
                    </a:lnTo>
                    <a:lnTo>
                      <a:pt x="507" y="169"/>
                    </a:lnTo>
                    <a:lnTo>
                      <a:pt x="501" y="169"/>
                    </a:lnTo>
                    <a:lnTo>
                      <a:pt x="490" y="169"/>
                    </a:lnTo>
                    <a:lnTo>
                      <a:pt x="482" y="167"/>
                    </a:lnTo>
                    <a:lnTo>
                      <a:pt x="475" y="164"/>
                    </a:lnTo>
                    <a:lnTo>
                      <a:pt x="468" y="157"/>
                    </a:lnTo>
                    <a:lnTo>
                      <a:pt x="461" y="146"/>
                    </a:lnTo>
                    <a:lnTo>
                      <a:pt x="456" y="136"/>
                    </a:lnTo>
                    <a:lnTo>
                      <a:pt x="452" y="122"/>
                    </a:lnTo>
                    <a:lnTo>
                      <a:pt x="451" y="108"/>
                    </a:lnTo>
                    <a:lnTo>
                      <a:pt x="452" y="93"/>
                    </a:lnTo>
                    <a:lnTo>
                      <a:pt x="456" y="81"/>
                    </a:lnTo>
                    <a:lnTo>
                      <a:pt x="461" y="69"/>
                    </a:lnTo>
                    <a:lnTo>
                      <a:pt x="468" y="60"/>
                    </a:lnTo>
                    <a:lnTo>
                      <a:pt x="473" y="53"/>
                    </a:lnTo>
                    <a:lnTo>
                      <a:pt x="480" y="48"/>
                    </a:lnTo>
                    <a:lnTo>
                      <a:pt x="488" y="45"/>
                    </a:lnTo>
                    <a:lnTo>
                      <a:pt x="497" y="43"/>
                    </a:lnTo>
                    <a:lnTo>
                      <a:pt x="507" y="45"/>
                    </a:lnTo>
                    <a:lnTo>
                      <a:pt x="516" y="48"/>
                    </a:lnTo>
                    <a:lnTo>
                      <a:pt x="523" y="53"/>
                    </a:lnTo>
                    <a:lnTo>
                      <a:pt x="530" y="60"/>
                    </a:lnTo>
                    <a:lnTo>
                      <a:pt x="537" y="69"/>
                    </a:lnTo>
                    <a:lnTo>
                      <a:pt x="542" y="81"/>
                    </a:lnTo>
                    <a:lnTo>
                      <a:pt x="544" y="96"/>
                    </a:lnTo>
                    <a:lnTo>
                      <a:pt x="545" y="112"/>
                    </a:lnTo>
                    <a:lnTo>
                      <a:pt x="545" y="115"/>
                    </a:lnTo>
                    <a:lnTo>
                      <a:pt x="478" y="115"/>
                    </a:lnTo>
                    <a:lnTo>
                      <a:pt x="478" y="122"/>
                    </a:lnTo>
                    <a:lnTo>
                      <a:pt x="480" y="129"/>
                    </a:lnTo>
                    <a:lnTo>
                      <a:pt x="483" y="134"/>
                    </a:lnTo>
                    <a:lnTo>
                      <a:pt x="487" y="139"/>
                    </a:lnTo>
                    <a:lnTo>
                      <a:pt x="488" y="141"/>
                    </a:lnTo>
                    <a:lnTo>
                      <a:pt x="492" y="145"/>
                    </a:lnTo>
                    <a:lnTo>
                      <a:pt x="497" y="146"/>
                    </a:lnTo>
                    <a:lnTo>
                      <a:pt x="501" y="146"/>
                    </a:lnTo>
                    <a:lnTo>
                      <a:pt x="506" y="145"/>
                    </a:lnTo>
                    <a:lnTo>
                      <a:pt x="511" y="141"/>
                    </a:lnTo>
                    <a:lnTo>
                      <a:pt x="516" y="138"/>
                    </a:lnTo>
                    <a:lnTo>
                      <a:pt x="518" y="131"/>
                    </a:lnTo>
                    <a:close/>
                    <a:moveTo>
                      <a:pt x="518" y="95"/>
                    </a:moveTo>
                    <a:lnTo>
                      <a:pt x="518" y="89"/>
                    </a:lnTo>
                    <a:lnTo>
                      <a:pt x="518" y="84"/>
                    </a:lnTo>
                    <a:lnTo>
                      <a:pt x="516" y="79"/>
                    </a:lnTo>
                    <a:lnTo>
                      <a:pt x="513" y="74"/>
                    </a:lnTo>
                    <a:lnTo>
                      <a:pt x="509" y="72"/>
                    </a:lnTo>
                    <a:lnTo>
                      <a:pt x="506" y="70"/>
                    </a:lnTo>
                    <a:lnTo>
                      <a:pt x="504" y="69"/>
                    </a:lnTo>
                    <a:lnTo>
                      <a:pt x="499" y="69"/>
                    </a:lnTo>
                    <a:lnTo>
                      <a:pt x="495" y="69"/>
                    </a:lnTo>
                    <a:lnTo>
                      <a:pt x="490" y="70"/>
                    </a:lnTo>
                    <a:lnTo>
                      <a:pt x="488" y="72"/>
                    </a:lnTo>
                    <a:lnTo>
                      <a:pt x="487" y="76"/>
                    </a:lnTo>
                    <a:lnTo>
                      <a:pt x="483" y="79"/>
                    </a:lnTo>
                    <a:lnTo>
                      <a:pt x="482" y="84"/>
                    </a:lnTo>
                    <a:lnTo>
                      <a:pt x="480" y="89"/>
                    </a:lnTo>
                    <a:lnTo>
                      <a:pt x="480" y="95"/>
                    </a:lnTo>
                    <a:lnTo>
                      <a:pt x="518" y="95"/>
                    </a:lnTo>
                    <a:close/>
                    <a:moveTo>
                      <a:pt x="592" y="167"/>
                    </a:moveTo>
                    <a:lnTo>
                      <a:pt x="566" y="167"/>
                    </a:lnTo>
                    <a:lnTo>
                      <a:pt x="566" y="46"/>
                    </a:lnTo>
                    <a:lnTo>
                      <a:pt x="590" y="46"/>
                    </a:lnTo>
                    <a:lnTo>
                      <a:pt x="590" y="64"/>
                    </a:lnTo>
                    <a:lnTo>
                      <a:pt x="594" y="58"/>
                    </a:lnTo>
                    <a:lnTo>
                      <a:pt x="596" y="53"/>
                    </a:lnTo>
                    <a:lnTo>
                      <a:pt x="599" y="50"/>
                    </a:lnTo>
                    <a:lnTo>
                      <a:pt x="601" y="48"/>
                    </a:lnTo>
                    <a:lnTo>
                      <a:pt x="604" y="46"/>
                    </a:lnTo>
                    <a:lnTo>
                      <a:pt x="606" y="45"/>
                    </a:lnTo>
                    <a:lnTo>
                      <a:pt x="609" y="43"/>
                    </a:lnTo>
                    <a:lnTo>
                      <a:pt x="613" y="43"/>
                    </a:lnTo>
                    <a:lnTo>
                      <a:pt x="616" y="43"/>
                    </a:lnTo>
                    <a:lnTo>
                      <a:pt x="621" y="45"/>
                    </a:lnTo>
                    <a:lnTo>
                      <a:pt x="627" y="48"/>
                    </a:lnTo>
                    <a:lnTo>
                      <a:pt x="630" y="50"/>
                    </a:lnTo>
                    <a:lnTo>
                      <a:pt x="621" y="79"/>
                    </a:lnTo>
                    <a:lnTo>
                      <a:pt x="618" y="77"/>
                    </a:lnTo>
                    <a:lnTo>
                      <a:pt x="616" y="76"/>
                    </a:lnTo>
                    <a:lnTo>
                      <a:pt x="613" y="74"/>
                    </a:lnTo>
                    <a:lnTo>
                      <a:pt x="609" y="74"/>
                    </a:lnTo>
                    <a:lnTo>
                      <a:pt x="608" y="74"/>
                    </a:lnTo>
                    <a:lnTo>
                      <a:pt x="604" y="74"/>
                    </a:lnTo>
                    <a:lnTo>
                      <a:pt x="602" y="76"/>
                    </a:lnTo>
                    <a:lnTo>
                      <a:pt x="599" y="77"/>
                    </a:lnTo>
                    <a:lnTo>
                      <a:pt x="597" y="81"/>
                    </a:lnTo>
                    <a:lnTo>
                      <a:pt x="597" y="84"/>
                    </a:lnTo>
                    <a:lnTo>
                      <a:pt x="596" y="88"/>
                    </a:lnTo>
                    <a:lnTo>
                      <a:pt x="594" y="93"/>
                    </a:lnTo>
                    <a:lnTo>
                      <a:pt x="594" y="100"/>
                    </a:lnTo>
                    <a:lnTo>
                      <a:pt x="594" y="107"/>
                    </a:lnTo>
                    <a:lnTo>
                      <a:pt x="592" y="117"/>
                    </a:lnTo>
                    <a:lnTo>
                      <a:pt x="592" y="131"/>
                    </a:lnTo>
                    <a:lnTo>
                      <a:pt x="592" y="1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40" name="Rectangle 905"/>
              <p:cNvSpPr>
                <a:spLocks noChangeArrowheads="1"/>
              </p:cNvSpPr>
              <p:nvPr/>
            </p:nvSpPr>
            <p:spPr bwMode="auto">
              <a:xfrm>
                <a:off x="2924" y="1015"/>
                <a:ext cx="68" cy="254"/>
              </a:xfrm>
              <a:prstGeom prst="rect">
                <a:avLst/>
              </a:prstGeom>
              <a:solidFill>
                <a:srgbClr val="FF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41" name="Rectangle 906"/>
              <p:cNvSpPr>
                <a:spLocks noChangeArrowheads="1"/>
              </p:cNvSpPr>
              <p:nvPr/>
            </p:nvSpPr>
            <p:spPr bwMode="auto">
              <a:xfrm>
                <a:off x="2992" y="1015"/>
                <a:ext cx="68" cy="254"/>
              </a:xfrm>
              <a:prstGeom prst="rect">
                <a:avLst/>
              </a:prstGeom>
              <a:solidFill>
                <a:srgbClr val="FFC1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42" name="Rectangle 907"/>
              <p:cNvSpPr>
                <a:spLocks noChangeArrowheads="1"/>
              </p:cNvSpPr>
              <p:nvPr/>
            </p:nvSpPr>
            <p:spPr bwMode="auto">
              <a:xfrm>
                <a:off x="3060" y="1015"/>
                <a:ext cx="68" cy="254"/>
              </a:xfrm>
              <a:prstGeom prst="rect">
                <a:avLst/>
              </a:prstGeom>
              <a:solidFill>
                <a:srgbClr val="FFB6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43" name="Rectangle 908"/>
              <p:cNvSpPr>
                <a:spLocks noChangeArrowheads="1"/>
              </p:cNvSpPr>
              <p:nvPr/>
            </p:nvSpPr>
            <p:spPr bwMode="auto">
              <a:xfrm>
                <a:off x="3128" y="1015"/>
                <a:ext cx="69" cy="254"/>
              </a:xfrm>
              <a:prstGeom prst="rect">
                <a:avLst/>
              </a:prstGeom>
              <a:solidFill>
                <a:srgbClr val="FFAB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44" name="Rectangle 909"/>
              <p:cNvSpPr>
                <a:spLocks noChangeArrowheads="1"/>
              </p:cNvSpPr>
              <p:nvPr/>
            </p:nvSpPr>
            <p:spPr bwMode="auto">
              <a:xfrm>
                <a:off x="3197" y="1015"/>
                <a:ext cx="68" cy="254"/>
              </a:xfrm>
              <a:prstGeom prst="rect">
                <a:avLst/>
              </a:prstGeom>
              <a:solidFill>
                <a:srgbClr val="FFA1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45" name="Rectangle 910"/>
              <p:cNvSpPr>
                <a:spLocks noChangeArrowheads="1"/>
              </p:cNvSpPr>
              <p:nvPr/>
            </p:nvSpPr>
            <p:spPr bwMode="auto">
              <a:xfrm>
                <a:off x="3265" y="1015"/>
                <a:ext cx="68" cy="254"/>
              </a:xfrm>
              <a:prstGeom prst="rect">
                <a:avLst/>
              </a:prstGeom>
              <a:solidFill>
                <a:srgbClr val="FF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46" name="Rectangle 911"/>
              <p:cNvSpPr>
                <a:spLocks noChangeArrowheads="1"/>
              </p:cNvSpPr>
              <p:nvPr/>
            </p:nvSpPr>
            <p:spPr bwMode="auto">
              <a:xfrm>
                <a:off x="3333" y="1015"/>
                <a:ext cx="68" cy="254"/>
              </a:xfrm>
              <a:prstGeom prst="rect">
                <a:avLst/>
              </a:prstGeom>
              <a:solidFill>
                <a:srgbClr val="FF8B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47" name="Rectangle 912"/>
              <p:cNvSpPr>
                <a:spLocks noChangeArrowheads="1"/>
              </p:cNvSpPr>
              <p:nvPr/>
            </p:nvSpPr>
            <p:spPr bwMode="auto">
              <a:xfrm>
                <a:off x="3401" y="1015"/>
                <a:ext cx="68" cy="254"/>
              </a:xfrm>
              <a:prstGeom prst="rect">
                <a:avLst/>
              </a:prstGeom>
              <a:solidFill>
                <a:srgbClr val="FF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48" name="Rectangle 913"/>
              <p:cNvSpPr>
                <a:spLocks noChangeArrowheads="1"/>
              </p:cNvSpPr>
              <p:nvPr/>
            </p:nvSpPr>
            <p:spPr bwMode="auto">
              <a:xfrm>
                <a:off x="3469" y="1015"/>
                <a:ext cx="69" cy="254"/>
              </a:xfrm>
              <a:prstGeom prst="rect">
                <a:avLst/>
              </a:prstGeom>
              <a:solidFill>
                <a:srgbClr val="FF76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49" name="Rectangle 914"/>
              <p:cNvSpPr>
                <a:spLocks noChangeArrowheads="1"/>
              </p:cNvSpPr>
              <p:nvPr/>
            </p:nvSpPr>
            <p:spPr bwMode="auto">
              <a:xfrm>
                <a:off x="3538" y="1015"/>
                <a:ext cx="69" cy="254"/>
              </a:xfrm>
              <a:prstGeom prst="rect">
                <a:avLst/>
              </a:prstGeom>
              <a:solidFill>
                <a:srgbClr val="FF6B6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50" name="Rectangle 915"/>
              <p:cNvSpPr>
                <a:spLocks noChangeArrowheads="1"/>
              </p:cNvSpPr>
              <p:nvPr/>
            </p:nvSpPr>
            <p:spPr bwMode="auto">
              <a:xfrm>
                <a:off x="3607" y="1015"/>
                <a:ext cx="68" cy="254"/>
              </a:xfrm>
              <a:prstGeom prst="rect">
                <a:avLst/>
              </a:prstGeom>
              <a:solidFill>
                <a:srgbClr val="FF606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51" name="Rectangle 916"/>
              <p:cNvSpPr>
                <a:spLocks noChangeArrowheads="1"/>
              </p:cNvSpPr>
              <p:nvPr/>
            </p:nvSpPr>
            <p:spPr bwMode="auto">
              <a:xfrm>
                <a:off x="3675" y="1015"/>
                <a:ext cx="68" cy="254"/>
              </a:xfrm>
              <a:prstGeom prst="rect">
                <a:avLst/>
              </a:prstGeom>
              <a:solidFill>
                <a:srgbClr val="FF555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52" name="Rectangle 917"/>
              <p:cNvSpPr>
                <a:spLocks noChangeArrowheads="1"/>
              </p:cNvSpPr>
              <p:nvPr/>
            </p:nvSpPr>
            <p:spPr bwMode="auto">
              <a:xfrm>
                <a:off x="3743" y="1015"/>
                <a:ext cx="68" cy="254"/>
              </a:xfrm>
              <a:prstGeom prst="rect">
                <a:avLst/>
              </a:prstGeom>
              <a:solidFill>
                <a:srgbClr val="FF4B4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53" name="Rectangle 918"/>
              <p:cNvSpPr>
                <a:spLocks noChangeArrowheads="1"/>
              </p:cNvSpPr>
              <p:nvPr/>
            </p:nvSpPr>
            <p:spPr bwMode="auto">
              <a:xfrm>
                <a:off x="3811" y="1015"/>
                <a:ext cx="68" cy="254"/>
              </a:xfrm>
              <a:prstGeom prst="rect">
                <a:avLst/>
              </a:prstGeom>
              <a:solidFill>
                <a:srgbClr val="FF404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54" name="Rectangle 919"/>
              <p:cNvSpPr>
                <a:spLocks noChangeArrowheads="1"/>
              </p:cNvSpPr>
              <p:nvPr/>
            </p:nvSpPr>
            <p:spPr bwMode="auto">
              <a:xfrm>
                <a:off x="3879" y="1015"/>
                <a:ext cx="69" cy="254"/>
              </a:xfrm>
              <a:prstGeom prst="rect">
                <a:avLst/>
              </a:prstGeom>
              <a:solidFill>
                <a:srgbClr val="FF353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55" name="Rectangle 920"/>
              <p:cNvSpPr>
                <a:spLocks noChangeArrowheads="1"/>
              </p:cNvSpPr>
              <p:nvPr/>
            </p:nvSpPr>
            <p:spPr bwMode="auto">
              <a:xfrm>
                <a:off x="3948" y="1015"/>
                <a:ext cx="68" cy="254"/>
              </a:xfrm>
              <a:prstGeom prst="rect">
                <a:avLst/>
              </a:prstGeom>
              <a:solidFill>
                <a:srgbClr val="FF2A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56" name="Rectangle 921"/>
              <p:cNvSpPr>
                <a:spLocks noChangeArrowheads="1"/>
              </p:cNvSpPr>
              <p:nvPr/>
            </p:nvSpPr>
            <p:spPr bwMode="auto">
              <a:xfrm>
                <a:off x="4016" y="1015"/>
                <a:ext cx="68" cy="254"/>
              </a:xfrm>
              <a:prstGeom prst="rect">
                <a:avLst/>
              </a:prstGeom>
              <a:solidFill>
                <a:srgbClr val="FF20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57" name="Rectangle 922"/>
              <p:cNvSpPr>
                <a:spLocks noChangeArrowheads="1"/>
              </p:cNvSpPr>
              <p:nvPr/>
            </p:nvSpPr>
            <p:spPr bwMode="auto">
              <a:xfrm>
                <a:off x="4084" y="1015"/>
                <a:ext cx="68" cy="254"/>
              </a:xfrm>
              <a:prstGeom prst="rect">
                <a:avLst/>
              </a:prstGeom>
              <a:solidFill>
                <a:srgbClr val="FF151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58" name="Rectangle 923"/>
              <p:cNvSpPr>
                <a:spLocks noChangeArrowheads="1"/>
              </p:cNvSpPr>
              <p:nvPr/>
            </p:nvSpPr>
            <p:spPr bwMode="auto">
              <a:xfrm>
                <a:off x="4152" y="1015"/>
                <a:ext cx="69" cy="254"/>
              </a:xfrm>
              <a:prstGeom prst="rect">
                <a:avLst/>
              </a:prstGeom>
              <a:solidFill>
                <a:srgbClr val="FF0A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59" name="Rectangle 924"/>
              <p:cNvSpPr>
                <a:spLocks noChangeArrowheads="1"/>
              </p:cNvSpPr>
              <p:nvPr/>
            </p:nvSpPr>
            <p:spPr bwMode="auto">
              <a:xfrm>
                <a:off x="4221" y="1015"/>
                <a:ext cx="68" cy="25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60" name="Rectangle 925"/>
              <p:cNvSpPr>
                <a:spLocks noChangeArrowheads="1"/>
              </p:cNvSpPr>
              <p:nvPr/>
            </p:nvSpPr>
            <p:spPr bwMode="auto">
              <a:xfrm>
                <a:off x="2924" y="1015"/>
                <a:ext cx="1365" cy="254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61" name="Rectangle 926"/>
              <p:cNvSpPr>
                <a:spLocks noChangeArrowheads="1"/>
              </p:cNvSpPr>
              <p:nvPr/>
            </p:nvSpPr>
            <p:spPr bwMode="auto">
              <a:xfrm>
                <a:off x="2924" y="1012"/>
                <a:ext cx="68" cy="25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62" name="Rectangle 927"/>
              <p:cNvSpPr>
                <a:spLocks noChangeArrowheads="1"/>
              </p:cNvSpPr>
              <p:nvPr/>
            </p:nvSpPr>
            <p:spPr bwMode="auto">
              <a:xfrm>
                <a:off x="2992" y="1012"/>
                <a:ext cx="68" cy="255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63" name="Rectangle 928"/>
              <p:cNvSpPr>
                <a:spLocks noChangeArrowheads="1"/>
              </p:cNvSpPr>
              <p:nvPr/>
            </p:nvSpPr>
            <p:spPr bwMode="auto">
              <a:xfrm>
                <a:off x="3060" y="1012"/>
                <a:ext cx="68" cy="255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64" name="Rectangle 929"/>
              <p:cNvSpPr>
                <a:spLocks noChangeArrowheads="1"/>
              </p:cNvSpPr>
              <p:nvPr/>
            </p:nvSpPr>
            <p:spPr bwMode="auto">
              <a:xfrm>
                <a:off x="3128" y="1012"/>
                <a:ext cx="69" cy="255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65" name="Rectangle 930"/>
              <p:cNvSpPr>
                <a:spLocks noChangeArrowheads="1"/>
              </p:cNvSpPr>
              <p:nvPr/>
            </p:nvSpPr>
            <p:spPr bwMode="auto">
              <a:xfrm>
                <a:off x="3197" y="1012"/>
                <a:ext cx="68" cy="255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66" name="Rectangle 931"/>
              <p:cNvSpPr>
                <a:spLocks noChangeArrowheads="1"/>
              </p:cNvSpPr>
              <p:nvPr/>
            </p:nvSpPr>
            <p:spPr bwMode="auto">
              <a:xfrm>
                <a:off x="3265" y="1012"/>
                <a:ext cx="68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67" name="Rectangle 932"/>
              <p:cNvSpPr>
                <a:spLocks noChangeArrowheads="1"/>
              </p:cNvSpPr>
              <p:nvPr/>
            </p:nvSpPr>
            <p:spPr bwMode="auto">
              <a:xfrm>
                <a:off x="3333" y="1012"/>
                <a:ext cx="68" cy="255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68" name="Rectangle 933"/>
              <p:cNvSpPr>
                <a:spLocks noChangeArrowheads="1"/>
              </p:cNvSpPr>
              <p:nvPr/>
            </p:nvSpPr>
            <p:spPr bwMode="auto">
              <a:xfrm>
                <a:off x="3401" y="1012"/>
                <a:ext cx="68" cy="255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69" name="Rectangle 934"/>
              <p:cNvSpPr>
                <a:spLocks noChangeArrowheads="1"/>
              </p:cNvSpPr>
              <p:nvPr/>
            </p:nvSpPr>
            <p:spPr bwMode="auto">
              <a:xfrm>
                <a:off x="3469" y="1012"/>
                <a:ext cx="69" cy="255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70" name="Rectangle 935"/>
              <p:cNvSpPr>
                <a:spLocks noChangeArrowheads="1"/>
              </p:cNvSpPr>
              <p:nvPr/>
            </p:nvSpPr>
            <p:spPr bwMode="auto">
              <a:xfrm>
                <a:off x="3538" y="1012"/>
                <a:ext cx="69" cy="255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71" name="Rectangle 936"/>
              <p:cNvSpPr>
                <a:spLocks noChangeArrowheads="1"/>
              </p:cNvSpPr>
              <p:nvPr/>
            </p:nvSpPr>
            <p:spPr bwMode="auto">
              <a:xfrm>
                <a:off x="3607" y="1012"/>
                <a:ext cx="68" cy="255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72" name="Rectangle 937"/>
              <p:cNvSpPr>
                <a:spLocks noChangeArrowheads="1"/>
              </p:cNvSpPr>
              <p:nvPr/>
            </p:nvSpPr>
            <p:spPr bwMode="auto">
              <a:xfrm>
                <a:off x="3675" y="1012"/>
                <a:ext cx="68" cy="255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73" name="Rectangle 938"/>
              <p:cNvSpPr>
                <a:spLocks noChangeArrowheads="1"/>
              </p:cNvSpPr>
              <p:nvPr/>
            </p:nvSpPr>
            <p:spPr bwMode="auto">
              <a:xfrm>
                <a:off x="3743" y="1012"/>
                <a:ext cx="68" cy="255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74" name="Rectangle 939"/>
              <p:cNvSpPr>
                <a:spLocks noChangeArrowheads="1"/>
              </p:cNvSpPr>
              <p:nvPr/>
            </p:nvSpPr>
            <p:spPr bwMode="auto">
              <a:xfrm>
                <a:off x="3811" y="1012"/>
                <a:ext cx="68" cy="255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75" name="Rectangle 940"/>
              <p:cNvSpPr>
                <a:spLocks noChangeArrowheads="1"/>
              </p:cNvSpPr>
              <p:nvPr/>
            </p:nvSpPr>
            <p:spPr bwMode="auto">
              <a:xfrm>
                <a:off x="3879" y="1012"/>
                <a:ext cx="69" cy="255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76" name="Rectangle 941"/>
              <p:cNvSpPr>
                <a:spLocks noChangeArrowheads="1"/>
              </p:cNvSpPr>
              <p:nvPr/>
            </p:nvSpPr>
            <p:spPr bwMode="auto">
              <a:xfrm>
                <a:off x="3948" y="1012"/>
                <a:ext cx="68" cy="255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77" name="Rectangle 942"/>
              <p:cNvSpPr>
                <a:spLocks noChangeArrowheads="1"/>
              </p:cNvSpPr>
              <p:nvPr/>
            </p:nvSpPr>
            <p:spPr bwMode="auto">
              <a:xfrm>
                <a:off x="4016" y="1012"/>
                <a:ext cx="68" cy="255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78" name="Rectangle 943"/>
              <p:cNvSpPr>
                <a:spLocks noChangeArrowheads="1"/>
              </p:cNvSpPr>
              <p:nvPr/>
            </p:nvSpPr>
            <p:spPr bwMode="auto">
              <a:xfrm>
                <a:off x="4084" y="1012"/>
                <a:ext cx="68" cy="255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79" name="Rectangle 944"/>
              <p:cNvSpPr>
                <a:spLocks noChangeArrowheads="1"/>
              </p:cNvSpPr>
              <p:nvPr/>
            </p:nvSpPr>
            <p:spPr bwMode="auto">
              <a:xfrm>
                <a:off x="4152" y="1012"/>
                <a:ext cx="69" cy="255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80" name="Rectangle 945"/>
              <p:cNvSpPr>
                <a:spLocks noChangeArrowheads="1"/>
              </p:cNvSpPr>
              <p:nvPr/>
            </p:nvSpPr>
            <p:spPr bwMode="auto">
              <a:xfrm>
                <a:off x="4221" y="1012"/>
                <a:ext cx="68" cy="255"/>
              </a:xfrm>
              <a:prstGeom prst="rect">
                <a:avLst/>
              </a:prstGeom>
              <a:solidFill>
                <a:srgbClr val="7F7F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81" name="Rectangle 946"/>
              <p:cNvSpPr>
                <a:spLocks noChangeArrowheads="1"/>
              </p:cNvSpPr>
              <p:nvPr/>
            </p:nvSpPr>
            <p:spPr bwMode="auto">
              <a:xfrm>
                <a:off x="2924" y="1012"/>
                <a:ext cx="1365" cy="255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982" name="Freeform 947"/>
              <p:cNvSpPr>
                <a:spLocks/>
              </p:cNvSpPr>
              <p:nvPr/>
            </p:nvSpPr>
            <p:spPr bwMode="auto">
              <a:xfrm>
                <a:off x="4275" y="1014"/>
                <a:ext cx="9" cy="7"/>
              </a:xfrm>
              <a:custGeom>
                <a:avLst/>
                <a:gdLst>
                  <a:gd name="T0" fmla="*/ 0 w 19"/>
                  <a:gd name="T1" fmla="*/ 1 h 14"/>
                  <a:gd name="T2" fmla="*/ 0 w 19"/>
                  <a:gd name="T3" fmla="*/ 0 h 14"/>
                  <a:gd name="T4" fmla="*/ 0 w 19"/>
                  <a:gd name="T5" fmla="*/ 1 h 14"/>
                  <a:gd name="T6" fmla="*/ 0 w 19"/>
                  <a:gd name="T7" fmla="*/ 1 h 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"/>
                  <a:gd name="T13" fmla="*/ 0 h 14"/>
                  <a:gd name="T14" fmla="*/ 19 w 19"/>
                  <a:gd name="T15" fmla="*/ 14 h 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" h="14">
                    <a:moveTo>
                      <a:pt x="19" y="12"/>
                    </a:moveTo>
                    <a:lnTo>
                      <a:pt x="19" y="0"/>
                    </a:lnTo>
                    <a:lnTo>
                      <a:pt x="0" y="1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83" name="Freeform 948"/>
              <p:cNvSpPr>
                <a:spLocks/>
              </p:cNvSpPr>
              <p:nvPr/>
            </p:nvSpPr>
            <p:spPr bwMode="auto">
              <a:xfrm>
                <a:off x="4257" y="1020"/>
                <a:ext cx="27" cy="15"/>
              </a:xfrm>
              <a:custGeom>
                <a:avLst/>
                <a:gdLst>
                  <a:gd name="T0" fmla="*/ 0 w 55"/>
                  <a:gd name="T1" fmla="*/ 0 h 31"/>
                  <a:gd name="T2" fmla="*/ 0 w 55"/>
                  <a:gd name="T3" fmla="*/ 0 h 31"/>
                  <a:gd name="T4" fmla="*/ 0 w 55"/>
                  <a:gd name="T5" fmla="*/ 0 h 31"/>
                  <a:gd name="T6" fmla="*/ 0 w 55"/>
                  <a:gd name="T7" fmla="*/ 0 h 31"/>
                  <a:gd name="T8" fmla="*/ 0 w 55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"/>
                  <a:gd name="T16" fmla="*/ 0 h 31"/>
                  <a:gd name="T17" fmla="*/ 55 w 55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" h="31">
                    <a:moveTo>
                      <a:pt x="55" y="0"/>
                    </a:moveTo>
                    <a:lnTo>
                      <a:pt x="55" y="24"/>
                    </a:lnTo>
                    <a:lnTo>
                      <a:pt x="0" y="31"/>
                    </a:lnTo>
                    <a:lnTo>
                      <a:pt x="36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84" name="Freeform 949"/>
              <p:cNvSpPr>
                <a:spLocks/>
              </p:cNvSpPr>
              <p:nvPr/>
            </p:nvSpPr>
            <p:spPr bwMode="auto">
              <a:xfrm>
                <a:off x="4238" y="1032"/>
                <a:ext cx="46" cy="19"/>
              </a:xfrm>
              <a:custGeom>
                <a:avLst/>
                <a:gdLst>
                  <a:gd name="T0" fmla="*/ 0 w 93"/>
                  <a:gd name="T1" fmla="*/ 0 h 38"/>
                  <a:gd name="T2" fmla="*/ 0 w 93"/>
                  <a:gd name="T3" fmla="*/ 1 h 38"/>
                  <a:gd name="T4" fmla="*/ 0 w 93"/>
                  <a:gd name="T5" fmla="*/ 1 h 38"/>
                  <a:gd name="T6" fmla="*/ 0 w 93"/>
                  <a:gd name="T7" fmla="*/ 1 h 38"/>
                  <a:gd name="T8" fmla="*/ 0 w 9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3"/>
                  <a:gd name="T16" fmla="*/ 0 h 38"/>
                  <a:gd name="T17" fmla="*/ 93 w 9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3" h="38">
                    <a:moveTo>
                      <a:pt x="93" y="0"/>
                    </a:moveTo>
                    <a:lnTo>
                      <a:pt x="93" y="26"/>
                    </a:lnTo>
                    <a:lnTo>
                      <a:pt x="0" y="38"/>
                    </a:lnTo>
                    <a:lnTo>
                      <a:pt x="38" y="7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85" name="Freeform 950"/>
              <p:cNvSpPr>
                <a:spLocks/>
              </p:cNvSpPr>
              <p:nvPr/>
            </p:nvSpPr>
            <p:spPr bwMode="auto">
              <a:xfrm>
                <a:off x="4228" y="1045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1 h 40"/>
                  <a:gd name="T10" fmla="*/ 1 w 112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40"/>
                  <a:gd name="T20" fmla="*/ 112 w 112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26"/>
                    </a:lnTo>
                    <a:lnTo>
                      <a:pt x="19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86" name="Freeform 951"/>
              <p:cNvSpPr>
                <a:spLocks/>
              </p:cNvSpPr>
              <p:nvPr/>
            </p:nvSpPr>
            <p:spPr bwMode="auto">
              <a:xfrm>
                <a:off x="4228" y="1058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87" name="Freeform 952"/>
              <p:cNvSpPr>
                <a:spLocks/>
              </p:cNvSpPr>
              <p:nvPr/>
            </p:nvSpPr>
            <p:spPr bwMode="auto">
              <a:xfrm>
                <a:off x="4228" y="1071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7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88" name="Freeform 953"/>
              <p:cNvSpPr>
                <a:spLocks/>
              </p:cNvSpPr>
              <p:nvPr/>
            </p:nvSpPr>
            <p:spPr bwMode="auto">
              <a:xfrm>
                <a:off x="4228" y="1085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89" name="Freeform 954"/>
              <p:cNvSpPr>
                <a:spLocks/>
              </p:cNvSpPr>
              <p:nvPr/>
            </p:nvSpPr>
            <p:spPr bwMode="auto">
              <a:xfrm>
                <a:off x="4228" y="1098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90" name="Freeform 955"/>
              <p:cNvSpPr>
                <a:spLocks/>
              </p:cNvSpPr>
              <p:nvPr/>
            </p:nvSpPr>
            <p:spPr bwMode="auto">
              <a:xfrm>
                <a:off x="4228" y="1111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91" name="Freeform 956"/>
              <p:cNvSpPr>
                <a:spLocks/>
              </p:cNvSpPr>
              <p:nvPr/>
            </p:nvSpPr>
            <p:spPr bwMode="auto">
              <a:xfrm>
                <a:off x="4228" y="1123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92" name="Freeform 957"/>
              <p:cNvSpPr>
                <a:spLocks/>
              </p:cNvSpPr>
              <p:nvPr/>
            </p:nvSpPr>
            <p:spPr bwMode="auto">
              <a:xfrm>
                <a:off x="4228" y="1136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93" name="Freeform 958"/>
              <p:cNvSpPr>
                <a:spLocks/>
              </p:cNvSpPr>
              <p:nvPr/>
            </p:nvSpPr>
            <p:spPr bwMode="auto">
              <a:xfrm>
                <a:off x="4228" y="1149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94" name="Freeform 959"/>
              <p:cNvSpPr>
                <a:spLocks/>
              </p:cNvSpPr>
              <p:nvPr/>
            </p:nvSpPr>
            <p:spPr bwMode="auto">
              <a:xfrm>
                <a:off x="4228" y="1162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5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95" name="Freeform 960"/>
              <p:cNvSpPr>
                <a:spLocks/>
              </p:cNvSpPr>
              <p:nvPr/>
            </p:nvSpPr>
            <p:spPr bwMode="auto">
              <a:xfrm>
                <a:off x="4228" y="1175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96" name="Freeform 961"/>
              <p:cNvSpPr>
                <a:spLocks/>
              </p:cNvSpPr>
              <p:nvPr/>
            </p:nvSpPr>
            <p:spPr bwMode="auto">
              <a:xfrm>
                <a:off x="4228" y="1188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97" name="Freeform 962"/>
              <p:cNvSpPr>
                <a:spLocks/>
              </p:cNvSpPr>
              <p:nvPr/>
            </p:nvSpPr>
            <p:spPr bwMode="auto">
              <a:xfrm>
                <a:off x="4228" y="1201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8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98" name="Freeform 963"/>
              <p:cNvSpPr>
                <a:spLocks/>
              </p:cNvSpPr>
              <p:nvPr/>
            </p:nvSpPr>
            <p:spPr bwMode="auto">
              <a:xfrm>
                <a:off x="4228" y="1215"/>
                <a:ext cx="56" cy="17"/>
              </a:xfrm>
              <a:custGeom>
                <a:avLst/>
                <a:gdLst>
                  <a:gd name="T0" fmla="*/ 1 w 112"/>
                  <a:gd name="T1" fmla="*/ 0 h 34"/>
                  <a:gd name="T2" fmla="*/ 1 w 112"/>
                  <a:gd name="T3" fmla="*/ 1 h 34"/>
                  <a:gd name="T4" fmla="*/ 1 w 112"/>
                  <a:gd name="T5" fmla="*/ 1 h 34"/>
                  <a:gd name="T6" fmla="*/ 0 w 112"/>
                  <a:gd name="T7" fmla="*/ 1 h 34"/>
                  <a:gd name="T8" fmla="*/ 0 w 112"/>
                  <a:gd name="T9" fmla="*/ 1 h 34"/>
                  <a:gd name="T10" fmla="*/ 1 w 112"/>
                  <a:gd name="T11" fmla="*/ 0 h 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34"/>
                  <a:gd name="T20" fmla="*/ 112 w 112"/>
                  <a:gd name="T21" fmla="*/ 34 h 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34">
                    <a:moveTo>
                      <a:pt x="112" y="0"/>
                    </a:moveTo>
                    <a:lnTo>
                      <a:pt x="112" y="26"/>
                    </a:lnTo>
                    <a:lnTo>
                      <a:pt x="26" y="34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999" name="Freeform 964"/>
              <p:cNvSpPr>
                <a:spLocks/>
              </p:cNvSpPr>
              <p:nvPr/>
            </p:nvSpPr>
            <p:spPr bwMode="auto">
              <a:xfrm>
                <a:off x="4241" y="1228"/>
                <a:ext cx="43" cy="16"/>
              </a:xfrm>
              <a:custGeom>
                <a:avLst/>
                <a:gdLst>
                  <a:gd name="T0" fmla="*/ 1 w 86"/>
                  <a:gd name="T1" fmla="*/ 0 h 33"/>
                  <a:gd name="T2" fmla="*/ 1 w 86"/>
                  <a:gd name="T3" fmla="*/ 0 h 33"/>
                  <a:gd name="T4" fmla="*/ 1 w 86"/>
                  <a:gd name="T5" fmla="*/ 0 h 33"/>
                  <a:gd name="T6" fmla="*/ 0 w 86"/>
                  <a:gd name="T7" fmla="*/ 0 h 33"/>
                  <a:gd name="T8" fmla="*/ 1 w 86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33"/>
                  <a:gd name="T17" fmla="*/ 86 w 86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33">
                    <a:moveTo>
                      <a:pt x="86" y="0"/>
                    </a:moveTo>
                    <a:lnTo>
                      <a:pt x="86" y="26"/>
                    </a:lnTo>
                    <a:lnTo>
                      <a:pt x="29" y="33"/>
                    </a:lnTo>
                    <a:lnTo>
                      <a:pt x="0" y="8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00" name="Freeform 965"/>
              <p:cNvSpPr>
                <a:spLocks/>
              </p:cNvSpPr>
              <p:nvPr/>
            </p:nvSpPr>
            <p:spPr bwMode="auto">
              <a:xfrm>
                <a:off x="4256" y="1241"/>
                <a:ext cx="28" cy="14"/>
              </a:xfrm>
              <a:custGeom>
                <a:avLst/>
                <a:gdLst>
                  <a:gd name="T0" fmla="*/ 0 w 57"/>
                  <a:gd name="T1" fmla="*/ 0 h 29"/>
                  <a:gd name="T2" fmla="*/ 0 w 57"/>
                  <a:gd name="T3" fmla="*/ 0 h 29"/>
                  <a:gd name="T4" fmla="*/ 0 w 57"/>
                  <a:gd name="T5" fmla="*/ 0 h 29"/>
                  <a:gd name="T6" fmla="*/ 0 w 57"/>
                  <a:gd name="T7" fmla="*/ 0 h 29"/>
                  <a:gd name="T8" fmla="*/ 0 w 57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29"/>
                  <a:gd name="T17" fmla="*/ 57 w 57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29">
                    <a:moveTo>
                      <a:pt x="57" y="0"/>
                    </a:moveTo>
                    <a:lnTo>
                      <a:pt x="57" y="25"/>
                    </a:lnTo>
                    <a:lnTo>
                      <a:pt x="30" y="29"/>
                    </a:lnTo>
                    <a:lnTo>
                      <a:pt x="0" y="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01" name="Freeform 966"/>
              <p:cNvSpPr>
                <a:spLocks/>
              </p:cNvSpPr>
              <p:nvPr/>
            </p:nvSpPr>
            <p:spPr bwMode="auto">
              <a:xfrm>
                <a:off x="4270" y="1254"/>
                <a:ext cx="14" cy="12"/>
              </a:xfrm>
              <a:custGeom>
                <a:avLst/>
                <a:gdLst>
                  <a:gd name="T0" fmla="*/ 1 w 27"/>
                  <a:gd name="T1" fmla="*/ 0 h 25"/>
                  <a:gd name="T2" fmla="*/ 1 w 27"/>
                  <a:gd name="T3" fmla="*/ 0 h 25"/>
                  <a:gd name="T4" fmla="*/ 0 w 27"/>
                  <a:gd name="T5" fmla="*/ 0 h 25"/>
                  <a:gd name="T6" fmla="*/ 1 w 27"/>
                  <a:gd name="T7" fmla="*/ 0 h 2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"/>
                  <a:gd name="T13" fmla="*/ 0 h 25"/>
                  <a:gd name="T14" fmla="*/ 27 w 27"/>
                  <a:gd name="T15" fmla="*/ 25 h 2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" h="25">
                    <a:moveTo>
                      <a:pt x="27" y="0"/>
                    </a:moveTo>
                    <a:lnTo>
                      <a:pt x="27" y="25"/>
                    </a:lnTo>
                    <a:lnTo>
                      <a:pt x="0" y="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02" name="Freeform 967"/>
              <p:cNvSpPr>
                <a:spLocks/>
              </p:cNvSpPr>
              <p:nvPr/>
            </p:nvSpPr>
            <p:spPr bwMode="auto">
              <a:xfrm>
                <a:off x="4228" y="1014"/>
                <a:ext cx="56" cy="252"/>
              </a:xfrm>
              <a:custGeom>
                <a:avLst/>
                <a:gdLst>
                  <a:gd name="T0" fmla="*/ 0 w 112"/>
                  <a:gd name="T1" fmla="*/ 1 h 504"/>
                  <a:gd name="T2" fmla="*/ 1 w 112"/>
                  <a:gd name="T3" fmla="*/ 0 h 504"/>
                  <a:gd name="T4" fmla="*/ 1 w 112"/>
                  <a:gd name="T5" fmla="*/ 1 h 504"/>
                  <a:gd name="T6" fmla="*/ 0 w 112"/>
                  <a:gd name="T7" fmla="*/ 1 h 504"/>
                  <a:gd name="T8" fmla="*/ 0 w 112"/>
                  <a:gd name="T9" fmla="*/ 1 h 5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504"/>
                  <a:gd name="T17" fmla="*/ 112 w 112"/>
                  <a:gd name="T18" fmla="*/ 504 h 5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504">
                    <a:moveTo>
                      <a:pt x="0" y="88"/>
                    </a:moveTo>
                    <a:lnTo>
                      <a:pt x="112" y="0"/>
                    </a:lnTo>
                    <a:lnTo>
                      <a:pt x="112" y="504"/>
                    </a:lnTo>
                    <a:lnTo>
                      <a:pt x="0" y="417"/>
                    </a:lnTo>
                    <a:lnTo>
                      <a:pt x="0" y="88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03" name="Freeform 968"/>
              <p:cNvSpPr>
                <a:spLocks/>
              </p:cNvSpPr>
              <p:nvPr/>
            </p:nvSpPr>
            <p:spPr bwMode="auto">
              <a:xfrm>
                <a:off x="4222" y="1222"/>
                <a:ext cx="68" cy="43"/>
              </a:xfrm>
              <a:custGeom>
                <a:avLst/>
                <a:gdLst>
                  <a:gd name="T0" fmla="*/ 0 w 137"/>
                  <a:gd name="T1" fmla="*/ 1 h 86"/>
                  <a:gd name="T2" fmla="*/ 0 w 137"/>
                  <a:gd name="T3" fmla="*/ 1 h 86"/>
                  <a:gd name="T4" fmla="*/ 0 w 137"/>
                  <a:gd name="T5" fmla="*/ 0 h 86"/>
                  <a:gd name="T6" fmla="*/ 0 w 137"/>
                  <a:gd name="T7" fmla="*/ 0 h 86"/>
                  <a:gd name="T8" fmla="*/ 0 w 13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7"/>
                  <a:gd name="T16" fmla="*/ 0 h 86"/>
                  <a:gd name="T17" fmla="*/ 137 w 13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7" h="86">
                    <a:moveTo>
                      <a:pt x="0" y="86"/>
                    </a:moveTo>
                    <a:lnTo>
                      <a:pt x="137" y="86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04" name="Freeform 969"/>
              <p:cNvSpPr>
                <a:spLocks/>
              </p:cNvSpPr>
              <p:nvPr/>
            </p:nvSpPr>
            <p:spPr bwMode="auto">
              <a:xfrm>
                <a:off x="4153" y="1222"/>
                <a:ext cx="73" cy="43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05" name="Freeform 970"/>
              <p:cNvSpPr>
                <a:spLocks/>
              </p:cNvSpPr>
              <p:nvPr/>
            </p:nvSpPr>
            <p:spPr bwMode="auto">
              <a:xfrm>
                <a:off x="4085" y="1222"/>
                <a:ext cx="73" cy="43"/>
              </a:xfrm>
              <a:custGeom>
                <a:avLst/>
                <a:gdLst>
                  <a:gd name="T0" fmla="*/ 1 w 146"/>
                  <a:gd name="T1" fmla="*/ 1 h 86"/>
                  <a:gd name="T2" fmla="*/ 0 w 146"/>
                  <a:gd name="T3" fmla="*/ 1 h 86"/>
                  <a:gd name="T4" fmla="*/ 1 w 146"/>
                  <a:gd name="T5" fmla="*/ 0 h 86"/>
                  <a:gd name="T6" fmla="*/ 1 w 146"/>
                  <a:gd name="T7" fmla="*/ 0 h 86"/>
                  <a:gd name="T8" fmla="*/ 1 w 146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6"/>
                  <a:gd name="T17" fmla="*/ 146 w 14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8" y="0"/>
                    </a:lnTo>
                    <a:lnTo>
                      <a:pt x="146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06" name="Freeform 971"/>
              <p:cNvSpPr>
                <a:spLocks/>
              </p:cNvSpPr>
              <p:nvPr/>
            </p:nvSpPr>
            <p:spPr bwMode="auto">
              <a:xfrm>
                <a:off x="4016" y="1222"/>
                <a:ext cx="73" cy="43"/>
              </a:xfrm>
              <a:custGeom>
                <a:avLst/>
                <a:gdLst>
                  <a:gd name="T0" fmla="*/ 1 w 146"/>
                  <a:gd name="T1" fmla="*/ 1 h 86"/>
                  <a:gd name="T2" fmla="*/ 0 w 146"/>
                  <a:gd name="T3" fmla="*/ 1 h 86"/>
                  <a:gd name="T4" fmla="*/ 1 w 146"/>
                  <a:gd name="T5" fmla="*/ 0 h 86"/>
                  <a:gd name="T6" fmla="*/ 1 w 146"/>
                  <a:gd name="T7" fmla="*/ 0 h 86"/>
                  <a:gd name="T8" fmla="*/ 1 w 146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6"/>
                  <a:gd name="T17" fmla="*/ 146 w 14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07" name="Freeform 972"/>
              <p:cNvSpPr>
                <a:spLocks/>
              </p:cNvSpPr>
              <p:nvPr/>
            </p:nvSpPr>
            <p:spPr bwMode="auto">
              <a:xfrm>
                <a:off x="3948" y="1222"/>
                <a:ext cx="73" cy="43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7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6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08" name="Freeform 973"/>
              <p:cNvSpPr>
                <a:spLocks/>
              </p:cNvSpPr>
              <p:nvPr/>
            </p:nvSpPr>
            <p:spPr bwMode="auto">
              <a:xfrm>
                <a:off x="3879" y="1222"/>
                <a:ext cx="73" cy="43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09" name="Freeform 974"/>
              <p:cNvSpPr>
                <a:spLocks/>
              </p:cNvSpPr>
              <p:nvPr/>
            </p:nvSpPr>
            <p:spPr bwMode="auto">
              <a:xfrm>
                <a:off x="3810" y="1222"/>
                <a:ext cx="74" cy="43"/>
              </a:xfrm>
              <a:custGeom>
                <a:avLst/>
                <a:gdLst>
                  <a:gd name="T0" fmla="*/ 1 w 146"/>
                  <a:gd name="T1" fmla="*/ 1 h 86"/>
                  <a:gd name="T2" fmla="*/ 0 w 146"/>
                  <a:gd name="T3" fmla="*/ 1 h 86"/>
                  <a:gd name="T4" fmla="*/ 1 w 146"/>
                  <a:gd name="T5" fmla="*/ 0 h 86"/>
                  <a:gd name="T6" fmla="*/ 1 w 146"/>
                  <a:gd name="T7" fmla="*/ 0 h 86"/>
                  <a:gd name="T8" fmla="*/ 1 w 146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6"/>
                  <a:gd name="T17" fmla="*/ 146 w 14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8" y="0"/>
                    </a:lnTo>
                    <a:lnTo>
                      <a:pt x="146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10" name="Freeform 975"/>
              <p:cNvSpPr>
                <a:spLocks/>
              </p:cNvSpPr>
              <p:nvPr/>
            </p:nvSpPr>
            <p:spPr bwMode="auto">
              <a:xfrm>
                <a:off x="3741" y="1222"/>
                <a:ext cx="74" cy="43"/>
              </a:xfrm>
              <a:custGeom>
                <a:avLst/>
                <a:gdLst>
                  <a:gd name="T0" fmla="*/ 1 w 146"/>
                  <a:gd name="T1" fmla="*/ 1 h 86"/>
                  <a:gd name="T2" fmla="*/ 0 w 146"/>
                  <a:gd name="T3" fmla="*/ 1 h 86"/>
                  <a:gd name="T4" fmla="*/ 1 w 146"/>
                  <a:gd name="T5" fmla="*/ 0 h 86"/>
                  <a:gd name="T6" fmla="*/ 1 w 146"/>
                  <a:gd name="T7" fmla="*/ 0 h 86"/>
                  <a:gd name="T8" fmla="*/ 1 w 146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6"/>
                  <a:gd name="T17" fmla="*/ 146 w 14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11" name="Freeform 976"/>
              <p:cNvSpPr>
                <a:spLocks/>
              </p:cNvSpPr>
              <p:nvPr/>
            </p:nvSpPr>
            <p:spPr bwMode="auto">
              <a:xfrm>
                <a:off x="3673" y="1222"/>
                <a:ext cx="73" cy="43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7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6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12" name="Freeform 977"/>
              <p:cNvSpPr>
                <a:spLocks/>
              </p:cNvSpPr>
              <p:nvPr/>
            </p:nvSpPr>
            <p:spPr bwMode="auto">
              <a:xfrm>
                <a:off x="3604" y="1222"/>
                <a:ext cx="73" cy="43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13" name="Freeform 978"/>
              <p:cNvSpPr>
                <a:spLocks/>
              </p:cNvSpPr>
              <p:nvPr/>
            </p:nvSpPr>
            <p:spPr bwMode="auto">
              <a:xfrm>
                <a:off x="3536" y="1222"/>
                <a:ext cx="73" cy="43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14" name="Freeform 979"/>
              <p:cNvSpPr>
                <a:spLocks/>
              </p:cNvSpPr>
              <p:nvPr/>
            </p:nvSpPr>
            <p:spPr bwMode="auto">
              <a:xfrm>
                <a:off x="3468" y="1222"/>
                <a:ext cx="73" cy="43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7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6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15" name="Freeform 980"/>
              <p:cNvSpPr>
                <a:spLocks/>
              </p:cNvSpPr>
              <p:nvPr/>
            </p:nvSpPr>
            <p:spPr bwMode="auto">
              <a:xfrm>
                <a:off x="3399" y="1222"/>
                <a:ext cx="73" cy="43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16" name="Freeform 981"/>
              <p:cNvSpPr>
                <a:spLocks/>
              </p:cNvSpPr>
              <p:nvPr/>
            </p:nvSpPr>
            <p:spPr bwMode="auto">
              <a:xfrm>
                <a:off x="3330" y="1222"/>
                <a:ext cx="74" cy="43"/>
              </a:xfrm>
              <a:custGeom>
                <a:avLst/>
                <a:gdLst>
                  <a:gd name="T0" fmla="*/ 1 w 147"/>
                  <a:gd name="T1" fmla="*/ 1 h 86"/>
                  <a:gd name="T2" fmla="*/ 0 w 147"/>
                  <a:gd name="T3" fmla="*/ 1 h 86"/>
                  <a:gd name="T4" fmla="*/ 1 w 147"/>
                  <a:gd name="T5" fmla="*/ 0 h 86"/>
                  <a:gd name="T6" fmla="*/ 1 w 147"/>
                  <a:gd name="T7" fmla="*/ 0 h 86"/>
                  <a:gd name="T8" fmla="*/ 1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17" name="Freeform 982"/>
              <p:cNvSpPr>
                <a:spLocks/>
              </p:cNvSpPr>
              <p:nvPr/>
            </p:nvSpPr>
            <p:spPr bwMode="auto">
              <a:xfrm>
                <a:off x="3261" y="1222"/>
                <a:ext cx="74" cy="43"/>
              </a:xfrm>
              <a:custGeom>
                <a:avLst/>
                <a:gdLst>
                  <a:gd name="T0" fmla="*/ 1 w 147"/>
                  <a:gd name="T1" fmla="*/ 1 h 86"/>
                  <a:gd name="T2" fmla="*/ 0 w 147"/>
                  <a:gd name="T3" fmla="*/ 1 h 86"/>
                  <a:gd name="T4" fmla="*/ 1 w 147"/>
                  <a:gd name="T5" fmla="*/ 0 h 86"/>
                  <a:gd name="T6" fmla="*/ 1 w 147"/>
                  <a:gd name="T7" fmla="*/ 0 h 86"/>
                  <a:gd name="T8" fmla="*/ 1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18" name="Freeform 983"/>
              <p:cNvSpPr>
                <a:spLocks/>
              </p:cNvSpPr>
              <p:nvPr/>
            </p:nvSpPr>
            <p:spPr bwMode="auto">
              <a:xfrm>
                <a:off x="3193" y="1222"/>
                <a:ext cx="74" cy="43"/>
              </a:xfrm>
              <a:custGeom>
                <a:avLst/>
                <a:gdLst>
                  <a:gd name="T0" fmla="*/ 1 w 147"/>
                  <a:gd name="T1" fmla="*/ 1 h 86"/>
                  <a:gd name="T2" fmla="*/ 0 w 147"/>
                  <a:gd name="T3" fmla="*/ 1 h 86"/>
                  <a:gd name="T4" fmla="*/ 1 w 147"/>
                  <a:gd name="T5" fmla="*/ 0 h 86"/>
                  <a:gd name="T6" fmla="*/ 1 w 147"/>
                  <a:gd name="T7" fmla="*/ 0 h 86"/>
                  <a:gd name="T8" fmla="*/ 1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7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19" name="Freeform 984"/>
              <p:cNvSpPr>
                <a:spLocks/>
              </p:cNvSpPr>
              <p:nvPr/>
            </p:nvSpPr>
            <p:spPr bwMode="auto">
              <a:xfrm>
                <a:off x="3124" y="1222"/>
                <a:ext cx="74" cy="43"/>
              </a:xfrm>
              <a:custGeom>
                <a:avLst/>
                <a:gdLst>
                  <a:gd name="T0" fmla="*/ 1 w 147"/>
                  <a:gd name="T1" fmla="*/ 1 h 86"/>
                  <a:gd name="T2" fmla="*/ 0 w 147"/>
                  <a:gd name="T3" fmla="*/ 1 h 86"/>
                  <a:gd name="T4" fmla="*/ 1 w 147"/>
                  <a:gd name="T5" fmla="*/ 0 h 86"/>
                  <a:gd name="T6" fmla="*/ 1 w 147"/>
                  <a:gd name="T7" fmla="*/ 0 h 86"/>
                  <a:gd name="T8" fmla="*/ 1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20" name="Freeform 985"/>
              <p:cNvSpPr>
                <a:spLocks/>
              </p:cNvSpPr>
              <p:nvPr/>
            </p:nvSpPr>
            <p:spPr bwMode="auto">
              <a:xfrm>
                <a:off x="3056" y="1222"/>
                <a:ext cx="73" cy="43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21" name="Freeform 986"/>
              <p:cNvSpPr>
                <a:spLocks/>
              </p:cNvSpPr>
              <p:nvPr/>
            </p:nvSpPr>
            <p:spPr bwMode="auto">
              <a:xfrm>
                <a:off x="2987" y="1222"/>
                <a:ext cx="74" cy="43"/>
              </a:xfrm>
              <a:custGeom>
                <a:avLst/>
                <a:gdLst>
                  <a:gd name="T0" fmla="*/ 1 w 148"/>
                  <a:gd name="T1" fmla="*/ 1 h 86"/>
                  <a:gd name="T2" fmla="*/ 0 w 148"/>
                  <a:gd name="T3" fmla="*/ 1 h 86"/>
                  <a:gd name="T4" fmla="*/ 1 w 148"/>
                  <a:gd name="T5" fmla="*/ 0 h 86"/>
                  <a:gd name="T6" fmla="*/ 1 w 148"/>
                  <a:gd name="T7" fmla="*/ 0 h 86"/>
                  <a:gd name="T8" fmla="*/ 1 w 148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86"/>
                  <a:gd name="T17" fmla="*/ 148 w 148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8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22" name="Freeform 987"/>
              <p:cNvSpPr>
                <a:spLocks/>
              </p:cNvSpPr>
              <p:nvPr/>
            </p:nvSpPr>
            <p:spPr bwMode="auto">
              <a:xfrm>
                <a:off x="2923" y="1222"/>
                <a:ext cx="69" cy="43"/>
              </a:xfrm>
              <a:custGeom>
                <a:avLst/>
                <a:gdLst>
                  <a:gd name="T0" fmla="*/ 1 w 138"/>
                  <a:gd name="T1" fmla="*/ 1 h 86"/>
                  <a:gd name="T2" fmla="*/ 0 w 138"/>
                  <a:gd name="T3" fmla="*/ 1 h 86"/>
                  <a:gd name="T4" fmla="*/ 1 w 138"/>
                  <a:gd name="T5" fmla="*/ 0 h 86"/>
                  <a:gd name="T6" fmla="*/ 1 w 138"/>
                  <a:gd name="T7" fmla="*/ 0 h 86"/>
                  <a:gd name="T8" fmla="*/ 1 w 138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8"/>
                  <a:gd name="T16" fmla="*/ 0 h 86"/>
                  <a:gd name="T17" fmla="*/ 138 w 138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8" h="86">
                    <a:moveTo>
                      <a:pt x="128" y="86"/>
                    </a:moveTo>
                    <a:lnTo>
                      <a:pt x="0" y="86"/>
                    </a:lnTo>
                    <a:lnTo>
                      <a:pt x="112" y="0"/>
                    </a:lnTo>
                    <a:lnTo>
                      <a:pt x="138" y="0"/>
                    </a:lnTo>
                    <a:lnTo>
                      <a:pt x="128" y="86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23" name="Freeform 988"/>
              <p:cNvSpPr>
                <a:spLocks/>
              </p:cNvSpPr>
              <p:nvPr/>
            </p:nvSpPr>
            <p:spPr bwMode="auto">
              <a:xfrm>
                <a:off x="2923" y="1222"/>
                <a:ext cx="1367" cy="43"/>
              </a:xfrm>
              <a:custGeom>
                <a:avLst/>
                <a:gdLst>
                  <a:gd name="T0" fmla="*/ 0 w 2735"/>
                  <a:gd name="T1" fmla="*/ 0 h 86"/>
                  <a:gd name="T2" fmla="*/ 0 w 2735"/>
                  <a:gd name="T3" fmla="*/ 1 h 86"/>
                  <a:gd name="T4" fmla="*/ 0 w 2735"/>
                  <a:gd name="T5" fmla="*/ 1 h 86"/>
                  <a:gd name="T6" fmla="*/ 0 w 2735"/>
                  <a:gd name="T7" fmla="*/ 0 h 86"/>
                  <a:gd name="T8" fmla="*/ 0 w 2735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35"/>
                  <a:gd name="T16" fmla="*/ 0 h 86"/>
                  <a:gd name="T17" fmla="*/ 2735 w 2735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35" h="86">
                    <a:moveTo>
                      <a:pt x="112" y="0"/>
                    </a:moveTo>
                    <a:lnTo>
                      <a:pt x="0" y="86"/>
                    </a:lnTo>
                    <a:lnTo>
                      <a:pt x="2735" y="86"/>
                    </a:lnTo>
                    <a:lnTo>
                      <a:pt x="2610" y="0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24" name="Freeform 989"/>
              <p:cNvSpPr>
                <a:spLocks/>
              </p:cNvSpPr>
              <p:nvPr/>
            </p:nvSpPr>
            <p:spPr bwMode="auto">
              <a:xfrm>
                <a:off x="2923" y="1014"/>
                <a:ext cx="68" cy="43"/>
              </a:xfrm>
              <a:custGeom>
                <a:avLst/>
                <a:gdLst>
                  <a:gd name="T0" fmla="*/ 1 w 136"/>
                  <a:gd name="T1" fmla="*/ 0 h 86"/>
                  <a:gd name="T2" fmla="*/ 0 w 136"/>
                  <a:gd name="T3" fmla="*/ 0 h 86"/>
                  <a:gd name="T4" fmla="*/ 1 w 136"/>
                  <a:gd name="T5" fmla="*/ 1 h 86"/>
                  <a:gd name="T6" fmla="*/ 1 w 136"/>
                  <a:gd name="T7" fmla="*/ 1 h 86"/>
                  <a:gd name="T8" fmla="*/ 1 w 136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6"/>
                  <a:gd name="T17" fmla="*/ 136 w 13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6">
                    <a:moveTo>
                      <a:pt x="136" y="0"/>
                    </a:moveTo>
                    <a:lnTo>
                      <a:pt x="0" y="0"/>
                    </a:lnTo>
                    <a:lnTo>
                      <a:pt x="118" y="86"/>
                    </a:lnTo>
                    <a:lnTo>
                      <a:pt x="136" y="86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25" name="Rectangle 990"/>
              <p:cNvSpPr>
                <a:spLocks noChangeArrowheads="1"/>
              </p:cNvSpPr>
              <p:nvPr/>
            </p:nvSpPr>
            <p:spPr bwMode="auto">
              <a:xfrm>
                <a:off x="2991" y="1014"/>
                <a:ext cx="68" cy="43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26" name="Rectangle 991"/>
              <p:cNvSpPr>
                <a:spLocks noChangeArrowheads="1"/>
              </p:cNvSpPr>
              <p:nvPr/>
            </p:nvSpPr>
            <p:spPr bwMode="auto">
              <a:xfrm>
                <a:off x="3059" y="1014"/>
                <a:ext cx="69" cy="43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27" name="Rectangle 992"/>
              <p:cNvSpPr>
                <a:spLocks noChangeArrowheads="1"/>
              </p:cNvSpPr>
              <p:nvPr/>
            </p:nvSpPr>
            <p:spPr bwMode="auto">
              <a:xfrm>
                <a:off x="3128" y="1014"/>
                <a:ext cx="68" cy="43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28" name="Rectangle 993"/>
              <p:cNvSpPr>
                <a:spLocks noChangeArrowheads="1"/>
              </p:cNvSpPr>
              <p:nvPr/>
            </p:nvSpPr>
            <p:spPr bwMode="auto">
              <a:xfrm>
                <a:off x="3196" y="1014"/>
                <a:ext cx="68" cy="43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29" name="Rectangle 994"/>
              <p:cNvSpPr>
                <a:spLocks noChangeArrowheads="1"/>
              </p:cNvSpPr>
              <p:nvPr/>
            </p:nvSpPr>
            <p:spPr bwMode="auto">
              <a:xfrm>
                <a:off x="3264" y="1014"/>
                <a:ext cx="68" cy="4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30" name="Rectangle 995"/>
              <p:cNvSpPr>
                <a:spLocks noChangeArrowheads="1"/>
              </p:cNvSpPr>
              <p:nvPr/>
            </p:nvSpPr>
            <p:spPr bwMode="auto">
              <a:xfrm>
                <a:off x="3332" y="1014"/>
                <a:ext cx="68" cy="43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31" name="Rectangle 996"/>
              <p:cNvSpPr>
                <a:spLocks noChangeArrowheads="1"/>
              </p:cNvSpPr>
              <p:nvPr/>
            </p:nvSpPr>
            <p:spPr bwMode="auto">
              <a:xfrm>
                <a:off x="3400" y="1014"/>
                <a:ext cx="69" cy="43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32" name="Rectangle 997"/>
              <p:cNvSpPr>
                <a:spLocks noChangeArrowheads="1"/>
              </p:cNvSpPr>
              <p:nvPr/>
            </p:nvSpPr>
            <p:spPr bwMode="auto">
              <a:xfrm>
                <a:off x="3469" y="1014"/>
                <a:ext cx="68" cy="43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33" name="Rectangle 998"/>
              <p:cNvSpPr>
                <a:spLocks noChangeArrowheads="1"/>
              </p:cNvSpPr>
              <p:nvPr/>
            </p:nvSpPr>
            <p:spPr bwMode="auto">
              <a:xfrm>
                <a:off x="3537" y="1014"/>
                <a:ext cx="68" cy="43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34" name="Rectangle 999"/>
              <p:cNvSpPr>
                <a:spLocks noChangeArrowheads="1"/>
              </p:cNvSpPr>
              <p:nvPr/>
            </p:nvSpPr>
            <p:spPr bwMode="auto">
              <a:xfrm>
                <a:off x="3605" y="1014"/>
                <a:ext cx="68" cy="43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35" name="Rectangle 1000"/>
              <p:cNvSpPr>
                <a:spLocks noChangeArrowheads="1"/>
              </p:cNvSpPr>
              <p:nvPr/>
            </p:nvSpPr>
            <p:spPr bwMode="auto">
              <a:xfrm>
                <a:off x="3673" y="1014"/>
                <a:ext cx="68" cy="43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36" name="Rectangle 1001"/>
              <p:cNvSpPr>
                <a:spLocks noChangeArrowheads="1"/>
              </p:cNvSpPr>
              <p:nvPr/>
            </p:nvSpPr>
            <p:spPr bwMode="auto">
              <a:xfrm>
                <a:off x="3741" y="1014"/>
                <a:ext cx="69" cy="43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37" name="Rectangle 1002"/>
              <p:cNvSpPr>
                <a:spLocks noChangeArrowheads="1"/>
              </p:cNvSpPr>
              <p:nvPr/>
            </p:nvSpPr>
            <p:spPr bwMode="auto">
              <a:xfrm>
                <a:off x="3810" y="1014"/>
                <a:ext cx="68" cy="43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38" name="Rectangle 1003"/>
              <p:cNvSpPr>
                <a:spLocks noChangeArrowheads="1"/>
              </p:cNvSpPr>
              <p:nvPr/>
            </p:nvSpPr>
            <p:spPr bwMode="auto">
              <a:xfrm>
                <a:off x="3878" y="1014"/>
                <a:ext cx="68" cy="43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39" name="Rectangle 1004"/>
              <p:cNvSpPr>
                <a:spLocks noChangeArrowheads="1"/>
              </p:cNvSpPr>
              <p:nvPr/>
            </p:nvSpPr>
            <p:spPr bwMode="auto">
              <a:xfrm>
                <a:off x="3946" y="1014"/>
                <a:ext cx="68" cy="43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40" name="Rectangle 1005"/>
              <p:cNvSpPr>
                <a:spLocks noChangeArrowheads="1"/>
              </p:cNvSpPr>
              <p:nvPr/>
            </p:nvSpPr>
            <p:spPr bwMode="auto">
              <a:xfrm>
                <a:off x="4014" y="1014"/>
                <a:ext cx="68" cy="43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41" name="Rectangle 1006"/>
              <p:cNvSpPr>
                <a:spLocks noChangeArrowheads="1"/>
              </p:cNvSpPr>
              <p:nvPr/>
            </p:nvSpPr>
            <p:spPr bwMode="auto">
              <a:xfrm>
                <a:off x="4082" y="1014"/>
                <a:ext cx="68" cy="43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42" name="Rectangle 1007"/>
              <p:cNvSpPr>
                <a:spLocks noChangeArrowheads="1"/>
              </p:cNvSpPr>
              <p:nvPr/>
            </p:nvSpPr>
            <p:spPr bwMode="auto">
              <a:xfrm>
                <a:off x="4150" y="1014"/>
                <a:ext cx="69" cy="43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8043" name="Freeform 1008"/>
              <p:cNvSpPr>
                <a:spLocks/>
              </p:cNvSpPr>
              <p:nvPr/>
            </p:nvSpPr>
            <p:spPr bwMode="auto">
              <a:xfrm>
                <a:off x="4219" y="1014"/>
                <a:ext cx="69" cy="43"/>
              </a:xfrm>
              <a:custGeom>
                <a:avLst/>
                <a:gdLst>
                  <a:gd name="T0" fmla="*/ 0 w 136"/>
                  <a:gd name="T1" fmla="*/ 0 h 86"/>
                  <a:gd name="T2" fmla="*/ 1 w 136"/>
                  <a:gd name="T3" fmla="*/ 0 h 86"/>
                  <a:gd name="T4" fmla="*/ 1 w 136"/>
                  <a:gd name="T5" fmla="*/ 1 h 86"/>
                  <a:gd name="T6" fmla="*/ 0 w 136"/>
                  <a:gd name="T7" fmla="*/ 1 h 86"/>
                  <a:gd name="T8" fmla="*/ 0 w 136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6"/>
                  <a:gd name="T17" fmla="*/ 136 w 13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6">
                    <a:moveTo>
                      <a:pt x="0" y="0"/>
                    </a:moveTo>
                    <a:lnTo>
                      <a:pt x="136" y="0"/>
                    </a:lnTo>
                    <a:lnTo>
                      <a:pt x="24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44" name="Freeform 1009"/>
              <p:cNvSpPr>
                <a:spLocks/>
              </p:cNvSpPr>
              <p:nvPr/>
            </p:nvSpPr>
            <p:spPr bwMode="auto">
              <a:xfrm>
                <a:off x="2923" y="1014"/>
                <a:ext cx="1365" cy="43"/>
              </a:xfrm>
              <a:custGeom>
                <a:avLst/>
                <a:gdLst>
                  <a:gd name="T0" fmla="*/ 1 w 2729"/>
                  <a:gd name="T1" fmla="*/ 1 h 86"/>
                  <a:gd name="T2" fmla="*/ 0 w 2729"/>
                  <a:gd name="T3" fmla="*/ 0 h 86"/>
                  <a:gd name="T4" fmla="*/ 1 w 2729"/>
                  <a:gd name="T5" fmla="*/ 0 h 86"/>
                  <a:gd name="T6" fmla="*/ 1 w 2729"/>
                  <a:gd name="T7" fmla="*/ 1 h 86"/>
                  <a:gd name="T8" fmla="*/ 1 w 2729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29"/>
                  <a:gd name="T16" fmla="*/ 0 h 86"/>
                  <a:gd name="T17" fmla="*/ 2729 w 2729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29" h="86">
                    <a:moveTo>
                      <a:pt x="118" y="86"/>
                    </a:moveTo>
                    <a:lnTo>
                      <a:pt x="0" y="0"/>
                    </a:lnTo>
                    <a:lnTo>
                      <a:pt x="2729" y="0"/>
                    </a:lnTo>
                    <a:lnTo>
                      <a:pt x="2617" y="86"/>
                    </a:lnTo>
                    <a:lnTo>
                      <a:pt x="118" y="86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45" name="Freeform 1010"/>
              <p:cNvSpPr>
                <a:spLocks/>
              </p:cNvSpPr>
              <p:nvPr/>
            </p:nvSpPr>
            <p:spPr bwMode="auto">
              <a:xfrm>
                <a:off x="2922" y="1011"/>
                <a:ext cx="17" cy="13"/>
              </a:xfrm>
              <a:custGeom>
                <a:avLst/>
                <a:gdLst>
                  <a:gd name="T0" fmla="*/ 1 w 33"/>
                  <a:gd name="T1" fmla="*/ 1 h 26"/>
                  <a:gd name="T2" fmla="*/ 0 w 33"/>
                  <a:gd name="T3" fmla="*/ 0 h 26"/>
                  <a:gd name="T4" fmla="*/ 0 w 33"/>
                  <a:gd name="T5" fmla="*/ 1 h 26"/>
                  <a:gd name="T6" fmla="*/ 1 w 33"/>
                  <a:gd name="T7" fmla="*/ 1 h 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3"/>
                  <a:gd name="T13" fmla="*/ 0 h 26"/>
                  <a:gd name="T14" fmla="*/ 33 w 33"/>
                  <a:gd name="T15" fmla="*/ 26 h 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3" h="26">
                    <a:moveTo>
                      <a:pt x="33" y="22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3" y="2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8046" name="Freeform 1011"/>
              <p:cNvSpPr>
                <a:spLocks/>
              </p:cNvSpPr>
              <p:nvPr/>
            </p:nvSpPr>
            <p:spPr bwMode="auto">
              <a:xfrm>
                <a:off x="2922" y="1023"/>
                <a:ext cx="32" cy="14"/>
              </a:xfrm>
              <a:custGeom>
                <a:avLst/>
                <a:gdLst>
                  <a:gd name="T0" fmla="*/ 1 w 64"/>
                  <a:gd name="T1" fmla="*/ 0 h 29"/>
                  <a:gd name="T2" fmla="*/ 1 w 64"/>
                  <a:gd name="T3" fmla="*/ 0 h 29"/>
                  <a:gd name="T4" fmla="*/ 0 w 64"/>
                  <a:gd name="T5" fmla="*/ 0 h 29"/>
                  <a:gd name="T6" fmla="*/ 0 w 64"/>
                  <a:gd name="T7" fmla="*/ 0 h 29"/>
                  <a:gd name="T8" fmla="*/ 1 w 64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29"/>
                  <a:gd name="T17" fmla="*/ 64 w 64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29">
                    <a:moveTo>
                      <a:pt x="33" y="0"/>
                    </a:moveTo>
                    <a:lnTo>
                      <a:pt x="64" y="22"/>
                    </a:lnTo>
                    <a:lnTo>
                      <a:pt x="0" y="29"/>
                    </a:lnTo>
                    <a:lnTo>
                      <a:pt x="0" y="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8" name="Group 1012"/>
            <p:cNvGrpSpPr>
              <a:grpSpLocks/>
            </p:cNvGrpSpPr>
            <p:nvPr/>
          </p:nvGrpSpPr>
          <p:grpSpPr bwMode="auto">
            <a:xfrm>
              <a:off x="2922" y="1011"/>
              <a:ext cx="1368" cy="1589"/>
              <a:chOff x="2922" y="1011"/>
              <a:chExt cx="1368" cy="1589"/>
            </a:xfrm>
          </p:grpSpPr>
          <p:sp>
            <p:nvSpPr>
              <p:cNvPr id="87647" name="Freeform 1013"/>
              <p:cNvSpPr>
                <a:spLocks/>
              </p:cNvSpPr>
              <p:nvPr/>
            </p:nvSpPr>
            <p:spPr bwMode="auto">
              <a:xfrm>
                <a:off x="2922" y="1034"/>
                <a:ext cx="49" cy="16"/>
              </a:xfrm>
              <a:custGeom>
                <a:avLst/>
                <a:gdLst>
                  <a:gd name="T0" fmla="*/ 1 w 97"/>
                  <a:gd name="T1" fmla="*/ 0 h 33"/>
                  <a:gd name="T2" fmla="*/ 1 w 97"/>
                  <a:gd name="T3" fmla="*/ 0 h 33"/>
                  <a:gd name="T4" fmla="*/ 0 w 97"/>
                  <a:gd name="T5" fmla="*/ 0 h 33"/>
                  <a:gd name="T6" fmla="*/ 0 w 97"/>
                  <a:gd name="T7" fmla="*/ 0 h 33"/>
                  <a:gd name="T8" fmla="*/ 1 w 97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33"/>
                  <a:gd name="T17" fmla="*/ 97 w 97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33">
                    <a:moveTo>
                      <a:pt x="64" y="0"/>
                    </a:moveTo>
                    <a:lnTo>
                      <a:pt x="97" y="23"/>
                    </a:lnTo>
                    <a:lnTo>
                      <a:pt x="0" y="33"/>
                    </a:lnTo>
                    <a:lnTo>
                      <a:pt x="0" y="7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48" name="Freeform 1014"/>
              <p:cNvSpPr>
                <a:spLocks/>
              </p:cNvSpPr>
              <p:nvPr/>
            </p:nvSpPr>
            <p:spPr bwMode="auto">
              <a:xfrm>
                <a:off x="2922" y="1045"/>
                <a:ext cx="61" cy="18"/>
              </a:xfrm>
              <a:custGeom>
                <a:avLst/>
                <a:gdLst>
                  <a:gd name="T0" fmla="*/ 0 w 123"/>
                  <a:gd name="T1" fmla="*/ 0 h 36"/>
                  <a:gd name="T2" fmla="*/ 0 w 123"/>
                  <a:gd name="T3" fmla="*/ 1 h 36"/>
                  <a:gd name="T4" fmla="*/ 0 w 123"/>
                  <a:gd name="T5" fmla="*/ 1 h 36"/>
                  <a:gd name="T6" fmla="*/ 0 w 123"/>
                  <a:gd name="T7" fmla="*/ 1 h 36"/>
                  <a:gd name="T8" fmla="*/ 0 w 123"/>
                  <a:gd name="T9" fmla="*/ 1 h 36"/>
                  <a:gd name="T10" fmla="*/ 0 w 123"/>
                  <a:gd name="T11" fmla="*/ 0 h 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36"/>
                  <a:gd name="T20" fmla="*/ 123 w 123"/>
                  <a:gd name="T21" fmla="*/ 36 h 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36">
                    <a:moveTo>
                      <a:pt x="97" y="0"/>
                    </a:moveTo>
                    <a:lnTo>
                      <a:pt x="123" y="19"/>
                    </a:lnTo>
                    <a:lnTo>
                      <a:pt x="123" y="24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49" name="Freeform 1015"/>
              <p:cNvSpPr>
                <a:spLocks/>
              </p:cNvSpPr>
              <p:nvPr/>
            </p:nvSpPr>
            <p:spPr bwMode="auto">
              <a:xfrm>
                <a:off x="2922" y="1057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50" name="Freeform 1016"/>
              <p:cNvSpPr>
                <a:spLocks/>
              </p:cNvSpPr>
              <p:nvPr/>
            </p:nvSpPr>
            <p:spPr bwMode="auto">
              <a:xfrm>
                <a:off x="2922" y="1070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51" name="Freeform 1017"/>
              <p:cNvSpPr>
                <a:spLocks/>
              </p:cNvSpPr>
              <p:nvPr/>
            </p:nvSpPr>
            <p:spPr bwMode="auto">
              <a:xfrm>
                <a:off x="2922" y="1083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52" name="Freeform 1018"/>
              <p:cNvSpPr>
                <a:spLocks/>
              </p:cNvSpPr>
              <p:nvPr/>
            </p:nvSpPr>
            <p:spPr bwMode="auto">
              <a:xfrm>
                <a:off x="2922" y="1096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53" name="Freeform 1019"/>
              <p:cNvSpPr>
                <a:spLocks/>
              </p:cNvSpPr>
              <p:nvPr/>
            </p:nvSpPr>
            <p:spPr bwMode="auto">
              <a:xfrm>
                <a:off x="2922" y="1109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5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54" name="Freeform 1020"/>
              <p:cNvSpPr>
                <a:spLocks/>
              </p:cNvSpPr>
              <p:nvPr/>
            </p:nvSpPr>
            <p:spPr bwMode="auto">
              <a:xfrm>
                <a:off x="2922" y="1122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55" name="Freeform 1021"/>
              <p:cNvSpPr>
                <a:spLocks/>
              </p:cNvSpPr>
              <p:nvPr/>
            </p:nvSpPr>
            <p:spPr bwMode="auto">
              <a:xfrm>
                <a:off x="2922" y="1135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8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56" name="Freeform 1022"/>
              <p:cNvSpPr>
                <a:spLocks/>
              </p:cNvSpPr>
              <p:nvPr/>
            </p:nvSpPr>
            <p:spPr bwMode="auto">
              <a:xfrm>
                <a:off x="2922" y="1148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57" name="Freeform 1023"/>
              <p:cNvSpPr>
                <a:spLocks/>
              </p:cNvSpPr>
              <p:nvPr/>
            </p:nvSpPr>
            <p:spPr bwMode="auto">
              <a:xfrm>
                <a:off x="2922" y="1161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58" name="Freeform 1024"/>
              <p:cNvSpPr>
                <a:spLocks/>
              </p:cNvSpPr>
              <p:nvPr/>
            </p:nvSpPr>
            <p:spPr bwMode="auto">
              <a:xfrm>
                <a:off x="2922" y="1174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59" name="Freeform 1025"/>
              <p:cNvSpPr>
                <a:spLocks/>
              </p:cNvSpPr>
              <p:nvPr/>
            </p:nvSpPr>
            <p:spPr bwMode="auto">
              <a:xfrm>
                <a:off x="2922" y="1187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9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60" name="Freeform 1026"/>
              <p:cNvSpPr>
                <a:spLocks/>
              </p:cNvSpPr>
              <p:nvPr/>
            </p:nvSpPr>
            <p:spPr bwMode="auto">
              <a:xfrm>
                <a:off x="2922" y="1200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5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61" name="Freeform 1027"/>
              <p:cNvSpPr>
                <a:spLocks/>
              </p:cNvSpPr>
              <p:nvPr/>
            </p:nvSpPr>
            <p:spPr bwMode="auto">
              <a:xfrm>
                <a:off x="2922" y="1213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1 h 40"/>
                  <a:gd name="T10" fmla="*/ 0 w 123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40"/>
                  <a:gd name="T20" fmla="*/ 123 w 123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40">
                    <a:moveTo>
                      <a:pt x="123" y="0"/>
                    </a:moveTo>
                    <a:lnTo>
                      <a:pt x="123" y="19"/>
                    </a:lnTo>
                    <a:lnTo>
                      <a:pt x="111" y="28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62" name="Freeform 1028"/>
              <p:cNvSpPr>
                <a:spLocks/>
              </p:cNvSpPr>
              <p:nvPr/>
            </p:nvSpPr>
            <p:spPr bwMode="auto">
              <a:xfrm>
                <a:off x="2922" y="1227"/>
                <a:ext cx="55" cy="19"/>
              </a:xfrm>
              <a:custGeom>
                <a:avLst/>
                <a:gdLst>
                  <a:gd name="T0" fmla="*/ 0 w 111"/>
                  <a:gd name="T1" fmla="*/ 0 h 38"/>
                  <a:gd name="T2" fmla="*/ 0 w 111"/>
                  <a:gd name="T3" fmla="*/ 1 h 38"/>
                  <a:gd name="T4" fmla="*/ 0 w 111"/>
                  <a:gd name="T5" fmla="*/ 1 h 38"/>
                  <a:gd name="T6" fmla="*/ 0 w 111"/>
                  <a:gd name="T7" fmla="*/ 1 h 38"/>
                  <a:gd name="T8" fmla="*/ 0 w 111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1"/>
                  <a:gd name="T16" fmla="*/ 0 h 38"/>
                  <a:gd name="T17" fmla="*/ 111 w 111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1" h="38">
                    <a:moveTo>
                      <a:pt x="111" y="0"/>
                    </a:moveTo>
                    <a:lnTo>
                      <a:pt x="68" y="31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63" name="Freeform 1029"/>
              <p:cNvSpPr>
                <a:spLocks/>
              </p:cNvSpPr>
              <p:nvPr/>
            </p:nvSpPr>
            <p:spPr bwMode="auto">
              <a:xfrm>
                <a:off x="2922" y="1243"/>
                <a:ext cx="34" cy="17"/>
              </a:xfrm>
              <a:custGeom>
                <a:avLst/>
                <a:gdLst>
                  <a:gd name="T0" fmla="*/ 1 w 68"/>
                  <a:gd name="T1" fmla="*/ 0 h 35"/>
                  <a:gd name="T2" fmla="*/ 1 w 68"/>
                  <a:gd name="T3" fmla="*/ 0 h 35"/>
                  <a:gd name="T4" fmla="*/ 0 w 68"/>
                  <a:gd name="T5" fmla="*/ 0 h 35"/>
                  <a:gd name="T6" fmla="*/ 0 w 68"/>
                  <a:gd name="T7" fmla="*/ 0 h 35"/>
                  <a:gd name="T8" fmla="*/ 1 w 68"/>
                  <a:gd name="T9" fmla="*/ 0 h 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8"/>
                  <a:gd name="T16" fmla="*/ 0 h 35"/>
                  <a:gd name="T17" fmla="*/ 68 w 68"/>
                  <a:gd name="T18" fmla="*/ 35 h 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8" h="35">
                    <a:moveTo>
                      <a:pt x="68" y="0"/>
                    </a:moveTo>
                    <a:lnTo>
                      <a:pt x="21" y="33"/>
                    </a:lnTo>
                    <a:lnTo>
                      <a:pt x="0" y="35"/>
                    </a:lnTo>
                    <a:lnTo>
                      <a:pt x="0" y="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64" name="Freeform 1030"/>
              <p:cNvSpPr>
                <a:spLocks/>
              </p:cNvSpPr>
              <p:nvPr/>
            </p:nvSpPr>
            <p:spPr bwMode="auto">
              <a:xfrm>
                <a:off x="2922" y="1259"/>
                <a:ext cx="11" cy="7"/>
              </a:xfrm>
              <a:custGeom>
                <a:avLst/>
                <a:gdLst>
                  <a:gd name="T0" fmla="*/ 1 w 21"/>
                  <a:gd name="T1" fmla="*/ 0 h 14"/>
                  <a:gd name="T2" fmla="*/ 0 w 21"/>
                  <a:gd name="T3" fmla="*/ 1 h 14"/>
                  <a:gd name="T4" fmla="*/ 0 w 21"/>
                  <a:gd name="T5" fmla="*/ 1 h 14"/>
                  <a:gd name="T6" fmla="*/ 1 w 21"/>
                  <a:gd name="T7" fmla="*/ 0 h 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"/>
                  <a:gd name="T13" fmla="*/ 0 h 14"/>
                  <a:gd name="T14" fmla="*/ 21 w 21"/>
                  <a:gd name="T15" fmla="*/ 14 h 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" h="14">
                    <a:moveTo>
                      <a:pt x="21" y="0"/>
                    </a:moveTo>
                    <a:lnTo>
                      <a:pt x="0" y="14"/>
                    </a:lnTo>
                    <a:lnTo>
                      <a:pt x="0" y="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65" name="Freeform 1031"/>
              <p:cNvSpPr>
                <a:spLocks/>
              </p:cNvSpPr>
              <p:nvPr/>
            </p:nvSpPr>
            <p:spPr bwMode="auto">
              <a:xfrm>
                <a:off x="2922" y="1011"/>
                <a:ext cx="61" cy="255"/>
              </a:xfrm>
              <a:custGeom>
                <a:avLst/>
                <a:gdLst>
                  <a:gd name="T0" fmla="*/ 0 w 123"/>
                  <a:gd name="T1" fmla="*/ 1 h 509"/>
                  <a:gd name="T2" fmla="*/ 0 w 123"/>
                  <a:gd name="T3" fmla="*/ 1 h 509"/>
                  <a:gd name="T4" fmla="*/ 0 w 123"/>
                  <a:gd name="T5" fmla="*/ 0 h 509"/>
                  <a:gd name="T6" fmla="*/ 0 w 123"/>
                  <a:gd name="T7" fmla="*/ 1 h 509"/>
                  <a:gd name="T8" fmla="*/ 0 w 123"/>
                  <a:gd name="T9" fmla="*/ 1 h 5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509"/>
                  <a:gd name="T17" fmla="*/ 123 w 123"/>
                  <a:gd name="T18" fmla="*/ 509 h 5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509">
                    <a:moveTo>
                      <a:pt x="123" y="422"/>
                    </a:moveTo>
                    <a:lnTo>
                      <a:pt x="0" y="509"/>
                    </a:lnTo>
                    <a:lnTo>
                      <a:pt x="0" y="0"/>
                    </a:lnTo>
                    <a:lnTo>
                      <a:pt x="123" y="86"/>
                    </a:lnTo>
                    <a:lnTo>
                      <a:pt x="123" y="422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66" name="Rectangle 1032"/>
              <p:cNvSpPr>
                <a:spLocks noChangeArrowheads="1"/>
              </p:cNvSpPr>
              <p:nvPr/>
            </p:nvSpPr>
            <p:spPr bwMode="auto">
              <a:xfrm>
                <a:off x="2924" y="1457"/>
                <a:ext cx="68" cy="255"/>
              </a:xfrm>
              <a:prstGeom prst="rect">
                <a:avLst/>
              </a:prstGeom>
              <a:solidFill>
                <a:srgbClr val="FF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67" name="Rectangle 1033"/>
              <p:cNvSpPr>
                <a:spLocks noChangeArrowheads="1"/>
              </p:cNvSpPr>
              <p:nvPr/>
            </p:nvSpPr>
            <p:spPr bwMode="auto">
              <a:xfrm>
                <a:off x="2992" y="1457"/>
                <a:ext cx="68" cy="255"/>
              </a:xfrm>
              <a:prstGeom prst="rect">
                <a:avLst/>
              </a:prstGeom>
              <a:solidFill>
                <a:srgbClr val="FFC1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68" name="Rectangle 1034"/>
              <p:cNvSpPr>
                <a:spLocks noChangeArrowheads="1"/>
              </p:cNvSpPr>
              <p:nvPr/>
            </p:nvSpPr>
            <p:spPr bwMode="auto">
              <a:xfrm>
                <a:off x="3060" y="1457"/>
                <a:ext cx="68" cy="255"/>
              </a:xfrm>
              <a:prstGeom prst="rect">
                <a:avLst/>
              </a:prstGeom>
              <a:solidFill>
                <a:srgbClr val="FFB6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69" name="Rectangle 1035"/>
              <p:cNvSpPr>
                <a:spLocks noChangeArrowheads="1"/>
              </p:cNvSpPr>
              <p:nvPr/>
            </p:nvSpPr>
            <p:spPr bwMode="auto">
              <a:xfrm>
                <a:off x="3128" y="1457"/>
                <a:ext cx="69" cy="255"/>
              </a:xfrm>
              <a:prstGeom prst="rect">
                <a:avLst/>
              </a:prstGeom>
              <a:solidFill>
                <a:srgbClr val="FFAB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70" name="Rectangle 1036"/>
              <p:cNvSpPr>
                <a:spLocks noChangeArrowheads="1"/>
              </p:cNvSpPr>
              <p:nvPr/>
            </p:nvSpPr>
            <p:spPr bwMode="auto">
              <a:xfrm>
                <a:off x="3197" y="1457"/>
                <a:ext cx="68" cy="255"/>
              </a:xfrm>
              <a:prstGeom prst="rect">
                <a:avLst/>
              </a:prstGeom>
              <a:solidFill>
                <a:srgbClr val="FFA1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71" name="Rectangle 1037"/>
              <p:cNvSpPr>
                <a:spLocks noChangeArrowheads="1"/>
              </p:cNvSpPr>
              <p:nvPr/>
            </p:nvSpPr>
            <p:spPr bwMode="auto">
              <a:xfrm>
                <a:off x="3265" y="1457"/>
                <a:ext cx="68" cy="255"/>
              </a:xfrm>
              <a:prstGeom prst="rect">
                <a:avLst/>
              </a:prstGeom>
              <a:solidFill>
                <a:srgbClr val="FF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72" name="Rectangle 1038"/>
              <p:cNvSpPr>
                <a:spLocks noChangeArrowheads="1"/>
              </p:cNvSpPr>
              <p:nvPr/>
            </p:nvSpPr>
            <p:spPr bwMode="auto">
              <a:xfrm>
                <a:off x="3333" y="1457"/>
                <a:ext cx="68" cy="255"/>
              </a:xfrm>
              <a:prstGeom prst="rect">
                <a:avLst/>
              </a:prstGeom>
              <a:solidFill>
                <a:srgbClr val="FF8B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73" name="Rectangle 1039"/>
              <p:cNvSpPr>
                <a:spLocks noChangeArrowheads="1"/>
              </p:cNvSpPr>
              <p:nvPr/>
            </p:nvSpPr>
            <p:spPr bwMode="auto">
              <a:xfrm>
                <a:off x="3401" y="1457"/>
                <a:ext cx="68" cy="255"/>
              </a:xfrm>
              <a:prstGeom prst="rect">
                <a:avLst/>
              </a:prstGeom>
              <a:solidFill>
                <a:srgbClr val="FF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74" name="Rectangle 1040"/>
              <p:cNvSpPr>
                <a:spLocks noChangeArrowheads="1"/>
              </p:cNvSpPr>
              <p:nvPr/>
            </p:nvSpPr>
            <p:spPr bwMode="auto">
              <a:xfrm>
                <a:off x="3469" y="1457"/>
                <a:ext cx="69" cy="255"/>
              </a:xfrm>
              <a:prstGeom prst="rect">
                <a:avLst/>
              </a:prstGeom>
              <a:solidFill>
                <a:srgbClr val="FF76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75" name="Rectangle 1041"/>
              <p:cNvSpPr>
                <a:spLocks noChangeArrowheads="1"/>
              </p:cNvSpPr>
              <p:nvPr/>
            </p:nvSpPr>
            <p:spPr bwMode="auto">
              <a:xfrm>
                <a:off x="3538" y="1457"/>
                <a:ext cx="69" cy="255"/>
              </a:xfrm>
              <a:prstGeom prst="rect">
                <a:avLst/>
              </a:prstGeom>
              <a:solidFill>
                <a:srgbClr val="FF6B6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76" name="Rectangle 1042"/>
              <p:cNvSpPr>
                <a:spLocks noChangeArrowheads="1"/>
              </p:cNvSpPr>
              <p:nvPr/>
            </p:nvSpPr>
            <p:spPr bwMode="auto">
              <a:xfrm>
                <a:off x="3607" y="1457"/>
                <a:ext cx="68" cy="255"/>
              </a:xfrm>
              <a:prstGeom prst="rect">
                <a:avLst/>
              </a:prstGeom>
              <a:solidFill>
                <a:srgbClr val="FF606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77" name="Rectangle 1043"/>
              <p:cNvSpPr>
                <a:spLocks noChangeArrowheads="1"/>
              </p:cNvSpPr>
              <p:nvPr/>
            </p:nvSpPr>
            <p:spPr bwMode="auto">
              <a:xfrm>
                <a:off x="3675" y="1457"/>
                <a:ext cx="68" cy="255"/>
              </a:xfrm>
              <a:prstGeom prst="rect">
                <a:avLst/>
              </a:prstGeom>
              <a:solidFill>
                <a:srgbClr val="FF555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78" name="Rectangle 1044"/>
              <p:cNvSpPr>
                <a:spLocks noChangeArrowheads="1"/>
              </p:cNvSpPr>
              <p:nvPr/>
            </p:nvSpPr>
            <p:spPr bwMode="auto">
              <a:xfrm>
                <a:off x="3743" y="1457"/>
                <a:ext cx="68" cy="255"/>
              </a:xfrm>
              <a:prstGeom prst="rect">
                <a:avLst/>
              </a:prstGeom>
              <a:solidFill>
                <a:srgbClr val="FF4B4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79" name="Rectangle 1045"/>
              <p:cNvSpPr>
                <a:spLocks noChangeArrowheads="1"/>
              </p:cNvSpPr>
              <p:nvPr/>
            </p:nvSpPr>
            <p:spPr bwMode="auto">
              <a:xfrm>
                <a:off x="3811" y="1457"/>
                <a:ext cx="68" cy="255"/>
              </a:xfrm>
              <a:prstGeom prst="rect">
                <a:avLst/>
              </a:prstGeom>
              <a:solidFill>
                <a:srgbClr val="FF404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80" name="Rectangle 1046"/>
              <p:cNvSpPr>
                <a:spLocks noChangeArrowheads="1"/>
              </p:cNvSpPr>
              <p:nvPr/>
            </p:nvSpPr>
            <p:spPr bwMode="auto">
              <a:xfrm>
                <a:off x="3879" y="1457"/>
                <a:ext cx="69" cy="255"/>
              </a:xfrm>
              <a:prstGeom prst="rect">
                <a:avLst/>
              </a:prstGeom>
              <a:solidFill>
                <a:srgbClr val="FF353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81" name="Rectangle 1047"/>
              <p:cNvSpPr>
                <a:spLocks noChangeArrowheads="1"/>
              </p:cNvSpPr>
              <p:nvPr/>
            </p:nvSpPr>
            <p:spPr bwMode="auto">
              <a:xfrm>
                <a:off x="3948" y="1457"/>
                <a:ext cx="68" cy="255"/>
              </a:xfrm>
              <a:prstGeom prst="rect">
                <a:avLst/>
              </a:prstGeom>
              <a:solidFill>
                <a:srgbClr val="FF2A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82" name="Rectangle 1048"/>
              <p:cNvSpPr>
                <a:spLocks noChangeArrowheads="1"/>
              </p:cNvSpPr>
              <p:nvPr/>
            </p:nvSpPr>
            <p:spPr bwMode="auto">
              <a:xfrm>
                <a:off x="4016" y="1457"/>
                <a:ext cx="68" cy="255"/>
              </a:xfrm>
              <a:prstGeom prst="rect">
                <a:avLst/>
              </a:prstGeom>
              <a:solidFill>
                <a:srgbClr val="FF20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83" name="Rectangle 1049"/>
              <p:cNvSpPr>
                <a:spLocks noChangeArrowheads="1"/>
              </p:cNvSpPr>
              <p:nvPr/>
            </p:nvSpPr>
            <p:spPr bwMode="auto">
              <a:xfrm>
                <a:off x="4084" y="1457"/>
                <a:ext cx="68" cy="255"/>
              </a:xfrm>
              <a:prstGeom prst="rect">
                <a:avLst/>
              </a:prstGeom>
              <a:solidFill>
                <a:srgbClr val="FF151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84" name="Rectangle 1050"/>
              <p:cNvSpPr>
                <a:spLocks noChangeArrowheads="1"/>
              </p:cNvSpPr>
              <p:nvPr/>
            </p:nvSpPr>
            <p:spPr bwMode="auto">
              <a:xfrm>
                <a:off x="4152" y="1457"/>
                <a:ext cx="69" cy="255"/>
              </a:xfrm>
              <a:prstGeom prst="rect">
                <a:avLst/>
              </a:prstGeom>
              <a:solidFill>
                <a:srgbClr val="FF0A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85" name="Rectangle 1051"/>
              <p:cNvSpPr>
                <a:spLocks noChangeArrowheads="1"/>
              </p:cNvSpPr>
              <p:nvPr/>
            </p:nvSpPr>
            <p:spPr bwMode="auto">
              <a:xfrm>
                <a:off x="4221" y="1457"/>
                <a:ext cx="68" cy="255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86" name="Rectangle 1052"/>
              <p:cNvSpPr>
                <a:spLocks noChangeArrowheads="1"/>
              </p:cNvSpPr>
              <p:nvPr/>
            </p:nvSpPr>
            <p:spPr bwMode="auto">
              <a:xfrm>
                <a:off x="2924" y="1457"/>
                <a:ext cx="1365" cy="255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87" name="Rectangle 1053"/>
              <p:cNvSpPr>
                <a:spLocks noChangeArrowheads="1"/>
              </p:cNvSpPr>
              <p:nvPr/>
            </p:nvSpPr>
            <p:spPr bwMode="auto">
              <a:xfrm>
                <a:off x="2924" y="1455"/>
                <a:ext cx="68" cy="25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88" name="Rectangle 1054"/>
              <p:cNvSpPr>
                <a:spLocks noChangeArrowheads="1"/>
              </p:cNvSpPr>
              <p:nvPr/>
            </p:nvSpPr>
            <p:spPr bwMode="auto">
              <a:xfrm>
                <a:off x="2992" y="1455"/>
                <a:ext cx="68" cy="254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89" name="Rectangle 1055"/>
              <p:cNvSpPr>
                <a:spLocks noChangeArrowheads="1"/>
              </p:cNvSpPr>
              <p:nvPr/>
            </p:nvSpPr>
            <p:spPr bwMode="auto">
              <a:xfrm>
                <a:off x="3060" y="1455"/>
                <a:ext cx="68" cy="254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90" name="Rectangle 1056"/>
              <p:cNvSpPr>
                <a:spLocks noChangeArrowheads="1"/>
              </p:cNvSpPr>
              <p:nvPr/>
            </p:nvSpPr>
            <p:spPr bwMode="auto">
              <a:xfrm>
                <a:off x="3128" y="1455"/>
                <a:ext cx="69" cy="254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91" name="Rectangle 1057"/>
              <p:cNvSpPr>
                <a:spLocks noChangeArrowheads="1"/>
              </p:cNvSpPr>
              <p:nvPr/>
            </p:nvSpPr>
            <p:spPr bwMode="auto">
              <a:xfrm>
                <a:off x="3197" y="1455"/>
                <a:ext cx="68" cy="254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92" name="Rectangle 1058"/>
              <p:cNvSpPr>
                <a:spLocks noChangeArrowheads="1"/>
              </p:cNvSpPr>
              <p:nvPr/>
            </p:nvSpPr>
            <p:spPr bwMode="auto">
              <a:xfrm>
                <a:off x="3265" y="1455"/>
                <a:ext cx="68" cy="254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93" name="Rectangle 1059"/>
              <p:cNvSpPr>
                <a:spLocks noChangeArrowheads="1"/>
              </p:cNvSpPr>
              <p:nvPr/>
            </p:nvSpPr>
            <p:spPr bwMode="auto">
              <a:xfrm>
                <a:off x="3333" y="1455"/>
                <a:ext cx="68" cy="254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94" name="Rectangle 1060"/>
              <p:cNvSpPr>
                <a:spLocks noChangeArrowheads="1"/>
              </p:cNvSpPr>
              <p:nvPr/>
            </p:nvSpPr>
            <p:spPr bwMode="auto">
              <a:xfrm>
                <a:off x="3401" y="1455"/>
                <a:ext cx="68" cy="254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95" name="Rectangle 1061"/>
              <p:cNvSpPr>
                <a:spLocks noChangeArrowheads="1"/>
              </p:cNvSpPr>
              <p:nvPr/>
            </p:nvSpPr>
            <p:spPr bwMode="auto">
              <a:xfrm>
                <a:off x="3469" y="1455"/>
                <a:ext cx="69" cy="254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96" name="Rectangle 1062"/>
              <p:cNvSpPr>
                <a:spLocks noChangeArrowheads="1"/>
              </p:cNvSpPr>
              <p:nvPr/>
            </p:nvSpPr>
            <p:spPr bwMode="auto">
              <a:xfrm>
                <a:off x="3538" y="1455"/>
                <a:ext cx="69" cy="254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97" name="Rectangle 1063"/>
              <p:cNvSpPr>
                <a:spLocks noChangeArrowheads="1"/>
              </p:cNvSpPr>
              <p:nvPr/>
            </p:nvSpPr>
            <p:spPr bwMode="auto">
              <a:xfrm>
                <a:off x="3607" y="1455"/>
                <a:ext cx="68" cy="254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98" name="Rectangle 1064"/>
              <p:cNvSpPr>
                <a:spLocks noChangeArrowheads="1"/>
              </p:cNvSpPr>
              <p:nvPr/>
            </p:nvSpPr>
            <p:spPr bwMode="auto">
              <a:xfrm>
                <a:off x="3675" y="1455"/>
                <a:ext cx="68" cy="254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99" name="Rectangle 1065"/>
              <p:cNvSpPr>
                <a:spLocks noChangeArrowheads="1"/>
              </p:cNvSpPr>
              <p:nvPr/>
            </p:nvSpPr>
            <p:spPr bwMode="auto">
              <a:xfrm>
                <a:off x="3743" y="1455"/>
                <a:ext cx="68" cy="254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00" name="Rectangle 1066"/>
              <p:cNvSpPr>
                <a:spLocks noChangeArrowheads="1"/>
              </p:cNvSpPr>
              <p:nvPr/>
            </p:nvSpPr>
            <p:spPr bwMode="auto">
              <a:xfrm>
                <a:off x="3811" y="1455"/>
                <a:ext cx="68" cy="254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01" name="Rectangle 1067"/>
              <p:cNvSpPr>
                <a:spLocks noChangeArrowheads="1"/>
              </p:cNvSpPr>
              <p:nvPr/>
            </p:nvSpPr>
            <p:spPr bwMode="auto">
              <a:xfrm>
                <a:off x="3879" y="1455"/>
                <a:ext cx="69" cy="254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02" name="Rectangle 1068"/>
              <p:cNvSpPr>
                <a:spLocks noChangeArrowheads="1"/>
              </p:cNvSpPr>
              <p:nvPr/>
            </p:nvSpPr>
            <p:spPr bwMode="auto">
              <a:xfrm>
                <a:off x="3948" y="1455"/>
                <a:ext cx="68" cy="254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03" name="Rectangle 1069"/>
              <p:cNvSpPr>
                <a:spLocks noChangeArrowheads="1"/>
              </p:cNvSpPr>
              <p:nvPr/>
            </p:nvSpPr>
            <p:spPr bwMode="auto">
              <a:xfrm>
                <a:off x="4016" y="1455"/>
                <a:ext cx="68" cy="254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04" name="Rectangle 1070"/>
              <p:cNvSpPr>
                <a:spLocks noChangeArrowheads="1"/>
              </p:cNvSpPr>
              <p:nvPr/>
            </p:nvSpPr>
            <p:spPr bwMode="auto">
              <a:xfrm>
                <a:off x="4084" y="1455"/>
                <a:ext cx="68" cy="254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05" name="Rectangle 1071"/>
              <p:cNvSpPr>
                <a:spLocks noChangeArrowheads="1"/>
              </p:cNvSpPr>
              <p:nvPr/>
            </p:nvSpPr>
            <p:spPr bwMode="auto">
              <a:xfrm>
                <a:off x="4152" y="1455"/>
                <a:ext cx="69" cy="254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06" name="Rectangle 1072"/>
              <p:cNvSpPr>
                <a:spLocks noChangeArrowheads="1"/>
              </p:cNvSpPr>
              <p:nvPr/>
            </p:nvSpPr>
            <p:spPr bwMode="auto">
              <a:xfrm>
                <a:off x="4221" y="1455"/>
                <a:ext cx="68" cy="254"/>
              </a:xfrm>
              <a:prstGeom prst="rect">
                <a:avLst/>
              </a:prstGeom>
              <a:solidFill>
                <a:srgbClr val="7F7F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07" name="Rectangle 1073"/>
              <p:cNvSpPr>
                <a:spLocks noChangeArrowheads="1"/>
              </p:cNvSpPr>
              <p:nvPr/>
            </p:nvSpPr>
            <p:spPr bwMode="auto">
              <a:xfrm>
                <a:off x="2924" y="1455"/>
                <a:ext cx="1365" cy="254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08" name="Freeform 1074"/>
              <p:cNvSpPr>
                <a:spLocks/>
              </p:cNvSpPr>
              <p:nvPr/>
            </p:nvSpPr>
            <p:spPr bwMode="auto">
              <a:xfrm>
                <a:off x="4275" y="1456"/>
                <a:ext cx="9" cy="7"/>
              </a:xfrm>
              <a:custGeom>
                <a:avLst/>
                <a:gdLst>
                  <a:gd name="T0" fmla="*/ 0 w 19"/>
                  <a:gd name="T1" fmla="*/ 1 h 14"/>
                  <a:gd name="T2" fmla="*/ 0 w 19"/>
                  <a:gd name="T3" fmla="*/ 0 h 14"/>
                  <a:gd name="T4" fmla="*/ 0 w 19"/>
                  <a:gd name="T5" fmla="*/ 1 h 14"/>
                  <a:gd name="T6" fmla="*/ 0 w 19"/>
                  <a:gd name="T7" fmla="*/ 1 h 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"/>
                  <a:gd name="T13" fmla="*/ 0 h 14"/>
                  <a:gd name="T14" fmla="*/ 19 w 19"/>
                  <a:gd name="T15" fmla="*/ 14 h 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" h="14">
                    <a:moveTo>
                      <a:pt x="19" y="12"/>
                    </a:moveTo>
                    <a:lnTo>
                      <a:pt x="19" y="0"/>
                    </a:lnTo>
                    <a:lnTo>
                      <a:pt x="0" y="1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09" name="Freeform 1075"/>
              <p:cNvSpPr>
                <a:spLocks/>
              </p:cNvSpPr>
              <p:nvPr/>
            </p:nvSpPr>
            <p:spPr bwMode="auto">
              <a:xfrm>
                <a:off x="4257" y="1463"/>
                <a:ext cx="27" cy="15"/>
              </a:xfrm>
              <a:custGeom>
                <a:avLst/>
                <a:gdLst>
                  <a:gd name="T0" fmla="*/ 0 w 55"/>
                  <a:gd name="T1" fmla="*/ 0 h 31"/>
                  <a:gd name="T2" fmla="*/ 0 w 55"/>
                  <a:gd name="T3" fmla="*/ 0 h 31"/>
                  <a:gd name="T4" fmla="*/ 0 w 55"/>
                  <a:gd name="T5" fmla="*/ 0 h 31"/>
                  <a:gd name="T6" fmla="*/ 0 w 55"/>
                  <a:gd name="T7" fmla="*/ 0 h 31"/>
                  <a:gd name="T8" fmla="*/ 0 w 55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"/>
                  <a:gd name="T16" fmla="*/ 0 h 31"/>
                  <a:gd name="T17" fmla="*/ 55 w 55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" h="31">
                    <a:moveTo>
                      <a:pt x="55" y="0"/>
                    </a:moveTo>
                    <a:lnTo>
                      <a:pt x="55" y="24"/>
                    </a:lnTo>
                    <a:lnTo>
                      <a:pt x="0" y="31"/>
                    </a:lnTo>
                    <a:lnTo>
                      <a:pt x="36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10" name="Freeform 1076"/>
              <p:cNvSpPr>
                <a:spLocks/>
              </p:cNvSpPr>
              <p:nvPr/>
            </p:nvSpPr>
            <p:spPr bwMode="auto">
              <a:xfrm>
                <a:off x="4236" y="1475"/>
                <a:ext cx="48" cy="19"/>
              </a:xfrm>
              <a:custGeom>
                <a:avLst/>
                <a:gdLst>
                  <a:gd name="T0" fmla="*/ 1 w 96"/>
                  <a:gd name="T1" fmla="*/ 0 h 38"/>
                  <a:gd name="T2" fmla="*/ 1 w 96"/>
                  <a:gd name="T3" fmla="*/ 1 h 38"/>
                  <a:gd name="T4" fmla="*/ 0 w 96"/>
                  <a:gd name="T5" fmla="*/ 1 h 38"/>
                  <a:gd name="T6" fmla="*/ 1 w 96"/>
                  <a:gd name="T7" fmla="*/ 1 h 38"/>
                  <a:gd name="T8" fmla="*/ 1 w 96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38"/>
                  <a:gd name="T17" fmla="*/ 96 w 96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38">
                    <a:moveTo>
                      <a:pt x="96" y="0"/>
                    </a:moveTo>
                    <a:lnTo>
                      <a:pt x="96" y="26"/>
                    </a:lnTo>
                    <a:lnTo>
                      <a:pt x="0" y="38"/>
                    </a:lnTo>
                    <a:lnTo>
                      <a:pt x="41" y="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11" name="Freeform 1077"/>
              <p:cNvSpPr>
                <a:spLocks/>
              </p:cNvSpPr>
              <p:nvPr/>
            </p:nvSpPr>
            <p:spPr bwMode="auto">
              <a:xfrm>
                <a:off x="4228" y="1488"/>
                <a:ext cx="56" cy="19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0 h 40"/>
                  <a:gd name="T4" fmla="*/ 0 w 112"/>
                  <a:gd name="T5" fmla="*/ 0 h 40"/>
                  <a:gd name="T6" fmla="*/ 0 w 112"/>
                  <a:gd name="T7" fmla="*/ 0 h 40"/>
                  <a:gd name="T8" fmla="*/ 1 w 112"/>
                  <a:gd name="T9" fmla="*/ 0 h 40"/>
                  <a:gd name="T10" fmla="*/ 1 w 112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40"/>
                  <a:gd name="T20" fmla="*/ 112 w 112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24"/>
                    </a:lnTo>
                    <a:lnTo>
                      <a:pt x="16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12" name="Freeform 1078"/>
              <p:cNvSpPr>
                <a:spLocks/>
              </p:cNvSpPr>
              <p:nvPr/>
            </p:nvSpPr>
            <p:spPr bwMode="auto">
              <a:xfrm>
                <a:off x="4228" y="1500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13" name="Freeform 1079"/>
              <p:cNvSpPr>
                <a:spLocks/>
              </p:cNvSpPr>
              <p:nvPr/>
            </p:nvSpPr>
            <p:spPr bwMode="auto">
              <a:xfrm>
                <a:off x="4228" y="1513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7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14" name="Freeform 1080"/>
              <p:cNvSpPr>
                <a:spLocks/>
              </p:cNvSpPr>
              <p:nvPr/>
            </p:nvSpPr>
            <p:spPr bwMode="auto">
              <a:xfrm>
                <a:off x="4228" y="1527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15" name="Freeform 1081"/>
              <p:cNvSpPr>
                <a:spLocks/>
              </p:cNvSpPr>
              <p:nvPr/>
            </p:nvSpPr>
            <p:spPr bwMode="auto">
              <a:xfrm>
                <a:off x="4228" y="1540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16" name="Freeform 1082"/>
              <p:cNvSpPr>
                <a:spLocks/>
              </p:cNvSpPr>
              <p:nvPr/>
            </p:nvSpPr>
            <p:spPr bwMode="auto">
              <a:xfrm>
                <a:off x="4228" y="1553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17" name="Freeform 1083"/>
              <p:cNvSpPr>
                <a:spLocks/>
              </p:cNvSpPr>
              <p:nvPr/>
            </p:nvSpPr>
            <p:spPr bwMode="auto">
              <a:xfrm>
                <a:off x="4228" y="1566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18" name="Freeform 1084"/>
              <p:cNvSpPr>
                <a:spLocks/>
              </p:cNvSpPr>
              <p:nvPr/>
            </p:nvSpPr>
            <p:spPr bwMode="auto">
              <a:xfrm>
                <a:off x="4228" y="1579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19" name="Freeform 1085"/>
              <p:cNvSpPr>
                <a:spLocks/>
              </p:cNvSpPr>
              <p:nvPr/>
            </p:nvSpPr>
            <p:spPr bwMode="auto">
              <a:xfrm>
                <a:off x="4228" y="1592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20" name="Freeform 1086"/>
              <p:cNvSpPr>
                <a:spLocks/>
              </p:cNvSpPr>
              <p:nvPr/>
            </p:nvSpPr>
            <p:spPr bwMode="auto">
              <a:xfrm>
                <a:off x="4228" y="1605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21" name="Freeform 1087"/>
              <p:cNvSpPr>
                <a:spLocks/>
              </p:cNvSpPr>
              <p:nvPr/>
            </p:nvSpPr>
            <p:spPr bwMode="auto">
              <a:xfrm>
                <a:off x="4228" y="1618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22" name="Freeform 1088"/>
              <p:cNvSpPr>
                <a:spLocks/>
              </p:cNvSpPr>
              <p:nvPr/>
            </p:nvSpPr>
            <p:spPr bwMode="auto">
              <a:xfrm>
                <a:off x="4228" y="1631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5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23" name="Freeform 1089"/>
              <p:cNvSpPr>
                <a:spLocks/>
              </p:cNvSpPr>
              <p:nvPr/>
            </p:nvSpPr>
            <p:spPr bwMode="auto">
              <a:xfrm>
                <a:off x="4228" y="1644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8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24" name="Freeform 1090"/>
              <p:cNvSpPr>
                <a:spLocks/>
              </p:cNvSpPr>
              <p:nvPr/>
            </p:nvSpPr>
            <p:spPr bwMode="auto">
              <a:xfrm>
                <a:off x="4228" y="1658"/>
                <a:ext cx="56" cy="17"/>
              </a:xfrm>
              <a:custGeom>
                <a:avLst/>
                <a:gdLst>
                  <a:gd name="T0" fmla="*/ 1 w 112"/>
                  <a:gd name="T1" fmla="*/ 0 h 35"/>
                  <a:gd name="T2" fmla="*/ 1 w 112"/>
                  <a:gd name="T3" fmla="*/ 0 h 35"/>
                  <a:gd name="T4" fmla="*/ 1 w 112"/>
                  <a:gd name="T5" fmla="*/ 0 h 35"/>
                  <a:gd name="T6" fmla="*/ 0 w 112"/>
                  <a:gd name="T7" fmla="*/ 0 h 35"/>
                  <a:gd name="T8" fmla="*/ 0 w 112"/>
                  <a:gd name="T9" fmla="*/ 0 h 35"/>
                  <a:gd name="T10" fmla="*/ 1 w 112"/>
                  <a:gd name="T11" fmla="*/ 0 h 3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35"/>
                  <a:gd name="T20" fmla="*/ 112 w 112"/>
                  <a:gd name="T21" fmla="*/ 35 h 3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35">
                    <a:moveTo>
                      <a:pt x="112" y="0"/>
                    </a:moveTo>
                    <a:lnTo>
                      <a:pt x="112" y="26"/>
                    </a:lnTo>
                    <a:lnTo>
                      <a:pt x="26" y="35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25" name="Freeform 1091"/>
              <p:cNvSpPr>
                <a:spLocks/>
              </p:cNvSpPr>
              <p:nvPr/>
            </p:nvSpPr>
            <p:spPr bwMode="auto">
              <a:xfrm>
                <a:off x="4241" y="1670"/>
                <a:ext cx="43" cy="17"/>
              </a:xfrm>
              <a:custGeom>
                <a:avLst/>
                <a:gdLst>
                  <a:gd name="T0" fmla="*/ 1 w 86"/>
                  <a:gd name="T1" fmla="*/ 0 h 33"/>
                  <a:gd name="T2" fmla="*/ 1 w 86"/>
                  <a:gd name="T3" fmla="*/ 1 h 33"/>
                  <a:gd name="T4" fmla="*/ 1 w 86"/>
                  <a:gd name="T5" fmla="*/ 1 h 33"/>
                  <a:gd name="T6" fmla="*/ 0 w 86"/>
                  <a:gd name="T7" fmla="*/ 1 h 33"/>
                  <a:gd name="T8" fmla="*/ 1 w 86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33"/>
                  <a:gd name="T17" fmla="*/ 86 w 86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33">
                    <a:moveTo>
                      <a:pt x="86" y="0"/>
                    </a:moveTo>
                    <a:lnTo>
                      <a:pt x="86" y="26"/>
                    </a:lnTo>
                    <a:lnTo>
                      <a:pt x="29" y="33"/>
                    </a:lnTo>
                    <a:lnTo>
                      <a:pt x="0" y="9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26" name="Freeform 1092"/>
              <p:cNvSpPr>
                <a:spLocks/>
              </p:cNvSpPr>
              <p:nvPr/>
            </p:nvSpPr>
            <p:spPr bwMode="auto">
              <a:xfrm>
                <a:off x="4256" y="1683"/>
                <a:ext cx="28" cy="15"/>
              </a:xfrm>
              <a:custGeom>
                <a:avLst/>
                <a:gdLst>
                  <a:gd name="T0" fmla="*/ 0 w 57"/>
                  <a:gd name="T1" fmla="*/ 0 h 29"/>
                  <a:gd name="T2" fmla="*/ 0 w 57"/>
                  <a:gd name="T3" fmla="*/ 1 h 29"/>
                  <a:gd name="T4" fmla="*/ 0 w 57"/>
                  <a:gd name="T5" fmla="*/ 1 h 29"/>
                  <a:gd name="T6" fmla="*/ 0 w 57"/>
                  <a:gd name="T7" fmla="*/ 1 h 29"/>
                  <a:gd name="T8" fmla="*/ 0 w 57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29"/>
                  <a:gd name="T17" fmla="*/ 57 w 57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29">
                    <a:moveTo>
                      <a:pt x="57" y="0"/>
                    </a:moveTo>
                    <a:lnTo>
                      <a:pt x="57" y="26"/>
                    </a:lnTo>
                    <a:lnTo>
                      <a:pt x="30" y="29"/>
                    </a:lnTo>
                    <a:lnTo>
                      <a:pt x="0" y="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27" name="Freeform 1093"/>
              <p:cNvSpPr>
                <a:spLocks/>
              </p:cNvSpPr>
              <p:nvPr/>
            </p:nvSpPr>
            <p:spPr bwMode="auto">
              <a:xfrm>
                <a:off x="4270" y="1696"/>
                <a:ext cx="14" cy="12"/>
              </a:xfrm>
              <a:custGeom>
                <a:avLst/>
                <a:gdLst>
                  <a:gd name="T0" fmla="*/ 1 w 27"/>
                  <a:gd name="T1" fmla="*/ 0 h 24"/>
                  <a:gd name="T2" fmla="*/ 1 w 27"/>
                  <a:gd name="T3" fmla="*/ 1 h 24"/>
                  <a:gd name="T4" fmla="*/ 0 w 27"/>
                  <a:gd name="T5" fmla="*/ 1 h 24"/>
                  <a:gd name="T6" fmla="*/ 1 w 27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"/>
                  <a:gd name="T13" fmla="*/ 0 h 24"/>
                  <a:gd name="T14" fmla="*/ 27 w 27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" h="24">
                    <a:moveTo>
                      <a:pt x="27" y="0"/>
                    </a:moveTo>
                    <a:lnTo>
                      <a:pt x="27" y="24"/>
                    </a:lnTo>
                    <a:lnTo>
                      <a:pt x="0" y="3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28" name="Freeform 1094"/>
              <p:cNvSpPr>
                <a:spLocks/>
              </p:cNvSpPr>
              <p:nvPr/>
            </p:nvSpPr>
            <p:spPr bwMode="auto">
              <a:xfrm>
                <a:off x="4228" y="1456"/>
                <a:ext cx="56" cy="252"/>
              </a:xfrm>
              <a:custGeom>
                <a:avLst/>
                <a:gdLst>
                  <a:gd name="T0" fmla="*/ 0 w 112"/>
                  <a:gd name="T1" fmla="*/ 1 h 504"/>
                  <a:gd name="T2" fmla="*/ 1 w 112"/>
                  <a:gd name="T3" fmla="*/ 0 h 504"/>
                  <a:gd name="T4" fmla="*/ 1 w 112"/>
                  <a:gd name="T5" fmla="*/ 1 h 504"/>
                  <a:gd name="T6" fmla="*/ 0 w 112"/>
                  <a:gd name="T7" fmla="*/ 1 h 504"/>
                  <a:gd name="T8" fmla="*/ 0 w 112"/>
                  <a:gd name="T9" fmla="*/ 1 h 5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504"/>
                  <a:gd name="T17" fmla="*/ 112 w 112"/>
                  <a:gd name="T18" fmla="*/ 504 h 5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504">
                    <a:moveTo>
                      <a:pt x="0" y="86"/>
                    </a:moveTo>
                    <a:lnTo>
                      <a:pt x="112" y="0"/>
                    </a:lnTo>
                    <a:lnTo>
                      <a:pt x="112" y="504"/>
                    </a:lnTo>
                    <a:lnTo>
                      <a:pt x="0" y="418"/>
                    </a:lnTo>
                    <a:lnTo>
                      <a:pt x="0" y="86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29" name="Freeform 1095"/>
              <p:cNvSpPr>
                <a:spLocks/>
              </p:cNvSpPr>
              <p:nvPr/>
            </p:nvSpPr>
            <p:spPr bwMode="auto">
              <a:xfrm>
                <a:off x="4222" y="1664"/>
                <a:ext cx="68" cy="44"/>
              </a:xfrm>
              <a:custGeom>
                <a:avLst/>
                <a:gdLst>
                  <a:gd name="T0" fmla="*/ 0 w 137"/>
                  <a:gd name="T1" fmla="*/ 1 h 86"/>
                  <a:gd name="T2" fmla="*/ 0 w 137"/>
                  <a:gd name="T3" fmla="*/ 1 h 86"/>
                  <a:gd name="T4" fmla="*/ 0 w 137"/>
                  <a:gd name="T5" fmla="*/ 0 h 86"/>
                  <a:gd name="T6" fmla="*/ 0 w 137"/>
                  <a:gd name="T7" fmla="*/ 0 h 86"/>
                  <a:gd name="T8" fmla="*/ 0 w 13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7"/>
                  <a:gd name="T16" fmla="*/ 0 h 86"/>
                  <a:gd name="T17" fmla="*/ 137 w 13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7" h="86">
                    <a:moveTo>
                      <a:pt x="0" y="86"/>
                    </a:moveTo>
                    <a:lnTo>
                      <a:pt x="137" y="86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30" name="Freeform 1096"/>
              <p:cNvSpPr>
                <a:spLocks/>
              </p:cNvSpPr>
              <p:nvPr/>
            </p:nvSpPr>
            <p:spPr bwMode="auto">
              <a:xfrm>
                <a:off x="4153" y="1664"/>
                <a:ext cx="73" cy="44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31" name="Freeform 1097"/>
              <p:cNvSpPr>
                <a:spLocks/>
              </p:cNvSpPr>
              <p:nvPr/>
            </p:nvSpPr>
            <p:spPr bwMode="auto">
              <a:xfrm>
                <a:off x="4085" y="1664"/>
                <a:ext cx="73" cy="44"/>
              </a:xfrm>
              <a:custGeom>
                <a:avLst/>
                <a:gdLst>
                  <a:gd name="T0" fmla="*/ 1 w 146"/>
                  <a:gd name="T1" fmla="*/ 1 h 86"/>
                  <a:gd name="T2" fmla="*/ 0 w 146"/>
                  <a:gd name="T3" fmla="*/ 1 h 86"/>
                  <a:gd name="T4" fmla="*/ 1 w 146"/>
                  <a:gd name="T5" fmla="*/ 0 h 86"/>
                  <a:gd name="T6" fmla="*/ 1 w 146"/>
                  <a:gd name="T7" fmla="*/ 0 h 86"/>
                  <a:gd name="T8" fmla="*/ 1 w 146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6"/>
                  <a:gd name="T17" fmla="*/ 146 w 14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8" y="0"/>
                    </a:lnTo>
                    <a:lnTo>
                      <a:pt x="146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32" name="Freeform 1098"/>
              <p:cNvSpPr>
                <a:spLocks/>
              </p:cNvSpPr>
              <p:nvPr/>
            </p:nvSpPr>
            <p:spPr bwMode="auto">
              <a:xfrm>
                <a:off x="4016" y="1664"/>
                <a:ext cx="73" cy="44"/>
              </a:xfrm>
              <a:custGeom>
                <a:avLst/>
                <a:gdLst>
                  <a:gd name="T0" fmla="*/ 1 w 146"/>
                  <a:gd name="T1" fmla="*/ 1 h 86"/>
                  <a:gd name="T2" fmla="*/ 0 w 146"/>
                  <a:gd name="T3" fmla="*/ 1 h 86"/>
                  <a:gd name="T4" fmla="*/ 1 w 146"/>
                  <a:gd name="T5" fmla="*/ 0 h 86"/>
                  <a:gd name="T6" fmla="*/ 1 w 146"/>
                  <a:gd name="T7" fmla="*/ 0 h 86"/>
                  <a:gd name="T8" fmla="*/ 1 w 146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6"/>
                  <a:gd name="T17" fmla="*/ 146 w 14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33" name="Freeform 1099"/>
              <p:cNvSpPr>
                <a:spLocks/>
              </p:cNvSpPr>
              <p:nvPr/>
            </p:nvSpPr>
            <p:spPr bwMode="auto">
              <a:xfrm>
                <a:off x="3948" y="1664"/>
                <a:ext cx="73" cy="44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7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6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34" name="Freeform 1100"/>
              <p:cNvSpPr>
                <a:spLocks/>
              </p:cNvSpPr>
              <p:nvPr/>
            </p:nvSpPr>
            <p:spPr bwMode="auto">
              <a:xfrm>
                <a:off x="3879" y="1664"/>
                <a:ext cx="73" cy="44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35" name="Freeform 1101"/>
              <p:cNvSpPr>
                <a:spLocks/>
              </p:cNvSpPr>
              <p:nvPr/>
            </p:nvSpPr>
            <p:spPr bwMode="auto">
              <a:xfrm>
                <a:off x="3810" y="1664"/>
                <a:ext cx="74" cy="44"/>
              </a:xfrm>
              <a:custGeom>
                <a:avLst/>
                <a:gdLst>
                  <a:gd name="T0" fmla="*/ 1 w 146"/>
                  <a:gd name="T1" fmla="*/ 1 h 86"/>
                  <a:gd name="T2" fmla="*/ 0 w 146"/>
                  <a:gd name="T3" fmla="*/ 1 h 86"/>
                  <a:gd name="T4" fmla="*/ 1 w 146"/>
                  <a:gd name="T5" fmla="*/ 0 h 86"/>
                  <a:gd name="T6" fmla="*/ 1 w 146"/>
                  <a:gd name="T7" fmla="*/ 0 h 86"/>
                  <a:gd name="T8" fmla="*/ 1 w 146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6"/>
                  <a:gd name="T17" fmla="*/ 146 w 14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8" y="0"/>
                    </a:lnTo>
                    <a:lnTo>
                      <a:pt x="146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36" name="Freeform 1102"/>
              <p:cNvSpPr>
                <a:spLocks/>
              </p:cNvSpPr>
              <p:nvPr/>
            </p:nvSpPr>
            <p:spPr bwMode="auto">
              <a:xfrm>
                <a:off x="3741" y="1664"/>
                <a:ext cx="74" cy="44"/>
              </a:xfrm>
              <a:custGeom>
                <a:avLst/>
                <a:gdLst>
                  <a:gd name="T0" fmla="*/ 1 w 146"/>
                  <a:gd name="T1" fmla="*/ 1 h 86"/>
                  <a:gd name="T2" fmla="*/ 0 w 146"/>
                  <a:gd name="T3" fmla="*/ 1 h 86"/>
                  <a:gd name="T4" fmla="*/ 1 w 146"/>
                  <a:gd name="T5" fmla="*/ 0 h 86"/>
                  <a:gd name="T6" fmla="*/ 1 w 146"/>
                  <a:gd name="T7" fmla="*/ 0 h 86"/>
                  <a:gd name="T8" fmla="*/ 1 w 146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6"/>
                  <a:gd name="T17" fmla="*/ 146 w 14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37" name="Freeform 1103"/>
              <p:cNvSpPr>
                <a:spLocks/>
              </p:cNvSpPr>
              <p:nvPr/>
            </p:nvSpPr>
            <p:spPr bwMode="auto">
              <a:xfrm>
                <a:off x="3673" y="1664"/>
                <a:ext cx="73" cy="44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7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6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38" name="Freeform 1104"/>
              <p:cNvSpPr>
                <a:spLocks/>
              </p:cNvSpPr>
              <p:nvPr/>
            </p:nvSpPr>
            <p:spPr bwMode="auto">
              <a:xfrm>
                <a:off x="3604" y="1664"/>
                <a:ext cx="73" cy="44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39" name="Freeform 1105"/>
              <p:cNvSpPr>
                <a:spLocks/>
              </p:cNvSpPr>
              <p:nvPr/>
            </p:nvSpPr>
            <p:spPr bwMode="auto">
              <a:xfrm>
                <a:off x="3536" y="1664"/>
                <a:ext cx="73" cy="44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40" name="Freeform 1106"/>
              <p:cNvSpPr>
                <a:spLocks/>
              </p:cNvSpPr>
              <p:nvPr/>
            </p:nvSpPr>
            <p:spPr bwMode="auto">
              <a:xfrm>
                <a:off x="3468" y="1664"/>
                <a:ext cx="73" cy="44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7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6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41" name="Freeform 1107"/>
              <p:cNvSpPr>
                <a:spLocks/>
              </p:cNvSpPr>
              <p:nvPr/>
            </p:nvSpPr>
            <p:spPr bwMode="auto">
              <a:xfrm>
                <a:off x="3399" y="1664"/>
                <a:ext cx="73" cy="44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42" name="Freeform 1108"/>
              <p:cNvSpPr>
                <a:spLocks/>
              </p:cNvSpPr>
              <p:nvPr/>
            </p:nvSpPr>
            <p:spPr bwMode="auto">
              <a:xfrm>
                <a:off x="3330" y="1664"/>
                <a:ext cx="74" cy="44"/>
              </a:xfrm>
              <a:custGeom>
                <a:avLst/>
                <a:gdLst>
                  <a:gd name="T0" fmla="*/ 1 w 147"/>
                  <a:gd name="T1" fmla="*/ 1 h 86"/>
                  <a:gd name="T2" fmla="*/ 0 w 147"/>
                  <a:gd name="T3" fmla="*/ 1 h 86"/>
                  <a:gd name="T4" fmla="*/ 1 w 147"/>
                  <a:gd name="T5" fmla="*/ 0 h 86"/>
                  <a:gd name="T6" fmla="*/ 1 w 147"/>
                  <a:gd name="T7" fmla="*/ 0 h 86"/>
                  <a:gd name="T8" fmla="*/ 1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43" name="Freeform 1109"/>
              <p:cNvSpPr>
                <a:spLocks/>
              </p:cNvSpPr>
              <p:nvPr/>
            </p:nvSpPr>
            <p:spPr bwMode="auto">
              <a:xfrm>
                <a:off x="3261" y="1664"/>
                <a:ext cx="74" cy="44"/>
              </a:xfrm>
              <a:custGeom>
                <a:avLst/>
                <a:gdLst>
                  <a:gd name="T0" fmla="*/ 1 w 147"/>
                  <a:gd name="T1" fmla="*/ 1 h 86"/>
                  <a:gd name="T2" fmla="*/ 0 w 147"/>
                  <a:gd name="T3" fmla="*/ 1 h 86"/>
                  <a:gd name="T4" fmla="*/ 1 w 147"/>
                  <a:gd name="T5" fmla="*/ 0 h 86"/>
                  <a:gd name="T6" fmla="*/ 1 w 147"/>
                  <a:gd name="T7" fmla="*/ 0 h 86"/>
                  <a:gd name="T8" fmla="*/ 1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44" name="Freeform 1110"/>
              <p:cNvSpPr>
                <a:spLocks/>
              </p:cNvSpPr>
              <p:nvPr/>
            </p:nvSpPr>
            <p:spPr bwMode="auto">
              <a:xfrm>
                <a:off x="3193" y="1664"/>
                <a:ext cx="74" cy="44"/>
              </a:xfrm>
              <a:custGeom>
                <a:avLst/>
                <a:gdLst>
                  <a:gd name="T0" fmla="*/ 1 w 147"/>
                  <a:gd name="T1" fmla="*/ 1 h 86"/>
                  <a:gd name="T2" fmla="*/ 0 w 147"/>
                  <a:gd name="T3" fmla="*/ 1 h 86"/>
                  <a:gd name="T4" fmla="*/ 1 w 147"/>
                  <a:gd name="T5" fmla="*/ 0 h 86"/>
                  <a:gd name="T6" fmla="*/ 1 w 147"/>
                  <a:gd name="T7" fmla="*/ 0 h 86"/>
                  <a:gd name="T8" fmla="*/ 1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7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45" name="Freeform 1111"/>
              <p:cNvSpPr>
                <a:spLocks/>
              </p:cNvSpPr>
              <p:nvPr/>
            </p:nvSpPr>
            <p:spPr bwMode="auto">
              <a:xfrm>
                <a:off x="3124" y="1664"/>
                <a:ext cx="74" cy="44"/>
              </a:xfrm>
              <a:custGeom>
                <a:avLst/>
                <a:gdLst>
                  <a:gd name="T0" fmla="*/ 1 w 147"/>
                  <a:gd name="T1" fmla="*/ 1 h 86"/>
                  <a:gd name="T2" fmla="*/ 0 w 147"/>
                  <a:gd name="T3" fmla="*/ 1 h 86"/>
                  <a:gd name="T4" fmla="*/ 1 w 147"/>
                  <a:gd name="T5" fmla="*/ 0 h 86"/>
                  <a:gd name="T6" fmla="*/ 1 w 147"/>
                  <a:gd name="T7" fmla="*/ 0 h 86"/>
                  <a:gd name="T8" fmla="*/ 1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46" name="Freeform 1112"/>
              <p:cNvSpPr>
                <a:spLocks/>
              </p:cNvSpPr>
              <p:nvPr/>
            </p:nvSpPr>
            <p:spPr bwMode="auto">
              <a:xfrm>
                <a:off x="3056" y="1664"/>
                <a:ext cx="73" cy="44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47" name="Freeform 1113"/>
              <p:cNvSpPr>
                <a:spLocks/>
              </p:cNvSpPr>
              <p:nvPr/>
            </p:nvSpPr>
            <p:spPr bwMode="auto">
              <a:xfrm>
                <a:off x="2987" y="1664"/>
                <a:ext cx="74" cy="44"/>
              </a:xfrm>
              <a:custGeom>
                <a:avLst/>
                <a:gdLst>
                  <a:gd name="T0" fmla="*/ 1 w 148"/>
                  <a:gd name="T1" fmla="*/ 1 h 86"/>
                  <a:gd name="T2" fmla="*/ 0 w 148"/>
                  <a:gd name="T3" fmla="*/ 1 h 86"/>
                  <a:gd name="T4" fmla="*/ 1 w 148"/>
                  <a:gd name="T5" fmla="*/ 0 h 86"/>
                  <a:gd name="T6" fmla="*/ 1 w 148"/>
                  <a:gd name="T7" fmla="*/ 0 h 86"/>
                  <a:gd name="T8" fmla="*/ 1 w 148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86"/>
                  <a:gd name="T17" fmla="*/ 148 w 148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8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48" name="Freeform 1114"/>
              <p:cNvSpPr>
                <a:spLocks/>
              </p:cNvSpPr>
              <p:nvPr/>
            </p:nvSpPr>
            <p:spPr bwMode="auto">
              <a:xfrm>
                <a:off x="2923" y="1664"/>
                <a:ext cx="69" cy="44"/>
              </a:xfrm>
              <a:custGeom>
                <a:avLst/>
                <a:gdLst>
                  <a:gd name="T0" fmla="*/ 1 w 138"/>
                  <a:gd name="T1" fmla="*/ 1 h 86"/>
                  <a:gd name="T2" fmla="*/ 0 w 138"/>
                  <a:gd name="T3" fmla="*/ 1 h 86"/>
                  <a:gd name="T4" fmla="*/ 1 w 138"/>
                  <a:gd name="T5" fmla="*/ 0 h 86"/>
                  <a:gd name="T6" fmla="*/ 1 w 138"/>
                  <a:gd name="T7" fmla="*/ 0 h 86"/>
                  <a:gd name="T8" fmla="*/ 1 w 138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8"/>
                  <a:gd name="T16" fmla="*/ 0 h 86"/>
                  <a:gd name="T17" fmla="*/ 138 w 138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8" h="86">
                    <a:moveTo>
                      <a:pt x="128" y="86"/>
                    </a:moveTo>
                    <a:lnTo>
                      <a:pt x="0" y="86"/>
                    </a:lnTo>
                    <a:lnTo>
                      <a:pt x="112" y="0"/>
                    </a:lnTo>
                    <a:lnTo>
                      <a:pt x="138" y="0"/>
                    </a:lnTo>
                    <a:lnTo>
                      <a:pt x="128" y="86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49" name="Freeform 1115"/>
              <p:cNvSpPr>
                <a:spLocks/>
              </p:cNvSpPr>
              <p:nvPr/>
            </p:nvSpPr>
            <p:spPr bwMode="auto">
              <a:xfrm>
                <a:off x="2923" y="1664"/>
                <a:ext cx="1367" cy="44"/>
              </a:xfrm>
              <a:custGeom>
                <a:avLst/>
                <a:gdLst>
                  <a:gd name="T0" fmla="*/ 0 w 2735"/>
                  <a:gd name="T1" fmla="*/ 0 h 86"/>
                  <a:gd name="T2" fmla="*/ 0 w 2735"/>
                  <a:gd name="T3" fmla="*/ 1 h 86"/>
                  <a:gd name="T4" fmla="*/ 0 w 2735"/>
                  <a:gd name="T5" fmla="*/ 1 h 86"/>
                  <a:gd name="T6" fmla="*/ 0 w 2735"/>
                  <a:gd name="T7" fmla="*/ 0 h 86"/>
                  <a:gd name="T8" fmla="*/ 0 w 2735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35"/>
                  <a:gd name="T16" fmla="*/ 0 h 86"/>
                  <a:gd name="T17" fmla="*/ 2735 w 2735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35" h="86">
                    <a:moveTo>
                      <a:pt x="112" y="0"/>
                    </a:moveTo>
                    <a:lnTo>
                      <a:pt x="0" y="86"/>
                    </a:lnTo>
                    <a:lnTo>
                      <a:pt x="2735" y="86"/>
                    </a:lnTo>
                    <a:lnTo>
                      <a:pt x="2610" y="0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50" name="Freeform 1116"/>
              <p:cNvSpPr>
                <a:spLocks/>
              </p:cNvSpPr>
              <p:nvPr/>
            </p:nvSpPr>
            <p:spPr bwMode="auto">
              <a:xfrm>
                <a:off x="2923" y="1456"/>
                <a:ext cx="68" cy="44"/>
              </a:xfrm>
              <a:custGeom>
                <a:avLst/>
                <a:gdLst>
                  <a:gd name="T0" fmla="*/ 1 w 136"/>
                  <a:gd name="T1" fmla="*/ 0 h 88"/>
                  <a:gd name="T2" fmla="*/ 0 w 136"/>
                  <a:gd name="T3" fmla="*/ 0 h 88"/>
                  <a:gd name="T4" fmla="*/ 1 w 136"/>
                  <a:gd name="T5" fmla="*/ 1 h 88"/>
                  <a:gd name="T6" fmla="*/ 1 w 136"/>
                  <a:gd name="T7" fmla="*/ 1 h 88"/>
                  <a:gd name="T8" fmla="*/ 1 w 136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8"/>
                  <a:gd name="T17" fmla="*/ 136 w 136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8">
                    <a:moveTo>
                      <a:pt x="136" y="0"/>
                    </a:moveTo>
                    <a:lnTo>
                      <a:pt x="0" y="0"/>
                    </a:lnTo>
                    <a:lnTo>
                      <a:pt x="118" y="88"/>
                    </a:lnTo>
                    <a:lnTo>
                      <a:pt x="136" y="88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51" name="Rectangle 1117"/>
              <p:cNvSpPr>
                <a:spLocks noChangeArrowheads="1"/>
              </p:cNvSpPr>
              <p:nvPr/>
            </p:nvSpPr>
            <p:spPr bwMode="auto">
              <a:xfrm>
                <a:off x="2991" y="1456"/>
                <a:ext cx="68" cy="44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52" name="Rectangle 1118"/>
              <p:cNvSpPr>
                <a:spLocks noChangeArrowheads="1"/>
              </p:cNvSpPr>
              <p:nvPr/>
            </p:nvSpPr>
            <p:spPr bwMode="auto">
              <a:xfrm>
                <a:off x="3059" y="1456"/>
                <a:ext cx="69" cy="44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53" name="Rectangle 1119"/>
              <p:cNvSpPr>
                <a:spLocks noChangeArrowheads="1"/>
              </p:cNvSpPr>
              <p:nvPr/>
            </p:nvSpPr>
            <p:spPr bwMode="auto">
              <a:xfrm>
                <a:off x="3128" y="1456"/>
                <a:ext cx="68" cy="44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54" name="Rectangle 1120"/>
              <p:cNvSpPr>
                <a:spLocks noChangeArrowheads="1"/>
              </p:cNvSpPr>
              <p:nvPr/>
            </p:nvSpPr>
            <p:spPr bwMode="auto">
              <a:xfrm>
                <a:off x="3196" y="1456"/>
                <a:ext cx="68" cy="44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55" name="Rectangle 1121"/>
              <p:cNvSpPr>
                <a:spLocks noChangeArrowheads="1"/>
              </p:cNvSpPr>
              <p:nvPr/>
            </p:nvSpPr>
            <p:spPr bwMode="auto">
              <a:xfrm>
                <a:off x="3264" y="1456"/>
                <a:ext cx="68" cy="44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56" name="Rectangle 1122"/>
              <p:cNvSpPr>
                <a:spLocks noChangeArrowheads="1"/>
              </p:cNvSpPr>
              <p:nvPr/>
            </p:nvSpPr>
            <p:spPr bwMode="auto">
              <a:xfrm>
                <a:off x="3332" y="1456"/>
                <a:ext cx="68" cy="44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57" name="Rectangle 1123"/>
              <p:cNvSpPr>
                <a:spLocks noChangeArrowheads="1"/>
              </p:cNvSpPr>
              <p:nvPr/>
            </p:nvSpPr>
            <p:spPr bwMode="auto">
              <a:xfrm>
                <a:off x="3400" y="1456"/>
                <a:ext cx="69" cy="44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58" name="Rectangle 1124"/>
              <p:cNvSpPr>
                <a:spLocks noChangeArrowheads="1"/>
              </p:cNvSpPr>
              <p:nvPr/>
            </p:nvSpPr>
            <p:spPr bwMode="auto">
              <a:xfrm>
                <a:off x="3469" y="1456"/>
                <a:ext cx="68" cy="44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59" name="Rectangle 1125"/>
              <p:cNvSpPr>
                <a:spLocks noChangeArrowheads="1"/>
              </p:cNvSpPr>
              <p:nvPr/>
            </p:nvSpPr>
            <p:spPr bwMode="auto">
              <a:xfrm>
                <a:off x="3537" y="1456"/>
                <a:ext cx="68" cy="44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60" name="Rectangle 1126"/>
              <p:cNvSpPr>
                <a:spLocks noChangeArrowheads="1"/>
              </p:cNvSpPr>
              <p:nvPr/>
            </p:nvSpPr>
            <p:spPr bwMode="auto">
              <a:xfrm>
                <a:off x="3605" y="1456"/>
                <a:ext cx="68" cy="44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61" name="Rectangle 1127"/>
              <p:cNvSpPr>
                <a:spLocks noChangeArrowheads="1"/>
              </p:cNvSpPr>
              <p:nvPr/>
            </p:nvSpPr>
            <p:spPr bwMode="auto">
              <a:xfrm>
                <a:off x="3673" y="1456"/>
                <a:ext cx="68" cy="44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62" name="Rectangle 1128"/>
              <p:cNvSpPr>
                <a:spLocks noChangeArrowheads="1"/>
              </p:cNvSpPr>
              <p:nvPr/>
            </p:nvSpPr>
            <p:spPr bwMode="auto">
              <a:xfrm>
                <a:off x="3741" y="1456"/>
                <a:ext cx="69" cy="44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63" name="Rectangle 1129"/>
              <p:cNvSpPr>
                <a:spLocks noChangeArrowheads="1"/>
              </p:cNvSpPr>
              <p:nvPr/>
            </p:nvSpPr>
            <p:spPr bwMode="auto">
              <a:xfrm>
                <a:off x="3810" y="1456"/>
                <a:ext cx="68" cy="44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64" name="Rectangle 1130"/>
              <p:cNvSpPr>
                <a:spLocks noChangeArrowheads="1"/>
              </p:cNvSpPr>
              <p:nvPr/>
            </p:nvSpPr>
            <p:spPr bwMode="auto">
              <a:xfrm>
                <a:off x="3878" y="1456"/>
                <a:ext cx="68" cy="44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65" name="Rectangle 1131"/>
              <p:cNvSpPr>
                <a:spLocks noChangeArrowheads="1"/>
              </p:cNvSpPr>
              <p:nvPr/>
            </p:nvSpPr>
            <p:spPr bwMode="auto">
              <a:xfrm>
                <a:off x="3946" y="1456"/>
                <a:ext cx="68" cy="44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66" name="Rectangle 1132"/>
              <p:cNvSpPr>
                <a:spLocks noChangeArrowheads="1"/>
              </p:cNvSpPr>
              <p:nvPr/>
            </p:nvSpPr>
            <p:spPr bwMode="auto">
              <a:xfrm>
                <a:off x="4014" y="1456"/>
                <a:ext cx="68" cy="44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67" name="Rectangle 1133"/>
              <p:cNvSpPr>
                <a:spLocks noChangeArrowheads="1"/>
              </p:cNvSpPr>
              <p:nvPr/>
            </p:nvSpPr>
            <p:spPr bwMode="auto">
              <a:xfrm>
                <a:off x="4082" y="1456"/>
                <a:ext cx="68" cy="44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68" name="Rectangle 1134"/>
              <p:cNvSpPr>
                <a:spLocks noChangeArrowheads="1"/>
              </p:cNvSpPr>
              <p:nvPr/>
            </p:nvSpPr>
            <p:spPr bwMode="auto">
              <a:xfrm>
                <a:off x="4150" y="1456"/>
                <a:ext cx="69" cy="44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69" name="Freeform 1135"/>
              <p:cNvSpPr>
                <a:spLocks/>
              </p:cNvSpPr>
              <p:nvPr/>
            </p:nvSpPr>
            <p:spPr bwMode="auto">
              <a:xfrm>
                <a:off x="4219" y="1456"/>
                <a:ext cx="69" cy="44"/>
              </a:xfrm>
              <a:custGeom>
                <a:avLst/>
                <a:gdLst>
                  <a:gd name="T0" fmla="*/ 0 w 136"/>
                  <a:gd name="T1" fmla="*/ 0 h 88"/>
                  <a:gd name="T2" fmla="*/ 1 w 136"/>
                  <a:gd name="T3" fmla="*/ 0 h 88"/>
                  <a:gd name="T4" fmla="*/ 1 w 136"/>
                  <a:gd name="T5" fmla="*/ 1 h 88"/>
                  <a:gd name="T6" fmla="*/ 0 w 136"/>
                  <a:gd name="T7" fmla="*/ 1 h 88"/>
                  <a:gd name="T8" fmla="*/ 0 w 136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8"/>
                  <a:gd name="T17" fmla="*/ 136 w 136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8">
                    <a:moveTo>
                      <a:pt x="0" y="0"/>
                    </a:moveTo>
                    <a:lnTo>
                      <a:pt x="136" y="0"/>
                    </a:lnTo>
                    <a:lnTo>
                      <a:pt x="2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70" name="Freeform 1136"/>
              <p:cNvSpPr>
                <a:spLocks/>
              </p:cNvSpPr>
              <p:nvPr/>
            </p:nvSpPr>
            <p:spPr bwMode="auto">
              <a:xfrm>
                <a:off x="2923" y="1456"/>
                <a:ext cx="1365" cy="44"/>
              </a:xfrm>
              <a:custGeom>
                <a:avLst/>
                <a:gdLst>
                  <a:gd name="T0" fmla="*/ 1 w 2729"/>
                  <a:gd name="T1" fmla="*/ 1 h 88"/>
                  <a:gd name="T2" fmla="*/ 0 w 2729"/>
                  <a:gd name="T3" fmla="*/ 0 h 88"/>
                  <a:gd name="T4" fmla="*/ 1 w 2729"/>
                  <a:gd name="T5" fmla="*/ 0 h 88"/>
                  <a:gd name="T6" fmla="*/ 1 w 2729"/>
                  <a:gd name="T7" fmla="*/ 1 h 88"/>
                  <a:gd name="T8" fmla="*/ 1 w 2729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29"/>
                  <a:gd name="T16" fmla="*/ 0 h 88"/>
                  <a:gd name="T17" fmla="*/ 2729 w 2729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29" h="88">
                    <a:moveTo>
                      <a:pt x="118" y="88"/>
                    </a:moveTo>
                    <a:lnTo>
                      <a:pt x="0" y="0"/>
                    </a:lnTo>
                    <a:lnTo>
                      <a:pt x="2729" y="0"/>
                    </a:lnTo>
                    <a:lnTo>
                      <a:pt x="2617" y="88"/>
                    </a:lnTo>
                    <a:lnTo>
                      <a:pt x="118" y="88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71" name="Freeform 1137"/>
              <p:cNvSpPr>
                <a:spLocks/>
              </p:cNvSpPr>
              <p:nvPr/>
            </p:nvSpPr>
            <p:spPr bwMode="auto">
              <a:xfrm>
                <a:off x="2922" y="1454"/>
                <a:ext cx="17" cy="13"/>
              </a:xfrm>
              <a:custGeom>
                <a:avLst/>
                <a:gdLst>
                  <a:gd name="T0" fmla="*/ 1 w 33"/>
                  <a:gd name="T1" fmla="*/ 1 h 26"/>
                  <a:gd name="T2" fmla="*/ 0 w 33"/>
                  <a:gd name="T3" fmla="*/ 0 h 26"/>
                  <a:gd name="T4" fmla="*/ 0 w 33"/>
                  <a:gd name="T5" fmla="*/ 1 h 26"/>
                  <a:gd name="T6" fmla="*/ 1 w 33"/>
                  <a:gd name="T7" fmla="*/ 1 h 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3"/>
                  <a:gd name="T13" fmla="*/ 0 h 26"/>
                  <a:gd name="T14" fmla="*/ 33 w 33"/>
                  <a:gd name="T15" fmla="*/ 26 h 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3" h="26">
                    <a:moveTo>
                      <a:pt x="33" y="22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3" y="2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72" name="Freeform 1138"/>
              <p:cNvSpPr>
                <a:spLocks/>
              </p:cNvSpPr>
              <p:nvPr/>
            </p:nvSpPr>
            <p:spPr bwMode="auto">
              <a:xfrm>
                <a:off x="2922" y="1465"/>
                <a:ext cx="32" cy="15"/>
              </a:xfrm>
              <a:custGeom>
                <a:avLst/>
                <a:gdLst>
                  <a:gd name="T0" fmla="*/ 1 w 64"/>
                  <a:gd name="T1" fmla="*/ 0 h 30"/>
                  <a:gd name="T2" fmla="*/ 1 w 64"/>
                  <a:gd name="T3" fmla="*/ 1 h 30"/>
                  <a:gd name="T4" fmla="*/ 0 w 64"/>
                  <a:gd name="T5" fmla="*/ 1 h 30"/>
                  <a:gd name="T6" fmla="*/ 0 w 64"/>
                  <a:gd name="T7" fmla="*/ 1 h 30"/>
                  <a:gd name="T8" fmla="*/ 1 w 64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30"/>
                  <a:gd name="T17" fmla="*/ 64 w 64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30">
                    <a:moveTo>
                      <a:pt x="33" y="0"/>
                    </a:moveTo>
                    <a:lnTo>
                      <a:pt x="64" y="23"/>
                    </a:lnTo>
                    <a:lnTo>
                      <a:pt x="0" y="30"/>
                    </a:lnTo>
                    <a:lnTo>
                      <a:pt x="0" y="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73" name="Freeform 1139"/>
              <p:cNvSpPr>
                <a:spLocks/>
              </p:cNvSpPr>
              <p:nvPr/>
            </p:nvSpPr>
            <p:spPr bwMode="auto">
              <a:xfrm>
                <a:off x="2922" y="1476"/>
                <a:ext cx="49" cy="17"/>
              </a:xfrm>
              <a:custGeom>
                <a:avLst/>
                <a:gdLst>
                  <a:gd name="T0" fmla="*/ 1 w 97"/>
                  <a:gd name="T1" fmla="*/ 0 h 32"/>
                  <a:gd name="T2" fmla="*/ 1 w 97"/>
                  <a:gd name="T3" fmla="*/ 1 h 32"/>
                  <a:gd name="T4" fmla="*/ 0 w 97"/>
                  <a:gd name="T5" fmla="*/ 1 h 32"/>
                  <a:gd name="T6" fmla="*/ 0 w 97"/>
                  <a:gd name="T7" fmla="*/ 1 h 32"/>
                  <a:gd name="T8" fmla="*/ 1 w 97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"/>
                  <a:gd name="T16" fmla="*/ 0 h 32"/>
                  <a:gd name="T17" fmla="*/ 97 w 97"/>
                  <a:gd name="T18" fmla="*/ 32 h 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" h="32">
                    <a:moveTo>
                      <a:pt x="64" y="0"/>
                    </a:moveTo>
                    <a:lnTo>
                      <a:pt x="97" y="22"/>
                    </a:lnTo>
                    <a:lnTo>
                      <a:pt x="0" y="32"/>
                    </a:lnTo>
                    <a:lnTo>
                      <a:pt x="0" y="7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74" name="Freeform 1140"/>
              <p:cNvSpPr>
                <a:spLocks/>
              </p:cNvSpPr>
              <p:nvPr/>
            </p:nvSpPr>
            <p:spPr bwMode="auto">
              <a:xfrm>
                <a:off x="2922" y="1488"/>
                <a:ext cx="61" cy="18"/>
              </a:xfrm>
              <a:custGeom>
                <a:avLst/>
                <a:gdLst>
                  <a:gd name="T0" fmla="*/ 0 w 123"/>
                  <a:gd name="T1" fmla="*/ 0 h 36"/>
                  <a:gd name="T2" fmla="*/ 0 w 123"/>
                  <a:gd name="T3" fmla="*/ 1 h 36"/>
                  <a:gd name="T4" fmla="*/ 0 w 123"/>
                  <a:gd name="T5" fmla="*/ 1 h 36"/>
                  <a:gd name="T6" fmla="*/ 0 w 123"/>
                  <a:gd name="T7" fmla="*/ 1 h 36"/>
                  <a:gd name="T8" fmla="*/ 0 w 123"/>
                  <a:gd name="T9" fmla="*/ 1 h 36"/>
                  <a:gd name="T10" fmla="*/ 0 w 123"/>
                  <a:gd name="T11" fmla="*/ 0 h 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36"/>
                  <a:gd name="T20" fmla="*/ 123 w 123"/>
                  <a:gd name="T21" fmla="*/ 36 h 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36">
                    <a:moveTo>
                      <a:pt x="97" y="0"/>
                    </a:moveTo>
                    <a:lnTo>
                      <a:pt x="123" y="19"/>
                    </a:lnTo>
                    <a:lnTo>
                      <a:pt x="123" y="24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75" name="Freeform 1141"/>
              <p:cNvSpPr>
                <a:spLocks/>
              </p:cNvSpPr>
              <p:nvPr/>
            </p:nvSpPr>
            <p:spPr bwMode="auto">
              <a:xfrm>
                <a:off x="2922" y="1500"/>
                <a:ext cx="61" cy="19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0 h 40"/>
                  <a:gd name="T4" fmla="*/ 0 w 123"/>
                  <a:gd name="T5" fmla="*/ 0 h 40"/>
                  <a:gd name="T6" fmla="*/ 0 w 123"/>
                  <a:gd name="T7" fmla="*/ 0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76" name="Freeform 1142"/>
              <p:cNvSpPr>
                <a:spLocks/>
              </p:cNvSpPr>
              <p:nvPr/>
            </p:nvSpPr>
            <p:spPr bwMode="auto">
              <a:xfrm>
                <a:off x="2922" y="1513"/>
                <a:ext cx="61" cy="19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0 h 40"/>
                  <a:gd name="T4" fmla="*/ 0 w 123"/>
                  <a:gd name="T5" fmla="*/ 0 h 40"/>
                  <a:gd name="T6" fmla="*/ 0 w 123"/>
                  <a:gd name="T7" fmla="*/ 0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77" name="Freeform 1143"/>
              <p:cNvSpPr>
                <a:spLocks/>
              </p:cNvSpPr>
              <p:nvPr/>
            </p:nvSpPr>
            <p:spPr bwMode="auto">
              <a:xfrm>
                <a:off x="2922" y="1526"/>
                <a:ext cx="61" cy="19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0 h 40"/>
                  <a:gd name="T4" fmla="*/ 0 w 123"/>
                  <a:gd name="T5" fmla="*/ 0 h 40"/>
                  <a:gd name="T6" fmla="*/ 0 w 123"/>
                  <a:gd name="T7" fmla="*/ 0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78" name="Freeform 1144"/>
              <p:cNvSpPr>
                <a:spLocks/>
              </p:cNvSpPr>
              <p:nvPr/>
            </p:nvSpPr>
            <p:spPr bwMode="auto">
              <a:xfrm>
                <a:off x="2922" y="1538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79" name="Freeform 1145"/>
              <p:cNvSpPr>
                <a:spLocks/>
              </p:cNvSpPr>
              <p:nvPr/>
            </p:nvSpPr>
            <p:spPr bwMode="auto">
              <a:xfrm>
                <a:off x="2922" y="1551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80" name="Freeform 1146"/>
              <p:cNvSpPr>
                <a:spLocks/>
              </p:cNvSpPr>
              <p:nvPr/>
            </p:nvSpPr>
            <p:spPr bwMode="auto">
              <a:xfrm>
                <a:off x="2922" y="1564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81" name="Freeform 1147"/>
              <p:cNvSpPr>
                <a:spLocks/>
              </p:cNvSpPr>
              <p:nvPr/>
            </p:nvSpPr>
            <p:spPr bwMode="auto">
              <a:xfrm>
                <a:off x="2922" y="1577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7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82" name="Freeform 1148"/>
              <p:cNvSpPr>
                <a:spLocks/>
              </p:cNvSpPr>
              <p:nvPr/>
            </p:nvSpPr>
            <p:spPr bwMode="auto">
              <a:xfrm>
                <a:off x="2922" y="1591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83" name="Freeform 1149"/>
              <p:cNvSpPr>
                <a:spLocks/>
              </p:cNvSpPr>
              <p:nvPr/>
            </p:nvSpPr>
            <p:spPr bwMode="auto">
              <a:xfrm>
                <a:off x="2922" y="1604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84" name="Freeform 1150"/>
              <p:cNvSpPr>
                <a:spLocks/>
              </p:cNvSpPr>
              <p:nvPr/>
            </p:nvSpPr>
            <p:spPr bwMode="auto">
              <a:xfrm>
                <a:off x="2922" y="1617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85" name="Freeform 1151"/>
              <p:cNvSpPr>
                <a:spLocks/>
              </p:cNvSpPr>
              <p:nvPr/>
            </p:nvSpPr>
            <p:spPr bwMode="auto">
              <a:xfrm>
                <a:off x="2922" y="1630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9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86" name="Freeform 1152"/>
              <p:cNvSpPr>
                <a:spLocks/>
              </p:cNvSpPr>
              <p:nvPr/>
            </p:nvSpPr>
            <p:spPr bwMode="auto">
              <a:xfrm>
                <a:off x="2922" y="1643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87" name="Freeform 1153"/>
              <p:cNvSpPr>
                <a:spLocks/>
              </p:cNvSpPr>
              <p:nvPr/>
            </p:nvSpPr>
            <p:spPr bwMode="auto">
              <a:xfrm>
                <a:off x="2922" y="1656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1 h 39"/>
                  <a:gd name="T10" fmla="*/ 0 w 123"/>
                  <a:gd name="T11" fmla="*/ 0 h 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39"/>
                  <a:gd name="T20" fmla="*/ 123 w 123"/>
                  <a:gd name="T21" fmla="*/ 39 h 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39">
                    <a:moveTo>
                      <a:pt x="123" y="0"/>
                    </a:moveTo>
                    <a:lnTo>
                      <a:pt x="123" y="19"/>
                    </a:lnTo>
                    <a:lnTo>
                      <a:pt x="111" y="27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88" name="Freeform 1154"/>
              <p:cNvSpPr>
                <a:spLocks/>
              </p:cNvSpPr>
              <p:nvPr/>
            </p:nvSpPr>
            <p:spPr bwMode="auto">
              <a:xfrm>
                <a:off x="2922" y="1670"/>
                <a:ext cx="55" cy="19"/>
              </a:xfrm>
              <a:custGeom>
                <a:avLst/>
                <a:gdLst>
                  <a:gd name="T0" fmla="*/ 0 w 111"/>
                  <a:gd name="T1" fmla="*/ 0 h 38"/>
                  <a:gd name="T2" fmla="*/ 0 w 111"/>
                  <a:gd name="T3" fmla="*/ 1 h 38"/>
                  <a:gd name="T4" fmla="*/ 0 w 111"/>
                  <a:gd name="T5" fmla="*/ 1 h 38"/>
                  <a:gd name="T6" fmla="*/ 0 w 111"/>
                  <a:gd name="T7" fmla="*/ 1 h 38"/>
                  <a:gd name="T8" fmla="*/ 0 w 111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1"/>
                  <a:gd name="T16" fmla="*/ 0 h 38"/>
                  <a:gd name="T17" fmla="*/ 111 w 111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1" h="38">
                    <a:moveTo>
                      <a:pt x="111" y="0"/>
                    </a:moveTo>
                    <a:lnTo>
                      <a:pt x="68" y="31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89" name="Freeform 1155"/>
              <p:cNvSpPr>
                <a:spLocks/>
              </p:cNvSpPr>
              <p:nvPr/>
            </p:nvSpPr>
            <p:spPr bwMode="auto">
              <a:xfrm>
                <a:off x="2922" y="1685"/>
                <a:ext cx="34" cy="17"/>
              </a:xfrm>
              <a:custGeom>
                <a:avLst/>
                <a:gdLst>
                  <a:gd name="T0" fmla="*/ 1 w 68"/>
                  <a:gd name="T1" fmla="*/ 0 h 35"/>
                  <a:gd name="T2" fmla="*/ 1 w 68"/>
                  <a:gd name="T3" fmla="*/ 0 h 35"/>
                  <a:gd name="T4" fmla="*/ 0 w 68"/>
                  <a:gd name="T5" fmla="*/ 0 h 35"/>
                  <a:gd name="T6" fmla="*/ 0 w 68"/>
                  <a:gd name="T7" fmla="*/ 0 h 35"/>
                  <a:gd name="T8" fmla="*/ 1 w 68"/>
                  <a:gd name="T9" fmla="*/ 0 h 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8"/>
                  <a:gd name="T16" fmla="*/ 0 h 35"/>
                  <a:gd name="T17" fmla="*/ 68 w 68"/>
                  <a:gd name="T18" fmla="*/ 35 h 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8" h="35">
                    <a:moveTo>
                      <a:pt x="68" y="0"/>
                    </a:moveTo>
                    <a:lnTo>
                      <a:pt x="21" y="33"/>
                    </a:lnTo>
                    <a:lnTo>
                      <a:pt x="0" y="35"/>
                    </a:lnTo>
                    <a:lnTo>
                      <a:pt x="0" y="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90" name="Freeform 1156"/>
              <p:cNvSpPr>
                <a:spLocks/>
              </p:cNvSpPr>
              <p:nvPr/>
            </p:nvSpPr>
            <p:spPr bwMode="auto">
              <a:xfrm>
                <a:off x="2922" y="1702"/>
                <a:ext cx="11" cy="6"/>
              </a:xfrm>
              <a:custGeom>
                <a:avLst/>
                <a:gdLst>
                  <a:gd name="T0" fmla="*/ 1 w 21"/>
                  <a:gd name="T1" fmla="*/ 0 h 14"/>
                  <a:gd name="T2" fmla="*/ 0 w 21"/>
                  <a:gd name="T3" fmla="*/ 0 h 14"/>
                  <a:gd name="T4" fmla="*/ 0 w 21"/>
                  <a:gd name="T5" fmla="*/ 0 h 14"/>
                  <a:gd name="T6" fmla="*/ 1 w 21"/>
                  <a:gd name="T7" fmla="*/ 0 h 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"/>
                  <a:gd name="T13" fmla="*/ 0 h 14"/>
                  <a:gd name="T14" fmla="*/ 21 w 21"/>
                  <a:gd name="T15" fmla="*/ 14 h 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" h="14">
                    <a:moveTo>
                      <a:pt x="21" y="0"/>
                    </a:moveTo>
                    <a:lnTo>
                      <a:pt x="0" y="14"/>
                    </a:lnTo>
                    <a:lnTo>
                      <a:pt x="0" y="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91" name="Freeform 1157"/>
              <p:cNvSpPr>
                <a:spLocks/>
              </p:cNvSpPr>
              <p:nvPr/>
            </p:nvSpPr>
            <p:spPr bwMode="auto">
              <a:xfrm>
                <a:off x="2922" y="1454"/>
                <a:ext cx="61" cy="254"/>
              </a:xfrm>
              <a:custGeom>
                <a:avLst/>
                <a:gdLst>
                  <a:gd name="T0" fmla="*/ 0 w 123"/>
                  <a:gd name="T1" fmla="*/ 0 h 509"/>
                  <a:gd name="T2" fmla="*/ 0 w 123"/>
                  <a:gd name="T3" fmla="*/ 0 h 509"/>
                  <a:gd name="T4" fmla="*/ 0 w 123"/>
                  <a:gd name="T5" fmla="*/ 0 h 509"/>
                  <a:gd name="T6" fmla="*/ 0 w 123"/>
                  <a:gd name="T7" fmla="*/ 0 h 509"/>
                  <a:gd name="T8" fmla="*/ 0 w 123"/>
                  <a:gd name="T9" fmla="*/ 0 h 5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509"/>
                  <a:gd name="T17" fmla="*/ 123 w 123"/>
                  <a:gd name="T18" fmla="*/ 509 h 5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509">
                    <a:moveTo>
                      <a:pt x="123" y="423"/>
                    </a:moveTo>
                    <a:lnTo>
                      <a:pt x="0" y="509"/>
                    </a:lnTo>
                    <a:lnTo>
                      <a:pt x="0" y="0"/>
                    </a:lnTo>
                    <a:lnTo>
                      <a:pt x="123" y="86"/>
                    </a:lnTo>
                    <a:lnTo>
                      <a:pt x="123" y="423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792" name="Rectangle 1158"/>
              <p:cNvSpPr>
                <a:spLocks noChangeArrowheads="1"/>
              </p:cNvSpPr>
              <p:nvPr/>
            </p:nvSpPr>
            <p:spPr bwMode="auto">
              <a:xfrm>
                <a:off x="2924" y="2345"/>
                <a:ext cx="68" cy="255"/>
              </a:xfrm>
              <a:prstGeom prst="rect">
                <a:avLst/>
              </a:prstGeom>
              <a:solidFill>
                <a:srgbClr val="FF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93" name="Rectangle 1159"/>
              <p:cNvSpPr>
                <a:spLocks noChangeArrowheads="1"/>
              </p:cNvSpPr>
              <p:nvPr/>
            </p:nvSpPr>
            <p:spPr bwMode="auto">
              <a:xfrm>
                <a:off x="2992" y="2345"/>
                <a:ext cx="68" cy="255"/>
              </a:xfrm>
              <a:prstGeom prst="rect">
                <a:avLst/>
              </a:prstGeom>
              <a:solidFill>
                <a:srgbClr val="FFC1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94" name="Rectangle 1160"/>
              <p:cNvSpPr>
                <a:spLocks noChangeArrowheads="1"/>
              </p:cNvSpPr>
              <p:nvPr/>
            </p:nvSpPr>
            <p:spPr bwMode="auto">
              <a:xfrm>
                <a:off x="3060" y="2345"/>
                <a:ext cx="68" cy="255"/>
              </a:xfrm>
              <a:prstGeom prst="rect">
                <a:avLst/>
              </a:prstGeom>
              <a:solidFill>
                <a:srgbClr val="FFB6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95" name="Rectangle 1161"/>
              <p:cNvSpPr>
                <a:spLocks noChangeArrowheads="1"/>
              </p:cNvSpPr>
              <p:nvPr/>
            </p:nvSpPr>
            <p:spPr bwMode="auto">
              <a:xfrm>
                <a:off x="3128" y="2345"/>
                <a:ext cx="69" cy="255"/>
              </a:xfrm>
              <a:prstGeom prst="rect">
                <a:avLst/>
              </a:prstGeom>
              <a:solidFill>
                <a:srgbClr val="FFAB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96" name="Rectangle 1162"/>
              <p:cNvSpPr>
                <a:spLocks noChangeArrowheads="1"/>
              </p:cNvSpPr>
              <p:nvPr/>
            </p:nvSpPr>
            <p:spPr bwMode="auto">
              <a:xfrm>
                <a:off x="3197" y="2345"/>
                <a:ext cx="68" cy="255"/>
              </a:xfrm>
              <a:prstGeom prst="rect">
                <a:avLst/>
              </a:prstGeom>
              <a:solidFill>
                <a:srgbClr val="FFA1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97" name="Rectangle 1163"/>
              <p:cNvSpPr>
                <a:spLocks noChangeArrowheads="1"/>
              </p:cNvSpPr>
              <p:nvPr/>
            </p:nvSpPr>
            <p:spPr bwMode="auto">
              <a:xfrm>
                <a:off x="3265" y="2345"/>
                <a:ext cx="68" cy="255"/>
              </a:xfrm>
              <a:prstGeom prst="rect">
                <a:avLst/>
              </a:prstGeom>
              <a:solidFill>
                <a:srgbClr val="FF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98" name="Rectangle 1164"/>
              <p:cNvSpPr>
                <a:spLocks noChangeArrowheads="1"/>
              </p:cNvSpPr>
              <p:nvPr/>
            </p:nvSpPr>
            <p:spPr bwMode="auto">
              <a:xfrm>
                <a:off x="3333" y="2345"/>
                <a:ext cx="68" cy="255"/>
              </a:xfrm>
              <a:prstGeom prst="rect">
                <a:avLst/>
              </a:prstGeom>
              <a:solidFill>
                <a:srgbClr val="FF8B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799" name="Rectangle 1165"/>
              <p:cNvSpPr>
                <a:spLocks noChangeArrowheads="1"/>
              </p:cNvSpPr>
              <p:nvPr/>
            </p:nvSpPr>
            <p:spPr bwMode="auto">
              <a:xfrm>
                <a:off x="3401" y="2345"/>
                <a:ext cx="68" cy="255"/>
              </a:xfrm>
              <a:prstGeom prst="rect">
                <a:avLst/>
              </a:prstGeom>
              <a:solidFill>
                <a:srgbClr val="FF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00" name="Rectangle 1166"/>
              <p:cNvSpPr>
                <a:spLocks noChangeArrowheads="1"/>
              </p:cNvSpPr>
              <p:nvPr/>
            </p:nvSpPr>
            <p:spPr bwMode="auto">
              <a:xfrm>
                <a:off x="3469" y="2345"/>
                <a:ext cx="69" cy="255"/>
              </a:xfrm>
              <a:prstGeom prst="rect">
                <a:avLst/>
              </a:prstGeom>
              <a:solidFill>
                <a:srgbClr val="FF76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01" name="Rectangle 1167"/>
              <p:cNvSpPr>
                <a:spLocks noChangeArrowheads="1"/>
              </p:cNvSpPr>
              <p:nvPr/>
            </p:nvSpPr>
            <p:spPr bwMode="auto">
              <a:xfrm>
                <a:off x="3538" y="2345"/>
                <a:ext cx="69" cy="255"/>
              </a:xfrm>
              <a:prstGeom prst="rect">
                <a:avLst/>
              </a:prstGeom>
              <a:solidFill>
                <a:srgbClr val="FF6B6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02" name="Rectangle 1168"/>
              <p:cNvSpPr>
                <a:spLocks noChangeArrowheads="1"/>
              </p:cNvSpPr>
              <p:nvPr/>
            </p:nvSpPr>
            <p:spPr bwMode="auto">
              <a:xfrm>
                <a:off x="3607" y="2345"/>
                <a:ext cx="68" cy="255"/>
              </a:xfrm>
              <a:prstGeom prst="rect">
                <a:avLst/>
              </a:prstGeom>
              <a:solidFill>
                <a:srgbClr val="FF606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03" name="Rectangle 1169"/>
              <p:cNvSpPr>
                <a:spLocks noChangeArrowheads="1"/>
              </p:cNvSpPr>
              <p:nvPr/>
            </p:nvSpPr>
            <p:spPr bwMode="auto">
              <a:xfrm>
                <a:off x="3675" y="2345"/>
                <a:ext cx="68" cy="255"/>
              </a:xfrm>
              <a:prstGeom prst="rect">
                <a:avLst/>
              </a:prstGeom>
              <a:solidFill>
                <a:srgbClr val="FF555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04" name="Rectangle 1170"/>
              <p:cNvSpPr>
                <a:spLocks noChangeArrowheads="1"/>
              </p:cNvSpPr>
              <p:nvPr/>
            </p:nvSpPr>
            <p:spPr bwMode="auto">
              <a:xfrm>
                <a:off x="3743" y="2345"/>
                <a:ext cx="68" cy="255"/>
              </a:xfrm>
              <a:prstGeom prst="rect">
                <a:avLst/>
              </a:prstGeom>
              <a:solidFill>
                <a:srgbClr val="FF4B4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05" name="Rectangle 1171"/>
              <p:cNvSpPr>
                <a:spLocks noChangeArrowheads="1"/>
              </p:cNvSpPr>
              <p:nvPr/>
            </p:nvSpPr>
            <p:spPr bwMode="auto">
              <a:xfrm>
                <a:off x="3811" y="2345"/>
                <a:ext cx="68" cy="255"/>
              </a:xfrm>
              <a:prstGeom prst="rect">
                <a:avLst/>
              </a:prstGeom>
              <a:solidFill>
                <a:srgbClr val="FF404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06" name="Rectangle 1172"/>
              <p:cNvSpPr>
                <a:spLocks noChangeArrowheads="1"/>
              </p:cNvSpPr>
              <p:nvPr/>
            </p:nvSpPr>
            <p:spPr bwMode="auto">
              <a:xfrm>
                <a:off x="3879" y="2345"/>
                <a:ext cx="69" cy="255"/>
              </a:xfrm>
              <a:prstGeom prst="rect">
                <a:avLst/>
              </a:prstGeom>
              <a:solidFill>
                <a:srgbClr val="FF353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07" name="Rectangle 1173"/>
              <p:cNvSpPr>
                <a:spLocks noChangeArrowheads="1"/>
              </p:cNvSpPr>
              <p:nvPr/>
            </p:nvSpPr>
            <p:spPr bwMode="auto">
              <a:xfrm>
                <a:off x="3948" y="2345"/>
                <a:ext cx="68" cy="255"/>
              </a:xfrm>
              <a:prstGeom prst="rect">
                <a:avLst/>
              </a:prstGeom>
              <a:solidFill>
                <a:srgbClr val="FF2A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08" name="Rectangle 1174"/>
              <p:cNvSpPr>
                <a:spLocks noChangeArrowheads="1"/>
              </p:cNvSpPr>
              <p:nvPr/>
            </p:nvSpPr>
            <p:spPr bwMode="auto">
              <a:xfrm>
                <a:off x="4016" y="2345"/>
                <a:ext cx="68" cy="255"/>
              </a:xfrm>
              <a:prstGeom prst="rect">
                <a:avLst/>
              </a:prstGeom>
              <a:solidFill>
                <a:srgbClr val="FF20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09" name="Rectangle 1175"/>
              <p:cNvSpPr>
                <a:spLocks noChangeArrowheads="1"/>
              </p:cNvSpPr>
              <p:nvPr/>
            </p:nvSpPr>
            <p:spPr bwMode="auto">
              <a:xfrm>
                <a:off x="4084" y="2345"/>
                <a:ext cx="68" cy="255"/>
              </a:xfrm>
              <a:prstGeom prst="rect">
                <a:avLst/>
              </a:prstGeom>
              <a:solidFill>
                <a:srgbClr val="FF151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10" name="Rectangle 1176"/>
              <p:cNvSpPr>
                <a:spLocks noChangeArrowheads="1"/>
              </p:cNvSpPr>
              <p:nvPr/>
            </p:nvSpPr>
            <p:spPr bwMode="auto">
              <a:xfrm>
                <a:off x="4152" y="2345"/>
                <a:ext cx="69" cy="255"/>
              </a:xfrm>
              <a:prstGeom prst="rect">
                <a:avLst/>
              </a:prstGeom>
              <a:solidFill>
                <a:srgbClr val="FF0A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11" name="Rectangle 1177"/>
              <p:cNvSpPr>
                <a:spLocks noChangeArrowheads="1"/>
              </p:cNvSpPr>
              <p:nvPr/>
            </p:nvSpPr>
            <p:spPr bwMode="auto">
              <a:xfrm>
                <a:off x="4221" y="2345"/>
                <a:ext cx="68" cy="255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12" name="Rectangle 1178"/>
              <p:cNvSpPr>
                <a:spLocks noChangeArrowheads="1"/>
              </p:cNvSpPr>
              <p:nvPr/>
            </p:nvSpPr>
            <p:spPr bwMode="auto">
              <a:xfrm>
                <a:off x="2924" y="2345"/>
                <a:ext cx="1365" cy="255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13" name="Rectangle 1179"/>
              <p:cNvSpPr>
                <a:spLocks noChangeArrowheads="1"/>
              </p:cNvSpPr>
              <p:nvPr/>
            </p:nvSpPr>
            <p:spPr bwMode="auto">
              <a:xfrm>
                <a:off x="2924" y="2343"/>
                <a:ext cx="68" cy="25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14" name="Rectangle 1180"/>
              <p:cNvSpPr>
                <a:spLocks noChangeArrowheads="1"/>
              </p:cNvSpPr>
              <p:nvPr/>
            </p:nvSpPr>
            <p:spPr bwMode="auto">
              <a:xfrm>
                <a:off x="2992" y="2343"/>
                <a:ext cx="68" cy="254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15" name="Rectangle 1181"/>
              <p:cNvSpPr>
                <a:spLocks noChangeArrowheads="1"/>
              </p:cNvSpPr>
              <p:nvPr/>
            </p:nvSpPr>
            <p:spPr bwMode="auto">
              <a:xfrm>
                <a:off x="3060" y="2343"/>
                <a:ext cx="68" cy="254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16" name="Rectangle 1182"/>
              <p:cNvSpPr>
                <a:spLocks noChangeArrowheads="1"/>
              </p:cNvSpPr>
              <p:nvPr/>
            </p:nvSpPr>
            <p:spPr bwMode="auto">
              <a:xfrm>
                <a:off x="3128" y="2343"/>
                <a:ext cx="69" cy="254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17" name="Rectangle 1183"/>
              <p:cNvSpPr>
                <a:spLocks noChangeArrowheads="1"/>
              </p:cNvSpPr>
              <p:nvPr/>
            </p:nvSpPr>
            <p:spPr bwMode="auto">
              <a:xfrm>
                <a:off x="3197" y="2343"/>
                <a:ext cx="68" cy="254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18" name="Rectangle 1184"/>
              <p:cNvSpPr>
                <a:spLocks noChangeArrowheads="1"/>
              </p:cNvSpPr>
              <p:nvPr/>
            </p:nvSpPr>
            <p:spPr bwMode="auto">
              <a:xfrm>
                <a:off x="3265" y="2343"/>
                <a:ext cx="68" cy="254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19" name="Rectangle 1185"/>
              <p:cNvSpPr>
                <a:spLocks noChangeArrowheads="1"/>
              </p:cNvSpPr>
              <p:nvPr/>
            </p:nvSpPr>
            <p:spPr bwMode="auto">
              <a:xfrm>
                <a:off x="3333" y="2343"/>
                <a:ext cx="68" cy="254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20" name="Rectangle 1186"/>
              <p:cNvSpPr>
                <a:spLocks noChangeArrowheads="1"/>
              </p:cNvSpPr>
              <p:nvPr/>
            </p:nvSpPr>
            <p:spPr bwMode="auto">
              <a:xfrm>
                <a:off x="3401" y="2343"/>
                <a:ext cx="68" cy="254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21" name="Rectangle 1187"/>
              <p:cNvSpPr>
                <a:spLocks noChangeArrowheads="1"/>
              </p:cNvSpPr>
              <p:nvPr/>
            </p:nvSpPr>
            <p:spPr bwMode="auto">
              <a:xfrm>
                <a:off x="3469" y="2343"/>
                <a:ext cx="69" cy="254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22" name="Rectangle 1188"/>
              <p:cNvSpPr>
                <a:spLocks noChangeArrowheads="1"/>
              </p:cNvSpPr>
              <p:nvPr/>
            </p:nvSpPr>
            <p:spPr bwMode="auto">
              <a:xfrm>
                <a:off x="3538" y="2343"/>
                <a:ext cx="69" cy="254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23" name="Rectangle 1189"/>
              <p:cNvSpPr>
                <a:spLocks noChangeArrowheads="1"/>
              </p:cNvSpPr>
              <p:nvPr/>
            </p:nvSpPr>
            <p:spPr bwMode="auto">
              <a:xfrm>
                <a:off x="3607" y="2343"/>
                <a:ext cx="68" cy="254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24" name="Rectangle 1190"/>
              <p:cNvSpPr>
                <a:spLocks noChangeArrowheads="1"/>
              </p:cNvSpPr>
              <p:nvPr/>
            </p:nvSpPr>
            <p:spPr bwMode="auto">
              <a:xfrm>
                <a:off x="3675" y="2343"/>
                <a:ext cx="68" cy="254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25" name="Rectangle 1191"/>
              <p:cNvSpPr>
                <a:spLocks noChangeArrowheads="1"/>
              </p:cNvSpPr>
              <p:nvPr/>
            </p:nvSpPr>
            <p:spPr bwMode="auto">
              <a:xfrm>
                <a:off x="3743" y="2343"/>
                <a:ext cx="68" cy="254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26" name="Rectangle 1192"/>
              <p:cNvSpPr>
                <a:spLocks noChangeArrowheads="1"/>
              </p:cNvSpPr>
              <p:nvPr/>
            </p:nvSpPr>
            <p:spPr bwMode="auto">
              <a:xfrm>
                <a:off x="3811" y="2343"/>
                <a:ext cx="68" cy="254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27" name="Rectangle 1193"/>
              <p:cNvSpPr>
                <a:spLocks noChangeArrowheads="1"/>
              </p:cNvSpPr>
              <p:nvPr/>
            </p:nvSpPr>
            <p:spPr bwMode="auto">
              <a:xfrm>
                <a:off x="3879" y="2343"/>
                <a:ext cx="69" cy="254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28" name="Rectangle 1194"/>
              <p:cNvSpPr>
                <a:spLocks noChangeArrowheads="1"/>
              </p:cNvSpPr>
              <p:nvPr/>
            </p:nvSpPr>
            <p:spPr bwMode="auto">
              <a:xfrm>
                <a:off x="3948" y="2343"/>
                <a:ext cx="68" cy="254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29" name="Rectangle 1195"/>
              <p:cNvSpPr>
                <a:spLocks noChangeArrowheads="1"/>
              </p:cNvSpPr>
              <p:nvPr/>
            </p:nvSpPr>
            <p:spPr bwMode="auto">
              <a:xfrm>
                <a:off x="4016" y="2343"/>
                <a:ext cx="68" cy="254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30" name="Rectangle 1196"/>
              <p:cNvSpPr>
                <a:spLocks noChangeArrowheads="1"/>
              </p:cNvSpPr>
              <p:nvPr/>
            </p:nvSpPr>
            <p:spPr bwMode="auto">
              <a:xfrm>
                <a:off x="4084" y="2343"/>
                <a:ext cx="68" cy="254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31" name="Rectangle 1197"/>
              <p:cNvSpPr>
                <a:spLocks noChangeArrowheads="1"/>
              </p:cNvSpPr>
              <p:nvPr/>
            </p:nvSpPr>
            <p:spPr bwMode="auto">
              <a:xfrm>
                <a:off x="4152" y="2343"/>
                <a:ext cx="69" cy="254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32" name="Rectangle 1198"/>
              <p:cNvSpPr>
                <a:spLocks noChangeArrowheads="1"/>
              </p:cNvSpPr>
              <p:nvPr/>
            </p:nvSpPr>
            <p:spPr bwMode="auto">
              <a:xfrm>
                <a:off x="4221" y="2343"/>
                <a:ext cx="68" cy="254"/>
              </a:xfrm>
              <a:prstGeom prst="rect">
                <a:avLst/>
              </a:prstGeom>
              <a:solidFill>
                <a:srgbClr val="7F7F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33" name="Rectangle 1199"/>
              <p:cNvSpPr>
                <a:spLocks noChangeArrowheads="1"/>
              </p:cNvSpPr>
              <p:nvPr/>
            </p:nvSpPr>
            <p:spPr bwMode="auto">
              <a:xfrm>
                <a:off x="2924" y="2343"/>
                <a:ext cx="1365" cy="254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834" name="Freeform 1200"/>
              <p:cNvSpPr>
                <a:spLocks/>
              </p:cNvSpPr>
              <p:nvPr/>
            </p:nvSpPr>
            <p:spPr bwMode="auto">
              <a:xfrm>
                <a:off x="4275" y="2345"/>
                <a:ext cx="9" cy="7"/>
              </a:xfrm>
              <a:custGeom>
                <a:avLst/>
                <a:gdLst>
                  <a:gd name="T0" fmla="*/ 0 w 19"/>
                  <a:gd name="T1" fmla="*/ 1 h 14"/>
                  <a:gd name="T2" fmla="*/ 0 w 19"/>
                  <a:gd name="T3" fmla="*/ 0 h 14"/>
                  <a:gd name="T4" fmla="*/ 0 w 19"/>
                  <a:gd name="T5" fmla="*/ 1 h 14"/>
                  <a:gd name="T6" fmla="*/ 0 w 19"/>
                  <a:gd name="T7" fmla="*/ 1 h 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"/>
                  <a:gd name="T13" fmla="*/ 0 h 14"/>
                  <a:gd name="T14" fmla="*/ 19 w 19"/>
                  <a:gd name="T15" fmla="*/ 14 h 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" h="14">
                    <a:moveTo>
                      <a:pt x="19" y="12"/>
                    </a:moveTo>
                    <a:lnTo>
                      <a:pt x="19" y="0"/>
                    </a:lnTo>
                    <a:lnTo>
                      <a:pt x="0" y="1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35" name="Freeform 1201"/>
              <p:cNvSpPr>
                <a:spLocks/>
              </p:cNvSpPr>
              <p:nvPr/>
            </p:nvSpPr>
            <p:spPr bwMode="auto">
              <a:xfrm>
                <a:off x="4257" y="2351"/>
                <a:ext cx="27" cy="16"/>
              </a:xfrm>
              <a:custGeom>
                <a:avLst/>
                <a:gdLst>
                  <a:gd name="T0" fmla="*/ 0 w 55"/>
                  <a:gd name="T1" fmla="*/ 0 h 31"/>
                  <a:gd name="T2" fmla="*/ 0 w 55"/>
                  <a:gd name="T3" fmla="*/ 1 h 31"/>
                  <a:gd name="T4" fmla="*/ 0 w 55"/>
                  <a:gd name="T5" fmla="*/ 1 h 31"/>
                  <a:gd name="T6" fmla="*/ 0 w 55"/>
                  <a:gd name="T7" fmla="*/ 1 h 31"/>
                  <a:gd name="T8" fmla="*/ 0 w 55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"/>
                  <a:gd name="T16" fmla="*/ 0 h 31"/>
                  <a:gd name="T17" fmla="*/ 55 w 55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" h="31">
                    <a:moveTo>
                      <a:pt x="55" y="0"/>
                    </a:moveTo>
                    <a:lnTo>
                      <a:pt x="55" y="24"/>
                    </a:lnTo>
                    <a:lnTo>
                      <a:pt x="0" y="31"/>
                    </a:lnTo>
                    <a:lnTo>
                      <a:pt x="36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36" name="Freeform 1202"/>
              <p:cNvSpPr>
                <a:spLocks/>
              </p:cNvSpPr>
              <p:nvPr/>
            </p:nvSpPr>
            <p:spPr bwMode="auto">
              <a:xfrm>
                <a:off x="4236" y="2363"/>
                <a:ext cx="48" cy="19"/>
              </a:xfrm>
              <a:custGeom>
                <a:avLst/>
                <a:gdLst>
                  <a:gd name="T0" fmla="*/ 1 w 96"/>
                  <a:gd name="T1" fmla="*/ 0 h 38"/>
                  <a:gd name="T2" fmla="*/ 1 w 96"/>
                  <a:gd name="T3" fmla="*/ 1 h 38"/>
                  <a:gd name="T4" fmla="*/ 0 w 96"/>
                  <a:gd name="T5" fmla="*/ 1 h 38"/>
                  <a:gd name="T6" fmla="*/ 1 w 96"/>
                  <a:gd name="T7" fmla="*/ 1 h 38"/>
                  <a:gd name="T8" fmla="*/ 1 w 96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38"/>
                  <a:gd name="T17" fmla="*/ 96 w 96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38">
                    <a:moveTo>
                      <a:pt x="96" y="0"/>
                    </a:moveTo>
                    <a:lnTo>
                      <a:pt x="96" y="26"/>
                    </a:lnTo>
                    <a:lnTo>
                      <a:pt x="0" y="38"/>
                    </a:lnTo>
                    <a:lnTo>
                      <a:pt x="41" y="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37" name="Freeform 1203"/>
              <p:cNvSpPr>
                <a:spLocks/>
              </p:cNvSpPr>
              <p:nvPr/>
            </p:nvSpPr>
            <p:spPr bwMode="auto">
              <a:xfrm>
                <a:off x="4228" y="2376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1 h 40"/>
                  <a:gd name="T10" fmla="*/ 1 w 112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40"/>
                  <a:gd name="T20" fmla="*/ 112 w 112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24"/>
                    </a:lnTo>
                    <a:lnTo>
                      <a:pt x="16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38" name="Freeform 1204"/>
              <p:cNvSpPr>
                <a:spLocks/>
              </p:cNvSpPr>
              <p:nvPr/>
            </p:nvSpPr>
            <p:spPr bwMode="auto">
              <a:xfrm>
                <a:off x="4228" y="2389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39" name="Freeform 1205"/>
              <p:cNvSpPr>
                <a:spLocks/>
              </p:cNvSpPr>
              <p:nvPr/>
            </p:nvSpPr>
            <p:spPr bwMode="auto">
              <a:xfrm>
                <a:off x="4228" y="2402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40" name="Freeform 1206"/>
              <p:cNvSpPr>
                <a:spLocks/>
              </p:cNvSpPr>
              <p:nvPr/>
            </p:nvSpPr>
            <p:spPr bwMode="auto">
              <a:xfrm>
                <a:off x="4228" y="2415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41" name="Freeform 1207"/>
              <p:cNvSpPr>
                <a:spLocks/>
              </p:cNvSpPr>
              <p:nvPr/>
            </p:nvSpPr>
            <p:spPr bwMode="auto">
              <a:xfrm>
                <a:off x="4228" y="2428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42" name="Freeform 1208"/>
              <p:cNvSpPr>
                <a:spLocks/>
              </p:cNvSpPr>
              <p:nvPr/>
            </p:nvSpPr>
            <p:spPr bwMode="auto">
              <a:xfrm>
                <a:off x="4228" y="2441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43" name="Freeform 1209"/>
              <p:cNvSpPr>
                <a:spLocks/>
              </p:cNvSpPr>
              <p:nvPr/>
            </p:nvSpPr>
            <p:spPr bwMode="auto">
              <a:xfrm>
                <a:off x="4228" y="2454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44" name="Freeform 1210"/>
              <p:cNvSpPr>
                <a:spLocks/>
              </p:cNvSpPr>
              <p:nvPr/>
            </p:nvSpPr>
            <p:spPr bwMode="auto">
              <a:xfrm>
                <a:off x="4228" y="2467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7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45" name="Freeform 1211"/>
              <p:cNvSpPr>
                <a:spLocks/>
              </p:cNvSpPr>
              <p:nvPr/>
            </p:nvSpPr>
            <p:spPr bwMode="auto">
              <a:xfrm>
                <a:off x="4228" y="2481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846" name="Freeform 1212"/>
              <p:cNvSpPr>
                <a:spLocks/>
              </p:cNvSpPr>
              <p:nvPr/>
            </p:nvSpPr>
            <p:spPr bwMode="auto">
              <a:xfrm>
                <a:off x="4228" y="2493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9" name="Group 1213"/>
            <p:cNvGrpSpPr>
              <a:grpSpLocks/>
            </p:cNvGrpSpPr>
            <p:nvPr/>
          </p:nvGrpSpPr>
          <p:grpSpPr bwMode="auto">
            <a:xfrm>
              <a:off x="2922" y="1904"/>
              <a:ext cx="1368" cy="1585"/>
              <a:chOff x="2922" y="1904"/>
              <a:chExt cx="1368" cy="1585"/>
            </a:xfrm>
          </p:grpSpPr>
          <p:sp>
            <p:nvSpPr>
              <p:cNvPr id="87447" name="Freeform 1214"/>
              <p:cNvSpPr>
                <a:spLocks/>
              </p:cNvSpPr>
              <p:nvPr/>
            </p:nvSpPr>
            <p:spPr bwMode="auto">
              <a:xfrm>
                <a:off x="4228" y="2506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48" name="Freeform 1215"/>
              <p:cNvSpPr>
                <a:spLocks/>
              </p:cNvSpPr>
              <p:nvPr/>
            </p:nvSpPr>
            <p:spPr bwMode="auto">
              <a:xfrm>
                <a:off x="4228" y="2519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49" name="Freeform 1216"/>
              <p:cNvSpPr>
                <a:spLocks/>
              </p:cNvSpPr>
              <p:nvPr/>
            </p:nvSpPr>
            <p:spPr bwMode="auto">
              <a:xfrm>
                <a:off x="4228" y="2532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50" name="Freeform 1217"/>
              <p:cNvSpPr>
                <a:spLocks/>
              </p:cNvSpPr>
              <p:nvPr/>
            </p:nvSpPr>
            <p:spPr bwMode="auto">
              <a:xfrm>
                <a:off x="4228" y="2545"/>
                <a:ext cx="56" cy="18"/>
              </a:xfrm>
              <a:custGeom>
                <a:avLst/>
                <a:gdLst>
                  <a:gd name="T0" fmla="*/ 1 w 112"/>
                  <a:gd name="T1" fmla="*/ 0 h 34"/>
                  <a:gd name="T2" fmla="*/ 1 w 112"/>
                  <a:gd name="T3" fmla="*/ 1 h 34"/>
                  <a:gd name="T4" fmla="*/ 1 w 112"/>
                  <a:gd name="T5" fmla="*/ 1 h 34"/>
                  <a:gd name="T6" fmla="*/ 0 w 112"/>
                  <a:gd name="T7" fmla="*/ 1 h 34"/>
                  <a:gd name="T8" fmla="*/ 0 w 112"/>
                  <a:gd name="T9" fmla="*/ 1 h 34"/>
                  <a:gd name="T10" fmla="*/ 1 w 112"/>
                  <a:gd name="T11" fmla="*/ 0 h 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34"/>
                  <a:gd name="T20" fmla="*/ 112 w 112"/>
                  <a:gd name="T21" fmla="*/ 34 h 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34">
                    <a:moveTo>
                      <a:pt x="112" y="0"/>
                    </a:moveTo>
                    <a:lnTo>
                      <a:pt x="112" y="25"/>
                    </a:lnTo>
                    <a:lnTo>
                      <a:pt x="26" y="34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51" name="Freeform 1218"/>
              <p:cNvSpPr>
                <a:spLocks/>
              </p:cNvSpPr>
              <p:nvPr/>
            </p:nvSpPr>
            <p:spPr bwMode="auto">
              <a:xfrm>
                <a:off x="4241" y="2558"/>
                <a:ext cx="43" cy="17"/>
              </a:xfrm>
              <a:custGeom>
                <a:avLst/>
                <a:gdLst>
                  <a:gd name="T0" fmla="*/ 1 w 86"/>
                  <a:gd name="T1" fmla="*/ 0 h 33"/>
                  <a:gd name="T2" fmla="*/ 1 w 86"/>
                  <a:gd name="T3" fmla="*/ 1 h 33"/>
                  <a:gd name="T4" fmla="*/ 1 w 86"/>
                  <a:gd name="T5" fmla="*/ 1 h 33"/>
                  <a:gd name="T6" fmla="*/ 0 w 86"/>
                  <a:gd name="T7" fmla="*/ 1 h 33"/>
                  <a:gd name="T8" fmla="*/ 1 w 86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33"/>
                  <a:gd name="T17" fmla="*/ 86 w 86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33">
                    <a:moveTo>
                      <a:pt x="86" y="0"/>
                    </a:moveTo>
                    <a:lnTo>
                      <a:pt x="86" y="26"/>
                    </a:lnTo>
                    <a:lnTo>
                      <a:pt x="29" y="33"/>
                    </a:lnTo>
                    <a:lnTo>
                      <a:pt x="0" y="9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52" name="Freeform 1219"/>
              <p:cNvSpPr>
                <a:spLocks/>
              </p:cNvSpPr>
              <p:nvPr/>
            </p:nvSpPr>
            <p:spPr bwMode="auto">
              <a:xfrm>
                <a:off x="4256" y="2571"/>
                <a:ext cx="28" cy="15"/>
              </a:xfrm>
              <a:custGeom>
                <a:avLst/>
                <a:gdLst>
                  <a:gd name="T0" fmla="*/ 0 w 57"/>
                  <a:gd name="T1" fmla="*/ 0 h 30"/>
                  <a:gd name="T2" fmla="*/ 0 w 57"/>
                  <a:gd name="T3" fmla="*/ 1 h 30"/>
                  <a:gd name="T4" fmla="*/ 0 w 57"/>
                  <a:gd name="T5" fmla="*/ 1 h 30"/>
                  <a:gd name="T6" fmla="*/ 0 w 57"/>
                  <a:gd name="T7" fmla="*/ 1 h 30"/>
                  <a:gd name="T8" fmla="*/ 0 w 57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30"/>
                  <a:gd name="T17" fmla="*/ 57 w 57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30">
                    <a:moveTo>
                      <a:pt x="57" y="0"/>
                    </a:moveTo>
                    <a:lnTo>
                      <a:pt x="57" y="26"/>
                    </a:lnTo>
                    <a:lnTo>
                      <a:pt x="30" y="30"/>
                    </a:lnTo>
                    <a:lnTo>
                      <a:pt x="0" y="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53" name="Freeform 1220"/>
              <p:cNvSpPr>
                <a:spLocks/>
              </p:cNvSpPr>
              <p:nvPr/>
            </p:nvSpPr>
            <p:spPr bwMode="auto">
              <a:xfrm>
                <a:off x="4270" y="2584"/>
                <a:ext cx="14" cy="12"/>
              </a:xfrm>
              <a:custGeom>
                <a:avLst/>
                <a:gdLst>
                  <a:gd name="T0" fmla="*/ 1 w 27"/>
                  <a:gd name="T1" fmla="*/ 0 h 24"/>
                  <a:gd name="T2" fmla="*/ 1 w 27"/>
                  <a:gd name="T3" fmla="*/ 1 h 24"/>
                  <a:gd name="T4" fmla="*/ 0 w 27"/>
                  <a:gd name="T5" fmla="*/ 1 h 24"/>
                  <a:gd name="T6" fmla="*/ 1 w 27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"/>
                  <a:gd name="T13" fmla="*/ 0 h 24"/>
                  <a:gd name="T14" fmla="*/ 27 w 27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" h="24">
                    <a:moveTo>
                      <a:pt x="27" y="0"/>
                    </a:moveTo>
                    <a:lnTo>
                      <a:pt x="27" y="24"/>
                    </a:lnTo>
                    <a:lnTo>
                      <a:pt x="0" y="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54" name="Freeform 1221"/>
              <p:cNvSpPr>
                <a:spLocks/>
              </p:cNvSpPr>
              <p:nvPr/>
            </p:nvSpPr>
            <p:spPr bwMode="auto">
              <a:xfrm>
                <a:off x="4228" y="2345"/>
                <a:ext cx="56" cy="251"/>
              </a:xfrm>
              <a:custGeom>
                <a:avLst/>
                <a:gdLst>
                  <a:gd name="T0" fmla="*/ 0 w 112"/>
                  <a:gd name="T1" fmla="*/ 1 h 502"/>
                  <a:gd name="T2" fmla="*/ 1 w 112"/>
                  <a:gd name="T3" fmla="*/ 0 h 502"/>
                  <a:gd name="T4" fmla="*/ 1 w 112"/>
                  <a:gd name="T5" fmla="*/ 1 h 502"/>
                  <a:gd name="T6" fmla="*/ 0 w 112"/>
                  <a:gd name="T7" fmla="*/ 1 h 502"/>
                  <a:gd name="T8" fmla="*/ 0 w 112"/>
                  <a:gd name="T9" fmla="*/ 1 h 5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502"/>
                  <a:gd name="T17" fmla="*/ 112 w 112"/>
                  <a:gd name="T18" fmla="*/ 502 h 5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502">
                    <a:moveTo>
                      <a:pt x="0" y="86"/>
                    </a:moveTo>
                    <a:lnTo>
                      <a:pt x="112" y="0"/>
                    </a:lnTo>
                    <a:lnTo>
                      <a:pt x="112" y="502"/>
                    </a:lnTo>
                    <a:lnTo>
                      <a:pt x="0" y="416"/>
                    </a:lnTo>
                    <a:lnTo>
                      <a:pt x="0" y="86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55" name="Freeform 1222"/>
              <p:cNvSpPr>
                <a:spLocks/>
              </p:cNvSpPr>
              <p:nvPr/>
            </p:nvSpPr>
            <p:spPr bwMode="auto">
              <a:xfrm>
                <a:off x="4222" y="2552"/>
                <a:ext cx="68" cy="43"/>
              </a:xfrm>
              <a:custGeom>
                <a:avLst/>
                <a:gdLst>
                  <a:gd name="T0" fmla="*/ 0 w 137"/>
                  <a:gd name="T1" fmla="*/ 0 h 87"/>
                  <a:gd name="T2" fmla="*/ 0 w 137"/>
                  <a:gd name="T3" fmla="*/ 0 h 87"/>
                  <a:gd name="T4" fmla="*/ 0 w 137"/>
                  <a:gd name="T5" fmla="*/ 0 h 87"/>
                  <a:gd name="T6" fmla="*/ 0 w 137"/>
                  <a:gd name="T7" fmla="*/ 0 h 87"/>
                  <a:gd name="T8" fmla="*/ 0 w 13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7"/>
                  <a:gd name="T16" fmla="*/ 0 h 87"/>
                  <a:gd name="T17" fmla="*/ 137 w 13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7" h="87">
                    <a:moveTo>
                      <a:pt x="0" y="87"/>
                    </a:moveTo>
                    <a:lnTo>
                      <a:pt x="137" y="87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56" name="Freeform 1223"/>
              <p:cNvSpPr>
                <a:spLocks/>
              </p:cNvSpPr>
              <p:nvPr/>
            </p:nvSpPr>
            <p:spPr bwMode="auto">
              <a:xfrm>
                <a:off x="4153" y="2552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57" name="Freeform 1224"/>
              <p:cNvSpPr>
                <a:spLocks/>
              </p:cNvSpPr>
              <p:nvPr/>
            </p:nvSpPr>
            <p:spPr bwMode="auto">
              <a:xfrm>
                <a:off x="4085" y="2552"/>
                <a:ext cx="73" cy="43"/>
              </a:xfrm>
              <a:custGeom>
                <a:avLst/>
                <a:gdLst>
                  <a:gd name="T0" fmla="*/ 1 w 146"/>
                  <a:gd name="T1" fmla="*/ 0 h 87"/>
                  <a:gd name="T2" fmla="*/ 0 w 146"/>
                  <a:gd name="T3" fmla="*/ 0 h 87"/>
                  <a:gd name="T4" fmla="*/ 1 w 146"/>
                  <a:gd name="T5" fmla="*/ 0 h 87"/>
                  <a:gd name="T6" fmla="*/ 1 w 146"/>
                  <a:gd name="T7" fmla="*/ 0 h 87"/>
                  <a:gd name="T8" fmla="*/ 1 w 146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7"/>
                  <a:gd name="T17" fmla="*/ 146 w 146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8" y="0"/>
                    </a:lnTo>
                    <a:lnTo>
                      <a:pt x="146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58" name="Freeform 1225"/>
              <p:cNvSpPr>
                <a:spLocks/>
              </p:cNvSpPr>
              <p:nvPr/>
            </p:nvSpPr>
            <p:spPr bwMode="auto">
              <a:xfrm>
                <a:off x="4016" y="2552"/>
                <a:ext cx="73" cy="43"/>
              </a:xfrm>
              <a:custGeom>
                <a:avLst/>
                <a:gdLst>
                  <a:gd name="T0" fmla="*/ 1 w 146"/>
                  <a:gd name="T1" fmla="*/ 0 h 87"/>
                  <a:gd name="T2" fmla="*/ 0 w 146"/>
                  <a:gd name="T3" fmla="*/ 0 h 87"/>
                  <a:gd name="T4" fmla="*/ 1 w 146"/>
                  <a:gd name="T5" fmla="*/ 0 h 87"/>
                  <a:gd name="T6" fmla="*/ 1 w 146"/>
                  <a:gd name="T7" fmla="*/ 0 h 87"/>
                  <a:gd name="T8" fmla="*/ 1 w 146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7"/>
                  <a:gd name="T17" fmla="*/ 146 w 146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59" name="Freeform 1226"/>
              <p:cNvSpPr>
                <a:spLocks/>
              </p:cNvSpPr>
              <p:nvPr/>
            </p:nvSpPr>
            <p:spPr bwMode="auto">
              <a:xfrm>
                <a:off x="3948" y="2552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7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7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60" name="Freeform 1227"/>
              <p:cNvSpPr>
                <a:spLocks/>
              </p:cNvSpPr>
              <p:nvPr/>
            </p:nvSpPr>
            <p:spPr bwMode="auto">
              <a:xfrm>
                <a:off x="3879" y="2552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61" name="Freeform 1228"/>
              <p:cNvSpPr>
                <a:spLocks/>
              </p:cNvSpPr>
              <p:nvPr/>
            </p:nvSpPr>
            <p:spPr bwMode="auto">
              <a:xfrm>
                <a:off x="3810" y="2552"/>
                <a:ext cx="74" cy="43"/>
              </a:xfrm>
              <a:custGeom>
                <a:avLst/>
                <a:gdLst>
                  <a:gd name="T0" fmla="*/ 1 w 146"/>
                  <a:gd name="T1" fmla="*/ 0 h 87"/>
                  <a:gd name="T2" fmla="*/ 0 w 146"/>
                  <a:gd name="T3" fmla="*/ 0 h 87"/>
                  <a:gd name="T4" fmla="*/ 1 w 146"/>
                  <a:gd name="T5" fmla="*/ 0 h 87"/>
                  <a:gd name="T6" fmla="*/ 1 w 146"/>
                  <a:gd name="T7" fmla="*/ 0 h 87"/>
                  <a:gd name="T8" fmla="*/ 1 w 146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7"/>
                  <a:gd name="T17" fmla="*/ 146 w 146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8" y="0"/>
                    </a:lnTo>
                    <a:lnTo>
                      <a:pt x="146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62" name="Freeform 1229"/>
              <p:cNvSpPr>
                <a:spLocks/>
              </p:cNvSpPr>
              <p:nvPr/>
            </p:nvSpPr>
            <p:spPr bwMode="auto">
              <a:xfrm>
                <a:off x="3741" y="2552"/>
                <a:ext cx="74" cy="43"/>
              </a:xfrm>
              <a:custGeom>
                <a:avLst/>
                <a:gdLst>
                  <a:gd name="T0" fmla="*/ 1 w 146"/>
                  <a:gd name="T1" fmla="*/ 0 h 87"/>
                  <a:gd name="T2" fmla="*/ 0 w 146"/>
                  <a:gd name="T3" fmla="*/ 0 h 87"/>
                  <a:gd name="T4" fmla="*/ 1 w 146"/>
                  <a:gd name="T5" fmla="*/ 0 h 87"/>
                  <a:gd name="T6" fmla="*/ 1 w 146"/>
                  <a:gd name="T7" fmla="*/ 0 h 87"/>
                  <a:gd name="T8" fmla="*/ 1 w 146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7"/>
                  <a:gd name="T17" fmla="*/ 146 w 146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63" name="Freeform 1230"/>
              <p:cNvSpPr>
                <a:spLocks/>
              </p:cNvSpPr>
              <p:nvPr/>
            </p:nvSpPr>
            <p:spPr bwMode="auto">
              <a:xfrm>
                <a:off x="3673" y="2552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7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7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64" name="Freeform 1231"/>
              <p:cNvSpPr>
                <a:spLocks/>
              </p:cNvSpPr>
              <p:nvPr/>
            </p:nvSpPr>
            <p:spPr bwMode="auto">
              <a:xfrm>
                <a:off x="3604" y="2552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65" name="Freeform 1232"/>
              <p:cNvSpPr>
                <a:spLocks/>
              </p:cNvSpPr>
              <p:nvPr/>
            </p:nvSpPr>
            <p:spPr bwMode="auto">
              <a:xfrm>
                <a:off x="3536" y="2552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66" name="Freeform 1233"/>
              <p:cNvSpPr>
                <a:spLocks/>
              </p:cNvSpPr>
              <p:nvPr/>
            </p:nvSpPr>
            <p:spPr bwMode="auto">
              <a:xfrm>
                <a:off x="3468" y="2552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7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7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67" name="Freeform 1234"/>
              <p:cNvSpPr>
                <a:spLocks/>
              </p:cNvSpPr>
              <p:nvPr/>
            </p:nvSpPr>
            <p:spPr bwMode="auto">
              <a:xfrm>
                <a:off x="3399" y="2552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68" name="Freeform 1235"/>
              <p:cNvSpPr>
                <a:spLocks/>
              </p:cNvSpPr>
              <p:nvPr/>
            </p:nvSpPr>
            <p:spPr bwMode="auto">
              <a:xfrm>
                <a:off x="3330" y="2552"/>
                <a:ext cx="74" cy="43"/>
              </a:xfrm>
              <a:custGeom>
                <a:avLst/>
                <a:gdLst>
                  <a:gd name="T0" fmla="*/ 1 w 147"/>
                  <a:gd name="T1" fmla="*/ 0 h 87"/>
                  <a:gd name="T2" fmla="*/ 0 w 147"/>
                  <a:gd name="T3" fmla="*/ 0 h 87"/>
                  <a:gd name="T4" fmla="*/ 1 w 147"/>
                  <a:gd name="T5" fmla="*/ 0 h 87"/>
                  <a:gd name="T6" fmla="*/ 1 w 147"/>
                  <a:gd name="T7" fmla="*/ 0 h 87"/>
                  <a:gd name="T8" fmla="*/ 1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69" name="Freeform 1236"/>
              <p:cNvSpPr>
                <a:spLocks/>
              </p:cNvSpPr>
              <p:nvPr/>
            </p:nvSpPr>
            <p:spPr bwMode="auto">
              <a:xfrm>
                <a:off x="3261" y="2552"/>
                <a:ext cx="74" cy="43"/>
              </a:xfrm>
              <a:custGeom>
                <a:avLst/>
                <a:gdLst>
                  <a:gd name="T0" fmla="*/ 1 w 147"/>
                  <a:gd name="T1" fmla="*/ 0 h 87"/>
                  <a:gd name="T2" fmla="*/ 0 w 147"/>
                  <a:gd name="T3" fmla="*/ 0 h 87"/>
                  <a:gd name="T4" fmla="*/ 1 w 147"/>
                  <a:gd name="T5" fmla="*/ 0 h 87"/>
                  <a:gd name="T6" fmla="*/ 1 w 147"/>
                  <a:gd name="T7" fmla="*/ 0 h 87"/>
                  <a:gd name="T8" fmla="*/ 1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70" name="Freeform 1237"/>
              <p:cNvSpPr>
                <a:spLocks/>
              </p:cNvSpPr>
              <p:nvPr/>
            </p:nvSpPr>
            <p:spPr bwMode="auto">
              <a:xfrm>
                <a:off x="3193" y="2552"/>
                <a:ext cx="74" cy="43"/>
              </a:xfrm>
              <a:custGeom>
                <a:avLst/>
                <a:gdLst>
                  <a:gd name="T0" fmla="*/ 1 w 147"/>
                  <a:gd name="T1" fmla="*/ 0 h 87"/>
                  <a:gd name="T2" fmla="*/ 0 w 147"/>
                  <a:gd name="T3" fmla="*/ 0 h 87"/>
                  <a:gd name="T4" fmla="*/ 1 w 147"/>
                  <a:gd name="T5" fmla="*/ 0 h 87"/>
                  <a:gd name="T6" fmla="*/ 1 w 147"/>
                  <a:gd name="T7" fmla="*/ 0 h 87"/>
                  <a:gd name="T8" fmla="*/ 1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7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7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71" name="Freeform 1238"/>
              <p:cNvSpPr>
                <a:spLocks/>
              </p:cNvSpPr>
              <p:nvPr/>
            </p:nvSpPr>
            <p:spPr bwMode="auto">
              <a:xfrm>
                <a:off x="3124" y="2552"/>
                <a:ext cx="74" cy="43"/>
              </a:xfrm>
              <a:custGeom>
                <a:avLst/>
                <a:gdLst>
                  <a:gd name="T0" fmla="*/ 1 w 147"/>
                  <a:gd name="T1" fmla="*/ 0 h 87"/>
                  <a:gd name="T2" fmla="*/ 0 w 147"/>
                  <a:gd name="T3" fmla="*/ 0 h 87"/>
                  <a:gd name="T4" fmla="*/ 1 w 147"/>
                  <a:gd name="T5" fmla="*/ 0 h 87"/>
                  <a:gd name="T6" fmla="*/ 1 w 147"/>
                  <a:gd name="T7" fmla="*/ 0 h 87"/>
                  <a:gd name="T8" fmla="*/ 1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72" name="Freeform 1239"/>
              <p:cNvSpPr>
                <a:spLocks/>
              </p:cNvSpPr>
              <p:nvPr/>
            </p:nvSpPr>
            <p:spPr bwMode="auto">
              <a:xfrm>
                <a:off x="3056" y="2552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73" name="Freeform 1240"/>
              <p:cNvSpPr>
                <a:spLocks/>
              </p:cNvSpPr>
              <p:nvPr/>
            </p:nvSpPr>
            <p:spPr bwMode="auto">
              <a:xfrm>
                <a:off x="2987" y="2552"/>
                <a:ext cx="74" cy="43"/>
              </a:xfrm>
              <a:custGeom>
                <a:avLst/>
                <a:gdLst>
                  <a:gd name="T0" fmla="*/ 1 w 148"/>
                  <a:gd name="T1" fmla="*/ 0 h 87"/>
                  <a:gd name="T2" fmla="*/ 0 w 148"/>
                  <a:gd name="T3" fmla="*/ 0 h 87"/>
                  <a:gd name="T4" fmla="*/ 1 w 148"/>
                  <a:gd name="T5" fmla="*/ 0 h 87"/>
                  <a:gd name="T6" fmla="*/ 1 w 148"/>
                  <a:gd name="T7" fmla="*/ 0 h 87"/>
                  <a:gd name="T8" fmla="*/ 1 w 148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87"/>
                  <a:gd name="T17" fmla="*/ 148 w 148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8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74" name="Freeform 1241"/>
              <p:cNvSpPr>
                <a:spLocks/>
              </p:cNvSpPr>
              <p:nvPr/>
            </p:nvSpPr>
            <p:spPr bwMode="auto">
              <a:xfrm>
                <a:off x="2923" y="2552"/>
                <a:ext cx="69" cy="43"/>
              </a:xfrm>
              <a:custGeom>
                <a:avLst/>
                <a:gdLst>
                  <a:gd name="T0" fmla="*/ 1 w 138"/>
                  <a:gd name="T1" fmla="*/ 0 h 87"/>
                  <a:gd name="T2" fmla="*/ 0 w 138"/>
                  <a:gd name="T3" fmla="*/ 0 h 87"/>
                  <a:gd name="T4" fmla="*/ 1 w 138"/>
                  <a:gd name="T5" fmla="*/ 0 h 87"/>
                  <a:gd name="T6" fmla="*/ 1 w 138"/>
                  <a:gd name="T7" fmla="*/ 0 h 87"/>
                  <a:gd name="T8" fmla="*/ 1 w 138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8"/>
                  <a:gd name="T16" fmla="*/ 0 h 87"/>
                  <a:gd name="T17" fmla="*/ 138 w 138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8" h="87">
                    <a:moveTo>
                      <a:pt x="128" y="87"/>
                    </a:moveTo>
                    <a:lnTo>
                      <a:pt x="0" y="87"/>
                    </a:lnTo>
                    <a:lnTo>
                      <a:pt x="112" y="0"/>
                    </a:lnTo>
                    <a:lnTo>
                      <a:pt x="138" y="0"/>
                    </a:lnTo>
                    <a:lnTo>
                      <a:pt x="128" y="87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75" name="Freeform 1242"/>
              <p:cNvSpPr>
                <a:spLocks/>
              </p:cNvSpPr>
              <p:nvPr/>
            </p:nvSpPr>
            <p:spPr bwMode="auto">
              <a:xfrm>
                <a:off x="2923" y="2552"/>
                <a:ext cx="1367" cy="43"/>
              </a:xfrm>
              <a:custGeom>
                <a:avLst/>
                <a:gdLst>
                  <a:gd name="T0" fmla="*/ 0 w 2735"/>
                  <a:gd name="T1" fmla="*/ 0 h 87"/>
                  <a:gd name="T2" fmla="*/ 0 w 2735"/>
                  <a:gd name="T3" fmla="*/ 0 h 87"/>
                  <a:gd name="T4" fmla="*/ 0 w 2735"/>
                  <a:gd name="T5" fmla="*/ 0 h 87"/>
                  <a:gd name="T6" fmla="*/ 0 w 2735"/>
                  <a:gd name="T7" fmla="*/ 0 h 87"/>
                  <a:gd name="T8" fmla="*/ 0 w 2735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35"/>
                  <a:gd name="T16" fmla="*/ 0 h 87"/>
                  <a:gd name="T17" fmla="*/ 2735 w 2735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35" h="87">
                    <a:moveTo>
                      <a:pt x="112" y="0"/>
                    </a:moveTo>
                    <a:lnTo>
                      <a:pt x="0" y="87"/>
                    </a:lnTo>
                    <a:lnTo>
                      <a:pt x="2735" y="87"/>
                    </a:lnTo>
                    <a:lnTo>
                      <a:pt x="2610" y="0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76" name="Freeform 1243"/>
              <p:cNvSpPr>
                <a:spLocks/>
              </p:cNvSpPr>
              <p:nvPr/>
            </p:nvSpPr>
            <p:spPr bwMode="auto">
              <a:xfrm>
                <a:off x="2923" y="2344"/>
                <a:ext cx="68" cy="43"/>
              </a:xfrm>
              <a:custGeom>
                <a:avLst/>
                <a:gdLst>
                  <a:gd name="T0" fmla="*/ 1 w 136"/>
                  <a:gd name="T1" fmla="*/ 0 h 87"/>
                  <a:gd name="T2" fmla="*/ 0 w 136"/>
                  <a:gd name="T3" fmla="*/ 0 h 87"/>
                  <a:gd name="T4" fmla="*/ 1 w 136"/>
                  <a:gd name="T5" fmla="*/ 0 h 87"/>
                  <a:gd name="T6" fmla="*/ 1 w 136"/>
                  <a:gd name="T7" fmla="*/ 0 h 87"/>
                  <a:gd name="T8" fmla="*/ 1 w 136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7"/>
                  <a:gd name="T17" fmla="*/ 136 w 136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7">
                    <a:moveTo>
                      <a:pt x="136" y="0"/>
                    </a:moveTo>
                    <a:lnTo>
                      <a:pt x="0" y="0"/>
                    </a:lnTo>
                    <a:lnTo>
                      <a:pt x="118" y="87"/>
                    </a:lnTo>
                    <a:lnTo>
                      <a:pt x="136" y="87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77" name="Rectangle 1244"/>
              <p:cNvSpPr>
                <a:spLocks noChangeArrowheads="1"/>
              </p:cNvSpPr>
              <p:nvPr/>
            </p:nvSpPr>
            <p:spPr bwMode="auto">
              <a:xfrm>
                <a:off x="2991" y="2344"/>
                <a:ext cx="68" cy="43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78" name="Rectangle 1245"/>
              <p:cNvSpPr>
                <a:spLocks noChangeArrowheads="1"/>
              </p:cNvSpPr>
              <p:nvPr/>
            </p:nvSpPr>
            <p:spPr bwMode="auto">
              <a:xfrm>
                <a:off x="3059" y="2344"/>
                <a:ext cx="69" cy="43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79" name="Rectangle 1246"/>
              <p:cNvSpPr>
                <a:spLocks noChangeArrowheads="1"/>
              </p:cNvSpPr>
              <p:nvPr/>
            </p:nvSpPr>
            <p:spPr bwMode="auto">
              <a:xfrm>
                <a:off x="3128" y="2344"/>
                <a:ext cx="68" cy="43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80" name="Rectangle 1247"/>
              <p:cNvSpPr>
                <a:spLocks noChangeArrowheads="1"/>
              </p:cNvSpPr>
              <p:nvPr/>
            </p:nvSpPr>
            <p:spPr bwMode="auto">
              <a:xfrm>
                <a:off x="3196" y="2344"/>
                <a:ext cx="68" cy="43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81" name="Rectangle 1248"/>
              <p:cNvSpPr>
                <a:spLocks noChangeArrowheads="1"/>
              </p:cNvSpPr>
              <p:nvPr/>
            </p:nvSpPr>
            <p:spPr bwMode="auto">
              <a:xfrm>
                <a:off x="3264" y="2344"/>
                <a:ext cx="68" cy="4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82" name="Rectangle 1249"/>
              <p:cNvSpPr>
                <a:spLocks noChangeArrowheads="1"/>
              </p:cNvSpPr>
              <p:nvPr/>
            </p:nvSpPr>
            <p:spPr bwMode="auto">
              <a:xfrm>
                <a:off x="3332" y="2344"/>
                <a:ext cx="68" cy="43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83" name="Rectangle 1250"/>
              <p:cNvSpPr>
                <a:spLocks noChangeArrowheads="1"/>
              </p:cNvSpPr>
              <p:nvPr/>
            </p:nvSpPr>
            <p:spPr bwMode="auto">
              <a:xfrm>
                <a:off x="3400" y="2344"/>
                <a:ext cx="69" cy="43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84" name="Rectangle 1251"/>
              <p:cNvSpPr>
                <a:spLocks noChangeArrowheads="1"/>
              </p:cNvSpPr>
              <p:nvPr/>
            </p:nvSpPr>
            <p:spPr bwMode="auto">
              <a:xfrm>
                <a:off x="3469" y="2344"/>
                <a:ext cx="68" cy="43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85" name="Rectangle 1252"/>
              <p:cNvSpPr>
                <a:spLocks noChangeArrowheads="1"/>
              </p:cNvSpPr>
              <p:nvPr/>
            </p:nvSpPr>
            <p:spPr bwMode="auto">
              <a:xfrm>
                <a:off x="3537" y="2344"/>
                <a:ext cx="68" cy="43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86" name="Rectangle 1253"/>
              <p:cNvSpPr>
                <a:spLocks noChangeArrowheads="1"/>
              </p:cNvSpPr>
              <p:nvPr/>
            </p:nvSpPr>
            <p:spPr bwMode="auto">
              <a:xfrm>
                <a:off x="3605" y="2344"/>
                <a:ext cx="68" cy="43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87" name="Rectangle 1254"/>
              <p:cNvSpPr>
                <a:spLocks noChangeArrowheads="1"/>
              </p:cNvSpPr>
              <p:nvPr/>
            </p:nvSpPr>
            <p:spPr bwMode="auto">
              <a:xfrm>
                <a:off x="3673" y="2344"/>
                <a:ext cx="68" cy="43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88" name="Rectangle 1255"/>
              <p:cNvSpPr>
                <a:spLocks noChangeArrowheads="1"/>
              </p:cNvSpPr>
              <p:nvPr/>
            </p:nvSpPr>
            <p:spPr bwMode="auto">
              <a:xfrm>
                <a:off x="3741" y="2344"/>
                <a:ext cx="69" cy="43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89" name="Rectangle 1256"/>
              <p:cNvSpPr>
                <a:spLocks noChangeArrowheads="1"/>
              </p:cNvSpPr>
              <p:nvPr/>
            </p:nvSpPr>
            <p:spPr bwMode="auto">
              <a:xfrm>
                <a:off x="3810" y="2344"/>
                <a:ext cx="68" cy="43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90" name="Rectangle 1257"/>
              <p:cNvSpPr>
                <a:spLocks noChangeArrowheads="1"/>
              </p:cNvSpPr>
              <p:nvPr/>
            </p:nvSpPr>
            <p:spPr bwMode="auto">
              <a:xfrm>
                <a:off x="3878" y="2344"/>
                <a:ext cx="68" cy="43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91" name="Rectangle 1258"/>
              <p:cNvSpPr>
                <a:spLocks noChangeArrowheads="1"/>
              </p:cNvSpPr>
              <p:nvPr/>
            </p:nvSpPr>
            <p:spPr bwMode="auto">
              <a:xfrm>
                <a:off x="3946" y="2344"/>
                <a:ext cx="68" cy="43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92" name="Rectangle 1259"/>
              <p:cNvSpPr>
                <a:spLocks noChangeArrowheads="1"/>
              </p:cNvSpPr>
              <p:nvPr/>
            </p:nvSpPr>
            <p:spPr bwMode="auto">
              <a:xfrm>
                <a:off x="4014" y="2344"/>
                <a:ext cx="68" cy="43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93" name="Rectangle 1260"/>
              <p:cNvSpPr>
                <a:spLocks noChangeArrowheads="1"/>
              </p:cNvSpPr>
              <p:nvPr/>
            </p:nvSpPr>
            <p:spPr bwMode="auto">
              <a:xfrm>
                <a:off x="4082" y="2344"/>
                <a:ext cx="68" cy="43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94" name="Rectangle 1261"/>
              <p:cNvSpPr>
                <a:spLocks noChangeArrowheads="1"/>
              </p:cNvSpPr>
              <p:nvPr/>
            </p:nvSpPr>
            <p:spPr bwMode="auto">
              <a:xfrm>
                <a:off x="4150" y="2344"/>
                <a:ext cx="69" cy="43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95" name="Freeform 1262"/>
              <p:cNvSpPr>
                <a:spLocks/>
              </p:cNvSpPr>
              <p:nvPr/>
            </p:nvSpPr>
            <p:spPr bwMode="auto">
              <a:xfrm>
                <a:off x="4219" y="2344"/>
                <a:ext cx="69" cy="43"/>
              </a:xfrm>
              <a:custGeom>
                <a:avLst/>
                <a:gdLst>
                  <a:gd name="T0" fmla="*/ 0 w 136"/>
                  <a:gd name="T1" fmla="*/ 0 h 87"/>
                  <a:gd name="T2" fmla="*/ 1 w 136"/>
                  <a:gd name="T3" fmla="*/ 0 h 87"/>
                  <a:gd name="T4" fmla="*/ 1 w 136"/>
                  <a:gd name="T5" fmla="*/ 0 h 87"/>
                  <a:gd name="T6" fmla="*/ 0 w 136"/>
                  <a:gd name="T7" fmla="*/ 0 h 87"/>
                  <a:gd name="T8" fmla="*/ 0 w 136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7"/>
                  <a:gd name="T17" fmla="*/ 136 w 136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7">
                    <a:moveTo>
                      <a:pt x="0" y="0"/>
                    </a:moveTo>
                    <a:lnTo>
                      <a:pt x="136" y="0"/>
                    </a:lnTo>
                    <a:lnTo>
                      <a:pt x="24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96" name="Freeform 1263"/>
              <p:cNvSpPr>
                <a:spLocks/>
              </p:cNvSpPr>
              <p:nvPr/>
            </p:nvSpPr>
            <p:spPr bwMode="auto">
              <a:xfrm>
                <a:off x="2923" y="2344"/>
                <a:ext cx="1365" cy="43"/>
              </a:xfrm>
              <a:custGeom>
                <a:avLst/>
                <a:gdLst>
                  <a:gd name="T0" fmla="*/ 1 w 2729"/>
                  <a:gd name="T1" fmla="*/ 0 h 87"/>
                  <a:gd name="T2" fmla="*/ 0 w 2729"/>
                  <a:gd name="T3" fmla="*/ 0 h 87"/>
                  <a:gd name="T4" fmla="*/ 1 w 2729"/>
                  <a:gd name="T5" fmla="*/ 0 h 87"/>
                  <a:gd name="T6" fmla="*/ 1 w 2729"/>
                  <a:gd name="T7" fmla="*/ 0 h 87"/>
                  <a:gd name="T8" fmla="*/ 1 w 2729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29"/>
                  <a:gd name="T16" fmla="*/ 0 h 87"/>
                  <a:gd name="T17" fmla="*/ 2729 w 2729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29" h="87">
                    <a:moveTo>
                      <a:pt x="118" y="87"/>
                    </a:moveTo>
                    <a:lnTo>
                      <a:pt x="0" y="0"/>
                    </a:lnTo>
                    <a:lnTo>
                      <a:pt x="2729" y="0"/>
                    </a:lnTo>
                    <a:lnTo>
                      <a:pt x="2617" y="87"/>
                    </a:lnTo>
                    <a:lnTo>
                      <a:pt x="118" y="87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97" name="Freeform 1264"/>
              <p:cNvSpPr>
                <a:spLocks/>
              </p:cNvSpPr>
              <p:nvPr/>
            </p:nvSpPr>
            <p:spPr bwMode="auto">
              <a:xfrm>
                <a:off x="2922" y="2342"/>
                <a:ext cx="16" cy="13"/>
              </a:xfrm>
              <a:custGeom>
                <a:avLst/>
                <a:gdLst>
                  <a:gd name="T0" fmla="*/ 1 w 31"/>
                  <a:gd name="T1" fmla="*/ 1 h 26"/>
                  <a:gd name="T2" fmla="*/ 0 w 31"/>
                  <a:gd name="T3" fmla="*/ 0 h 26"/>
                  <a:gd name="T4" fmla="*/ 0 w 31"/>
                  <a:gd name="T5" fmla="*/ 1 h 26"/>
                  <a:gd name="T6" fmla="*/ 1 w 31"/>
                  <a:gd name="T7" fmla="*/ 1 h 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"/>
                  <a:gd name="T13" fmla="*/ 0 h 26"/>
                  <a:gd name="T14" fmla="*/ 31 w 31"/>
                  <a:gd name="T15" fmla="*/ 26 h 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" h="26">
                    <a:moveTo>
                      <a:pt x="31" y="23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1" y="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98" name="Freeform 1265"/>
              <p:cNvSpPr>
                <a:spLocks/>
              </p:cNvSpPr>
              <p:nvPr/>
            </p:nvSpPr>
            <p:spPr bwMode="auto">
              <a:xfrm>
                <a:off x="2922" y="2353"/>
                <a:ext cx="32" cy="15"/>
              </a:xfrm>
              <a:custGeom>
                <a:avLst/>
                <a:gdLst>
                  <a:gd name="T0" fmla="*/ 1 w 64"/>
                  <a:gd name="T1" fmla="*/ 0 h 29"/>
                  <a:gd name="T2" fmla="*/ 1 w 64"/>
                  <a:gd name="T3" fmla="*/ 1 h 29"/>
                  <a:gd name="T4" fmla="*/ 0 w 64"/>
                  <a:gd name="T5" fmla="*/ 1 h 29"/>
                  <a:gd name="T6" fmla="*/ 0 w 64"/>
                  <a:gd name="T7" fmla="*/ 1 h 29"/>
                  <a:gd name="T8" fmla="*/ 1 w 64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29"/>
                  <a:gd name="T17" fmla="*/ 64 w 64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29">
                    <a:moveTo>
                      <a:pt x="31" y="0"/>
                    </a:moveTo>
                    <a:lnTo>
                      <a:pt x="64" y="22"/>
                    </a:lnTo>
                    <a:lnTo>
                      <a:pt x="0" y="29"/>
                    </a:lnTo>
                    <a:lnTo>
                      <a:pt x="0" y="3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99" name="Freeform 1266"/>
              <p:cNvSpPr>
                <a:spLocks/>
              </p:cNvSpPr>
              <p:nvPr/>
            </p:nvSpPr>
            <p:spPr bwMode="auto">
              <a:xfrm>
                <a:off x="2922" y="2364"/>
                <a:ext cx="48" cy="16"/>
              </a:xfrm>
              <a:custGeom>
                <a:avLst/>
                <a:gdLst>
                  <a:gd name="T0" fmla="*/ 1 w 95"/>
                  <a:gd name="T1" fmla="*/ 0 h 33"/>
                  <a:gd name="T2" fmla="*/ 1 w 95"/>
                  <a:gd name="T3" fmla="*/ 0 h 33"/>
                  <a:gd name="T4" fmla="*/ 0 w 95"/>
                  <a:gd name="T5" fmla="*/ 0 h 33"/>
                  <a:gd name="T6" fmla="*/ 0 w 95"/>
                  <a:gd name="T7" fmla="*/ 0 h 33"/>
                  <a:gd name="T8" fmla="*/ 1 w 95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33"/>
                  <a:gd name="T17" fmla="*/ 95 w 95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33">
                    <a:moveTo>
                      <a:pt x="64" y="0"/>
                    </a:moveTo>
                    <a:lnTo>
                      <a:pt x="95" y="23"/>
                    </a:lnTo>
                    <a:lnTo>
                      <a:pt x="0" y="33"/>
                    </a:lnTo>
                    <a:lnTo>
                      <a:pt x="0" y="7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00" name="Freeform 1267"/>
              <p:cNvSpPr>
                <a:spLocks/>
              </p:cNvSpPr>
              <p:nvPr/>
            </p:nvSpPr>
            <p:spPr bwMode="auto">
              <a:xfrm>
                <a:off x="2922" y="2375"/>
                <a:ext cx="61" cy="18"/>
              </a:xfrm>
              <a:custGeom>
                <a:avLst/>
                <a:gdLst>
                  <a:gd name="T0" fmla="*/ 0 w 123"/>
                  <a:gd name="T1" fmla="*/ 0 h 36"/>
                  <a:gd name="T2" fmla="*/ 0 w 123"/>
                  <a:gd name="T3" fmla="*/ 1 h 36"/>
                  <a:gd name="T4" fmla="*/ 0 w 123"/>
                  <a:gd name="T5" fmla="*/ 1 h 36"/>
                  <a:gd name="T6" fmla="*/ 0 w 123"/>
                  <a:gd name="T7" fmla="*/ 1 h 36"/>
                  <a:gd name="T8" fmla="*/ 0 w 123"/>
                  <a:gd name="T9" fmla="*/ 1 h 36"/>
                  <a:gd name="T10" fmla="*/ 0 w 123"/>
                  <a:gd name="T11" fmla="*/ 0 h 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36"/>
                  <a:gd name="T20" fmla="*/ 123 w 123"/>
                  <a:gd name="T21" fmla="*/ 36 h 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36">
                    <a:moveTo>
                      <a:pt x="95" y="0"/>
                    </a:moveTo>
                    <a:lnTo>
                      <a:pt x="123" y="19"/>
                    </a:lnTo>
                    <a:lnTo>
                      <a:pt x="123" y="22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01" name="Freeform 1268"/>
              <p:cNvSpPr>
                <a:spLocks/>
              </p:cNvSpPr>
              <p:nvPr/>
            </p:nvSpPr>
            <p:spPr bwMode="auto">
              <a:xfrm>
                <a:off x="2922" y="2387"/>
                <a:ext cx="61" cy="19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0 h 40"/>
                  <a:gd name="T4" fmla="*/ 0 w 123"/>
                  <a:gd name="T5" fmla="*/ 0 h 40"/>
                  <a:gd name="T6" fmla="*/ 0 w 123"/>
                  <a:gd name="T7" fmla="*/ 0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02" name="Freeform 1269"/>
              <p:cNvSpPr>
                <a:spLocks/>
              </p:cNvSpPr>
              <p:nvPr/>
            </p:nvSpPr>
            <p:spPr bwMode="auto">
              <a:xfrm>
                <a:off x="2922" y="2399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03" name="Freeform 1270"/>
              <p:cNvSpPr>
                <a:spLocks/>
              </p:cNvSpPr>
              <p:nvPr/>
            </p:nvSpPr>
            <p:spPr bwMode="auto">
              <a:xfrm>
                <a:off x="2922" y="2412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04" name="Freeform 1271"/>
              <p:cNvSpPr>
                <a:spLocks/>
              </p:cNvSpPr>
              <p:nvPr/>
            </p:nvSpPr>
            <p:spPr bwMode="auto">
              <a:xfrm>
                <a:off x="2922" y="2425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05" name="Freeform 1272"/>
              <p:cNvSpPr>
                <a:spLocks/>
              </p:cNvSpPr>
              <p:nvPr/>
            </p:nvSpPr>
            <p:spPr bwMode="auto">
              <a:xfrm>
                <a:off x="2922" y="2438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5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06" name="Freeform 1273"/>
              <p:cNvSpPr>
                <a:spLocks/>
              </p:cNvSpPr>
              <p:nvPr/>
            </p:nvSpPr>
            <p:spPr bwMode="auto">
              <a:xfrm>
                <a:off x="2922" y="2451"/>
                <a:ext cx="61" cy="22"/>
              </a:xfrm>
              <a:custGeom>
                <a:avLst/>
                <a:gdLst>
                  <a:gd name="T0" fmla="*/ 0 w 123"/>
                  <a:gd name="T1" fmla="*/ 0 h 44"/>
                  <a:gd name="T2" fmla="*/ 0 w 123"/>
                  <a:gd name="T3" fmla="*/ 1 h 44"/>
                  <a:gd name="T4" fmla="*/ 0 w 123"/>
                  <a:gd name="T5" fmla="*/ 1 h 44"/>
                  <a:gd name="T6" fmla="*/ 0 w 123"/>
                  <a:gd name="T7" fmla="*/ 1 h 44"/>
                  <a:gd name="T8" fmla="*/ 0 w 123"/>
                  <a:gd name="T9" fmla="*/ 0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4"/>
                  <a:gd name="T17" fmla="*/ 123 w 123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4">
                    <a:moveTo>
                      <a:pt x="123" y="0"/>
                    </a:moveTo>
                    <a:lnTo>
                      <a:pt x="123" y="28"/>
                    </a:lnTo>
                    <a:lnTo>
                      <a:pt x="0" y="44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07" name="Freeform 1274"/>
              <p:cNvSpPr>
                <a:spLocks/>
              </p:cNvSpPr>
              <p:nvPr/>
            </p:nvSpPr>
            <p:spPr bwMode="auto">
              <a:xfrm>
                <a:off x="2922" y="2465"/>
                <a:ext cx="61" cy="21"/>
              </a:xfrm>
              <a:custGeom>
                <a:avLst/>
                <a:gdLst>
                  <a:gd name="T0" fmla="*/ 0 w 123"/>
                  <a:gd name="T1" fmla="*/ 0 h 41"/>
                  <a:gd name="T2" fmla="*/ 0 w 123"/>
                  <a:gd name="T3" fmla="*/ 1 h 41"/>
                  <a:gd name="T4" fmla="*/ 0 w 123"/>
                  <a:gd name="T5" fmla="*/ 1 h 41"/>
                  <a:gd name="T6" fmla="*/ 0 w 123"/>
                  <a:gd name="T7" fmla="*/ 1 h 41"/>
                  <a:gd name="T8" fmla="*/ 0 w 123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1"/>
                  <a:gd name="T17" fmla="*/ 123 w 123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1">
                    <a:moveTo>
                      <a:pt x="123" y="0"/>
                    </a:moveTo>
                    <a:lnTo>
                      <a:pt x="123" y="28"/>
                    </a:lnTo>
                    <a:lnTo>
                      <a:pt x="0" y="41"/>
                    </a:lnTo>
                    <a:lnTo>
                      <a:pt x="0" y="16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08" name="Freeform 1275"/>
              <p:cNvSpPr>
                <a:spLocks/>
              </p:cNvSpPr>
              <p:nvPr/>
            </p:nvSpPr>
            <p:spPr bwMode="auto">
              <a:xfrm>
                <a:off x="2922" y="2479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09" name="Freeform 1276"/>
              <p:cNvSpPr>
                <a:spLocks/>
              </p:cNvSpPr>
              <p:nvPr/>
            </p:nvSpPr>
            <p:spPr bwMode="auto">
              <a:xfrm>
                <a:off x="2922" y="2492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5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10" name="Freeform 1277"/>
              <p:cNvSpPr>
                <a:spLocks/>
              </p:cNvSpPr>
              <p:nvPr/>
            </p:nvSpPr>
            <p:spPr bwMode="auto">
              <a:xfrm>
                <a:off x="2922" y="2505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11" name="Freeform 1278"/>
              <p:cNvSpPr>
                <a:spLocks/>
              </p:cNvSpPr>
              <p:nvPr/>
            </p:nvSpPr>
            <p:spPr bwMode="auto">
              <a:xfrm>
                <a:off x="2922" y="2518"/>
                <a:ext cx="61" cy="19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0 h 40"/>
                  <a:gd name="T4" fmla="*/ 0 w 123"/>
                  <a:gd name="T5" fmla="*/ 0 h 40"/>
                  <a:gd name="T6" fmla="*/ 0 w 123"/>
                  <a:gd name="T7" fmla="*/ 0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12" name="Freeform 1279"/>
              <p:cNvSpPr>
                <a:spLocks/>
              </p:cNvSpPr>
              <p:nvPr/>
            </p:nvSpPr>
            <p:spPr bwMode="auto">
              <a:xfrm>
                <a:off x="2922" y="2531"/>
                <a:ext cx="61" cy="19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0 h 40"/>
                  <a:gd name="T4" fmla="*/ 0 w 123"/>
                  <a:gd name="T5" fmla="*/ 0 h 40"/>
                  <a:gd name="T6" fmla="*/ 0 w 123"/>
                  <a:gd name="T7" fmla="*/ 0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13" name="Freeform 1280"/>
              <p:cNvSpPr>
                <a:spLocks/>
              </p:cNvSpPr>
              <p:nvPr/>
            </p:nvSpPr>
            <p:spPr bwMode="auto">
              <a:xfrm>
                <a:off x="2922" y="2544"/>
                <a:ext cx="61" cy="19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0 h 40"/>
                  <a:gd name="T4" fmla="*/ 0 w 123"/>
                  <a:gd name="T5" fmla="*/ 0 h 40"/>
                  <a:gd name="T6" fmla="*/ 0 w 123"/>
                  <a:gd name="T7" fmla="*/ 0 h 40"/>
                  <a:gd name="T8" fmla="*/ 0 w 123"/>
                  <a:gd name="T9" fmla="*/ 0 h 40"/>
                  <a:gd name="T10" fmla="*/ 0 w 123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40"/>
                  <a:gd name="T20" fmla="*/ 123 w 123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40">
                    <a:moveTo>
                      <a:pt x="123" y="0"/>
                    </a:moveTo>
                    <a:lnTo>
                      <a:pt x="123" y="19"/>
                    </a:lnTo>
                    <a:lnTo>
                      <a:pt x="111" y="28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14" name="Freeform 1281"/>
              <p:cNvSpPr>
                <a:spLocks/>
              </p:cNvSpPr>
              <p:nvPr/>
            </p:nvSpPr>
            <p:spPr bwMode="auto">
              <a:xfrm>
                <a:off x="2922" y="2557"/>
                <a:ext cx="55" cy="19"/>
              </a:xfrm>
              <a:custGeom>
                <a:avLst/>
                <a:gdLst>
                  <a:gd name="T0" fmla="*/ 0 w 111"/>
                  <a:gd name="T1" fmla="*/ 0 h 38"/>
                  <a:gd name="T2" fmla="*/ 0 w 111"/>
                  <a:gd name="T3" fmla="*/ 1 h 38"/>
                  <a:gd name="T4" fmla="*/ 0 w 111"/>
                  <a:gd name="T5" fmla="*/ 1 h 38"/>
                  <a:gd name="T6" fmla="*/ 0 w 111"/>
                  <a:gd name="T7" fmla="*/ 1 h 38"/>
                  <a:gd name="T8" fmla="*/ 0 w 111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1"/>
                  <a:gd name="T16" fmla="*/ 0 h 38"/>
                  <a:gd name="T17" fmla="*/ 111 w 111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1" h="38">
                    <a:moveTo>
                      <a:pt x="111" y="0"/>
                    </a:moveTo>
                    <a:lnTo>
                      <a:pt x="68" y="31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15" name="Freeform 1282"/>
              <p:cNvSpPr>
                <a:spLocks/>
              </p:cNvSpPr>
              <p:nvPr/>
            </p:nvSpPr>
            <p:spPr bwMode="auto">
              <a:xfrm>
                <a:off x="2922" y="2573"/>
                <a:ext cx="34" cy="17"/>
              </a:xfrm>
              <a:custGeom>
                <a:avLst/>
                <a:gdLst>
                  <a:gd name="T0" fmla="*/ 1 w 68"/>
                  <a:gd name="T1" fmla="*/ 0 h 34"/>
                  <a:gd name="T2" fmla="*/ 1 w 68"/>
                  <a:gd name="T3" fmla="*/ 1 h 34"/>
                  <a:gd name="T4" fmla="*/ 0 w 68"/>
                  <a:gd name="T5" fmla="*/ 1 h 34"/>
                  <a:gd name="T6" fmla="*/ 0 w 68"/>
                  <a:gd name="T7" fmla="*/ 1 h 34"/>
                  <a:gd name="T8" fmla="*/ 1 w 68"/>
                  <a:gd name="T9" fmla="*/ 0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8"/>
                  <a:gd name="T16" fmla="*/ 0 h 34"/>
                  <a:gd name="T17" fmla="*/ 68 w 68"/>
                  <a:gd name="T18" fmla="*/ 34 h 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8" h="34">
                    <a:moveTo>
                      <a:pt x="68" y="0"/>
                    </a:moveTo>
                    <a:lnTo>
                      <a:pt x="21" y="33"/>
                    </a:lnTo>
                    <a:lnTo>
                      <a:pt x="0" y="34"/>
                    </a:lnTo>
                    <a:lnTo>
                      <a:pt x="0" y="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16" name="Freeform 1283"/>
              <p:cNvSpPr>
                <a:spLocks/>
              </p:cNvSpPr>
              <p:nvPr/>
            </p:nvSpPr>
            <p:spPr bwMode="auto">
              <a:xfrm>
                <a:off x="2922" y="2589"/>
                <a:ext cx="11" cy="7"/>
              </a:xfrm>
              <a:custGeom>
                <a:avLst/>
                <a:gdLst>
                  <a:gd name="T0" fmla="*/ 1 w 21"/>
                  <a:gd name="T1" fmla="*/ 0 h 13"/>
                  <a:gd name="T2" fmla="*/ 0 w 21"/>
                  <a:gd name="T3" fmla="*/ 1 h 13"/>
                  <a:gd name="T4" fmla="*/ 0 w 21"/>
                  <a:gd name="T5" fmla="*/ 1 h 13"/>
                  <a:gd name="T6" fmla="*/ 1 w 21"/>
                  <a:gd name="T7" fmla="*/ 0 h 1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"/>
                  <a:gd name="T13" fmla="*/ 0 h 13"/>
                  <a:gd name="T14" fmla="*/ 21 w 21"/>
                  <a:gd name="T15" fmla="*/ 13 h 1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" h="13">
                    <a:moveTo>
                      <a:pt x="21" y="0"/>
                    </a:moveTo>
                    <a:lnTo>
                      <a:pt x="0" y="13"/>
                    </a:lnTo>
                    <a:lnTo>
                      <a:pt x="0" y="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17" name="Freeform 1284"/>
              <p:cNvSpPr>
                <a:spLocks/>
              </p:cNvSpPr>
              <p:nvPr/>
            </p:nvSpPr>
            <p:spPr bwMode="auto">
              <a:xfrm>
                <a:off x="2922" y="2342"/>
                <a:ext cx="61" cy="254"/>
              </a:xfrm>
              <a:custGeom>
                <a:avLst/>
                <a:gdLst>
                  <a:gd name="T0" fmla="*/ 0 w 123"/>
                  <a:gd name="T1" fmla="*/ 0 h 509"/>
                  <a:gd name="T2" fmla="*/ 0 w 123"/>
                  <a:gd name="T3" fmla="*/ 0 h 509"/>
                  <a:gd name="T4" fmla="*/ 0 w 123"/>
                  <a:gd name="T5" fmla="*/ 0 h 509"/>
                  <a:gd name="T6" fmla="*/ 0 w 123"/>
                  <a:gd name="T7" fmla="*/ 0 h 509"/>
                  <a:gd name="T8" fmla="*/ 0 w 123"/>
                  <a:gd name="T9" fmla="*/ 0 h 5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509"/>
                  <a:gd name="T17" fmla="*/ 123 w 123"/>
                  <a:gd name="T18" fmla="*/ 509 h 5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509">
                    <a:moveTo>
                      <a:pt x="123" y="423"/>
                    </a:moveTo>
                    <a:lnTo>
                      <a:pt x="0" y="509"/>
                    </a:lnTo>
                    <a:lnTo>
                      <a:pt x="0" y="0"/>
                    </a:lnTo>
                    <a:lnTo>
                      <a:pt x="123" y="87"/>
                    </a:lnTo>
                    <a:lnTo>
                      <a:pt x="123" y="423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18" name="Rectangle 1285"/>
              <p:cNvSpPr>
                <a:spLocks noChangeArrowheads="1"/>
              </p:cNvSpPr>
              <p:nvPr/>
            </p:nvSpPr>
            <p:spPr bwMode="auto">
              <a:xfrm>
                <a:off x="2924" y="3235"/>
                <a:ext cx="68" cy="254"/>
              </a:xfrm>
              <a:prstGeom prst="rect">
                <a:avLst/>
              </a:prstGeom>
              <a:solidFill>
                <a:srgbClr val="FF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19" name="Rectangle 1286"/>
              <p:cNvSpPr>
                <a:spLocks noChangeArrowheads="1"/>
              </p:cNvSpPr>
              <p:nvPr/>
            </p:nvSpPr>
            <p:spPr bwMode="auto">
              <a:xfrm>
                <a:off x="2992" y="3235"/>
                <a:ext cx="68" cy="254"/>
              </a:xfrm>
              <a:prstGeom prst="rect">
                <a:avLst/>
              </a:prstGeom>
              <a:solidFill>
                <a:srgbClr val="FFC1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20" name="Rectangle 1287"/>
              <p:cNvSpPr>
                <a:spLocks noChangeArrowheads="1"/>
              </p:cNvSpPr>
              <p:nvPr/>
            </p:nvSpPr>
            <p:spPr bwMode="auto">
              <a:xfrm>
                <a:off x="3060" y="3235"/>
                <a:ext cx="68" cy="254"/>
              </a:xfrm>
              <a:prstGeom prst="rect">
                <a:avLst/>
              </a:prstGeom>
              <a:solidFill>
                <a:srgbClr val="FFB6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21" name="Rectangle 1288"/>
              <p:cNvSpPr>
                <a:spLocks noChangeArrowheads="1"/>
              </p:cNvSpPr>
              <p:nvPr/>
            </p:nvSpPr>
            <p:spPr bwMode="auto">
              <a:xfrm>
                <a:off x="3128" y="3235"/>
                <a:ext cx="69" cy="254"/>
              </a:xfrm>
              <a:prstGeom prst="rect">
                <a:avLst/>
              </a:prstGeom>
              <a:solidFill>
                <a:srgbClr val="FFAB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22" name="Rectangle 1289"/>
              <p:cNvSpPr>
                <a:spLocks noChangeArrowheads="1"/>
              </p:cNvSpPr>
              <p:nvPr/>
            </p:nvSpPr>
            <p:spPr bwMode="auto">
              <a:xfrm>
                <a:off x="3197" y="3235"/>
                <a:ext cx="68" cy="254"/>
              </a:xfrm>
              <a:prstGeom prst="rect">
                <a:avLst/>
              </a:prstGeom>
              <a:solidFill>
                <a:srgbClr val="FFA1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23" name="Rectangle 1290"/>
              <p:cNvSpPr>
                <a:spLocks noChangeArrowheads="1"/>
              </p:cNvSpPr>
              <p:nvPr/>
            </p:nvSpPr>
            <p:spPr bwMode="auto">
              <a:xfrm>
                <a:off x="3265" y="3235"/>
                <a:ext cx="68" cy="254"/>
              </a:xfrm>
              <a:prstGeom prst="rect">
                <a:avLst/>
              </a:prstGeom>
              <a:solidFill>
                <a:srgbClr val="FF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24" name="Rectangle 1291"/>
              <p:cNvSpPr>
                <a:spLocks noChangeArrowheads="1"/>
              </p:cNvSpPr>
              <p:nvPr/>
            </p:nvSpPr>
            <p:spPr bwMode="auto">
              <a:xfrm>
                <a:off x="3333" y="3235"/>
                <a:ext cx="68" cy="254"/>
              </a:xfrm>
              <a:prstGeom prst="rect">
                <a:avLst/>
              </a:prstGeom>
              <a:solidFill>
                <a:srgbClr val="FF8B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25" name="Rectangle 1292"/>
              <p:cNvSpPr>
                <a:spLocks noChangeArrowheads="1"/>
              </p:cNvSpPr>
              <p:nvPr/>
            </p:nvSpPr>
            <p:spPr bwMode="auto">
              <a:xfrm>
                <a:off x="3401" y="3235"/>
                <a:ext cx="68" cy="254"/>
              </a:xfrm>
              <a:prstGeom prst="rect">
                <a:avLst/>
              </a:prstGeom>
              <a:solidFill>
                <a:srgbClr val="FF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26" name="Rectangle 1293"/>
              <p:cNvSpPr>
                <a:spLocks noChangeArrowheads="1"/>
              </p:cNvSpPr>
              <p:nvPr/>
            </p:nvSpPr>
            <p:spPr bwMode="auto">
              <a:xfrm>
                <a:off x="3469" y="3235"/>
                <a:ext cx="69" cy="254"/>
              </a:xfrm>
              <a:prstGeom prst="rect">
                <a:avLst/>
              </a:prstGeom>
              <a:solidFill>
                <a:srgbClr val="FF76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27" name="Rectangle 1294"/>
              <p:cNvSpPr>
                <a:spLocks noChangeArrowheads="1"/>
              </p:cNvSpPr>
              <p:nvPr/>
            </p:nvSpPr>
            <p:spPr bwMode="auto">
              <a:xfrm>
                <a:off x="3538" y="3235"/>
                <a:ext cx="69" cy="254"/>
              </a:xfrm>
              <a:prstGeom prst="rect">
                <a:avLst/>
              </a:prstGeom>
              <a:solidFill>
                <a:srgbClr val="FF6B6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28" name="Rectangle 1295"/>
              <p:cNvSpPr>
                <a:spLocks noChangeArrowheads="1"/>
              </p:cNvSpPr>
              <p:nvPr/>
            </p:nvSpPr>
            <p:spPr bwMode="auto">
              <a:xfrm>
                <a:off x="3607" y="3235"/>
                <a:ext cx="68" cy="254"/>
              </a:xfrm>
              <a:prstGeom prst="rect">
                <a:avLst/>
              </a:prstGeom>
              <a:solidFill>
                <a:srgbClr val="FF606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29" name="Rectangle 1296"/>
              <p:cNvSpPr>
                <a:spLocks noChangeArrowheads="1"/>
              </p:cNvSpPr>
              <p:nvPr/>
            </p:nvSpPr>
            <p:spPr bwMode="auto">
              <a:xfrm>
                <a:off x="3675" y="3235"/>
                <a:ext cx="68" cy="254"/>
              </a:xfrm>
              <a:prstGeom prst="rect">
                <a:avLst/>
              </a:prstGeom>
              <a:solidFill>
                <a:srgbClr val="FF555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30" name="Rectangle 1297"/>
              <p:cNvSpPr>
                <a:spLocks noChangeArrowheads="1"/>
              </p:cNvSpPr>
              <p:nvPr/>
            </p:nvSpPr>
            <p:spPr bwMode="auto">
              <a:xfrm>
                <a:off x="3743" y="3235"/>
                <a:ext cx="68" cy="254"/>
              </a:xfrm>
              <a:prstGeom prst="rect">
                <a:avLst/>
              </a:prstGeom>
              <a:solidFill>
                <a:srgbClr val="FF4B4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31" name="Rectangle 1298"/>
              <p:cNvSpPr>
                <a:spLocks noChangeArrowheads="1"/>
              </p:cNvSpPr>
              <p:nvPr/>
            </p:nvSpPr>
            <p:spPr bwMode="auto">
              <a:xfrm>
                <a:off x="3811" y="3235"/>
                <a:ext cx="68" cy="254"/>
              </a:xfrm>
              <a:prstGeom prst="rect">
                <a:avLst/>
              </a:prstGeom>
              <a:solidFill>
                <a:srgbClr val="FF404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32" name="Rectangle 1299"/>
              <p:cNvSpPr>
                <a:spLocks noChangeArrowheads="1"/>
              </p:cNvSpPr>
              <p:nvPr/>
            </p:nvSpPr>
            <p:spPr bwMode="auto">
              <a:xfrm>
                <a:off x="3879" y="3235"/>
                <a:ext cx="69" cy="254"/>
              </a:xfrm>
              <a:prstGeom prst="rect">
                <a:avLst/>
              </a:prstGeom>
              <a:solidFill>
                <a:srgbClr val="FF353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33" name="Rectangle 1300"/>
              <p:cNvSpPr>
                <a:spLocks noChangeArrowheads="1"/>
              </p:cNvSpPr>
              <p:nvPr/>
            </p:nvSpPr>
            <p:spPr bwMode="auto">
              <a:xfrm>
                <a:off x="3948" y="3235"/>
                <a:ext cx="68" cy="254"/>
              </a:xfrm>
              <a:prstGeom prst="rect">
                <a:avLst/>
              </a:prstGeom>
              <a:solidFill>
                <a:srgbClr val="FF2A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34" name="Rectangle 1301"/>
              <p:cNvSpPr>
                <a:spLocks noChangeArrowheads="1"/>
              </p:cNvSpPr>
              <p:nvPr/>
            </p:nvSpPr>
            <p:spPr bwMode="auto">
              <a:xfrm>
                <a:off x="4016" y="3235"/>
                <a:ext cx="68" cy="254"/>
              </a:xfrm>
              <a:prstGeom prst="rect">
                <a:avLst/>
              </a:prstGeom>
              <a:solidFill>
                <a:srgbClr val="FF20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35" name="Rectangle 1302"/>
              <p:cNvSpPr>
                <a:spLocks noChangeArrowheads="1"/>
              </p:cNvSpPr>
              <p:nvPr/>
            </p:nvSpPr>
            <p:spPr bwMode="auto">
              <a:xfrm>
                <a:off x="4084" y="3235"/>
                <a:ext cx="68" cy="254"/>
              </a:xfrm>
              <a:prstGeom prst="rect">
                <a:avLst/>
              </a:prstGeom>
              <a:solidFill>
                <a:srgbClr val="FF151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36" name="Rectangle 1303"/>
              <p:cNvSpPr>
                <a:spLocks noChangeArrowheads="1"/>
              </p:cNvSpPr>
              <p:nvPr/>
            </p:nvSpPr>
            <p:spPr bwMode="auto">
              <a:xfrm>
                <a:off x="4152" y="3235"/>
                <a:ext cx="69" cy="254"/>
              </a:xfrm>
              <a:prstGeom prst="rect">
                <a:avLst/>
              </a:prstGeom>
              <a:solidFill>
                <a:srgbClr val="FF0A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37" name="Rectangle 1304"/>
              <p:cNvSpPr>
                <a:spLocks noChangeArrowheads="1"/>
              </p:cNvSpPr>
              <p:nvPr/>
            </p:nvSpPr>
            <p:spPr bwMode="auto">
              <a:xfrm>
                <a:off x="4221" y="3235"/>
                <a:ext cx="68" cy="25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38" name="Rectangle 1305"/>
              <p:cNvSpPr>
                <a:spLocks noChangeArrowheads="1"/>
              </p:cNvSpPr>
              <p:nvPr/>
            </p:nvSpPr>
            <p:spPr bwMode="auto">
              <a:xfrm>
                <a:off x="2924" y="3235"/>
                <a:ext cx="1365" cy="254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39" name="Rectangle 1306"/>
              <p:cNvSpPr>
                <a:spLocks noChangeArrowheads="1"/>
              </p:cNvSpPr>
              <p:nvPr/>
            </p:nvSpPr>
            <p:spPr bwMode="auto">
              <a:xfrm>
                <a:off x="2924" y="3231"/>
                <a:ext cx="68" cy="25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40" name="Rectangle 1307"/>
              <p:cNvSpPr>
                <a:spLocks noChangeArrowheads="1"/>
              </p:cNvSpPr>
              <p:nvPr/>
            </p:nvSpPr>
            <p:spPr bwMode="auto">
              <a:xfrm>
                <a:off x="2992" y="3231"/>
                <a:ext cx="68" cy="256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41" name="Rectangle 1308"/>
              <p:cNvSpPr>
                <a:spLocks noChangeArrowheads="1"/>
              </p:cNvSpPr>
              <p:nvPr/>
            </p:nvSpPr>
            <p:spPr bwMode="auto">
              <a:xfrm>
                <a:off x="3060" y="3231"/>
                <a:ext cx="68" cy="256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42" name="Rectangle 1309"/>
              <p:cNvSpPr>
                <a:spLocks noChangeArrowheads="1"/>
              </p:cNvSpPr>
              <p:nvPr/>
            </p:nvSpPr>
            <p:spPr bwMode="auto">
              <a:xfrm>
                <a:off x="3128" y="3231"/>
                <a:ext cx="69" cy="256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43" name="Rectangle 1310"/>
              <p:cNvSpPr>
                <a:spLocks noChangeArrowheads="1"/>
              </p:cNvSpPr>
              <p:nvPr/>
            </p:nvSpPr>
            <p:spPr bwMode="auto">
              <a:xfrm>
                <a:off x="3197" y="3231"/>
                <a:ext cx="68" cy="256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44" name="Rectangle 1311"/>
              <p:cNvSpPr>
                <a:spLocks noChangeArrowheads="1"/>
              </p:cNvSpPr>
              <p:nvPr/>
            </p:nvSpPr>
            <p:spPr bwMode="auto">
              <a:xfrm>
                <a:off x="3265" y="3231"/>
                <a:ext cx="68" cy="25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45" name="Rectangle 1312"/>
              <p:cNvSpPr>
                <a:spLocks noChangeArrowheads="1"/>
              </p:cNvSpPr>
              <p:nvPr/>
            </p:nvSpPr>
            <p:spPr bwMode="auto">
              <a:xfrm>
                <a:off x="3333" y="3231"/>
                <a:ext cx="68" cy="256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46" name="Rectangle 1313"/>
              <p:cNvSpPr>
                <a:spLocks noChangeArrowheads="1"/>
              </p:cNvSpPr>
              <p:nvPr/>
            </p:nvSpPr>
            <p:spPr bwMode="auto">
              <a:xfrm>
                <a:off x="3401" y="3231"/>
                <a:ext cx="68" cy="256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47" name="Rectangle 1314"/>
              <p:cNvSpPr>
                <a:spLocks noChangeArrowheads="1"/>
              </p:cNvSpPr>
              <p:nvPr/>
            </p:nvSpPr>
            <p:spPr bwMode="auto">
              <a:xfrm>
                <a:off x="3469" y="3231"/>
                <a:ext cx="69" cy="256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48" name="Rectangle 1315"/>
              <p:cNvSpPr>
                <a:spLocks noChangeArrowheads="1"/>
              </p:cNvSpPr>
              <p:nvPr/>
            </p:nvSpPr>
            <p:spPr bwMode="auto">
              <a:xfrm>
                <a:off x="3538" y="3231"/>
                <a:ext cx="69" cy="256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49" name="Rectangle 1316"/>
              <p:cNvSpPr>
                <a:spLocks noChangeArrowheads="1"/>
              </p:cNvSpPr>
              <p:nvPr/>
            </p:nvSpPr>
            <p:spPr bwMode="auto">
              <a:xfrm>
                <a:off x="3607" y="3231"/>
                <a:ext cx="68" cy="256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50" name="Rectangle 1317"/>
              <p:cNvSpPr>
                <a:spLocks noChangeArrowheads="1"/>
              </p:cNvSpPr>
              <p:nvPr/>
            </p:nvSpPr>
            <p:spPr bwMode="auto">
              <a:xfrm>
                <a:off x="3675" y="3231"/>
                <a:ext cx="68" cy="256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51" name="Rectangle 1318"/>
              <p:cNvSpPr>
                <a:spLocks noChangeArrowheads="1"/>
              </p:cNvSpPr>
              <p:nvPr/>
            </p:nvSpPr>
            <p:spPr bwMode="auto">
              <a:xfrm>
                <a:off x="3743" y="3231"/>
                <a:ext cx="68" cy="256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52" name="Rectangle 1319"/>
              <p:cNvSpPr>
                <a:spLocks noChangeArrowheads="1"/>
              </p:cNvSpPr>
              <p:nvPr/>
            </p:nvSpPr>
            <p:spPr bwMode="auto">
              <a:xfrm>
                <a:off x="3811" y="3231"/>
                <a:ext cx="68" cy="256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53" name="Rectangle 1320"/>
              <p:cNvSpPr>
                <a:spLocks noChangeArrowheads="1"/>
              </p:cNvSpPr>
              <p:nvPr/>
            </p:nvSpPr>
            <p:spPr bwMode="auto">
              <a:xfrm>
                <a:off x="3879" y="3231"/>
                <a:ext cx="69" cy="256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54" name="Rectangle 1321"/>
              <p:cNvSpPr>
                <a:spLocks noChangeArrowheads="1"/>
              </p:cNvSpPr>
              <p:nvPr/>
            </p:nvSpPr>
            <p:spPr bwMode="auto">
              <a:xfrm>
                <a:off x="3948" y="3231"/>
                <a:ext cx="68" cy="256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55" name="Rectangle 1322"/>
              <p:cNvSpPr>
                <a:spLocks noChangeArrowheads="1"/>
              </p:cNvSpPr>
              <p:nvPr/>
            </p:nvSpPr>
            <p:spPr bwMode="auto">
              <a:xfrm>
                <a:off x="4016" y="3231"/>
                <a:ext cx="68" cy="256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56" name="Rectangle 1323"/>
              <p:cNvSpPr>
                <a:spLocks noChangeArrowheads="1"/>
              </p:cNvSpPr>
              <p:nvPr/>
            </p:nvSpPr>
            <p:spPr bwMode="auto">
              <a:xfrm>
                <a:off x="4084" y="3231"/>
                <a:ext cx="68" cy="256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57" name="Rectangle 1324"/>
              <p:cNvSpPr>
                <a:spLocks noChangeArrowheads="1"/>
              </p:cNvSpPr>
              <p:nvPr/>
            </p:nvSpPr>
            <p:spPr bwMode="auto">
              <a:xfrm>
                <a:off x="4152" y="3231"/>
                <a:ext cx="69" cy="256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58" name="Rectangle 1325"/>
              <p:cNvSpPr>
                <a:spLocks noChangeArrowheads="1"/>
              </p:cNvSpPr>
              <p:nvPr/>
            </p:nvSpPr>
            <p:spPr bwMode="auto">
              <a:xfrm>
                <a:off x="4221" y="3231"/>
                <a:ext cx="68" cy="256"/>
              </a:xfrm>
              <a:prstGeom prst="rect">
                <a:avLst/>
              </a:prstGeom>
              <a:solidFill>
                <a:srgbClr val="7F7F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59" name="Rectangle 1326"/>
              <p:cNvSpPr>
                <a:spLocks noChangeArrowheads="1"/>
              </p:cNvSpPr>
              <p:nvPr/>
            </p:nvSpPr>
            <p:spPr bwMode="auto">
              <a:xfrm>
                <a:off x="2924" y="3231"/>
                <a:ext cx="1365" cy="256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560" name="Freeform 1327"/>
              <p:cNvSpPr>
                <a:spLocks/>
              </p:cNvSpPr>
              <p:nvPr/>
            </p:nvSpPr>
            <p:spPr bwMode="auto">
              <a:xfrm>
                <a:off x="4275" y="3234"/>
                <a:ext cx="9" cy="7"/>
              </a:xfrm>
              <a:custGeom>
                <a:avLst/>
                <a:gdLst>
                  <a:gd name="T0" fmla="*/ 0 w 19"/>
                  <a:gd name="T1" fmla="*/ 1 h 14"/>
                  <a:gd name="T2" fmla="*/ 0 w 19"/>
                  <a:gd name="T3" fmla="*/ 0 h 14"/>
                  <a:gd name="T4" fmla="*/ 0 w 19"/>
                  <a:gd name="T5" fmla="*/ 1 h 14"/>
                  <a:gd name="T6" fmla="*/ 0 w 19"/>
                  <a:gd name="T7" fmla="*/ 1 h 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"/>
                  <a:gd name="T13" fmla="*/ 0 h 14"/>
                  <a:gd name="T14" fmla="*/ 19 w 19"/>
                  <a:gd name="T15" fmla="*/ 14 h 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" h="14">
                    <a:moveTo>
                      <a:pt x="19" y="13"/>
                    </a:moveTo>
                    <a:lnTo>
                      <a:pt x="19" y="0"/>
                    </a:lnTo>
                    <a:lnTo>
                      <a:pt x="0" y="14"/>
                    </a:lnTo>
                    <a:lnTo>
                      <a:pt x="19" y="1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61" name="Freeform 1328"/>
              <p:cNvSpPr>
                <a:spLocks/>
              </p:cNvSpPr>
              <p:nvPr/>
            </p:nvSpPr>
            <p:spPr bwMode="auto">
              <a:xfrm>
                <a:off x="4257" y="3240"/>
                <a:ext cx="27" cy="14"/>
              </a:xfrm>
              <a:custGeom>
                <a:avLst/>
                <a:gdLst>
                  <a:gd name="T0" fmla="*/ 0 w 55"/>
                  <a:gd name="T1" fmla="*/ 0 h 29"/>
                  <a:gd name="T2" fmla="*/ 0 w 55"/>
                  <a:gd name="T3" fmla="*/ 0 h 29"/>
                  <a:gd name="T4" fmla="*/ 0 w 55"/>
                  <a:gd name="T5" fmla="*/ 0 h 29"/>
                  <a:gd name="T6" fmla="*/ 0 w 55"/>
                  <a:gd name="T7" fmla="*/ 0 h 29"/>
                  <a:gd name="T8" fmla="*/ 0 w 55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"/>
                  <a:gd name="T16" fmla="*/ 0 h 29"/>
                  <a:gd name="T17" fmla="*/ 55 w 55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" h="29">
                    <a:moveTo>
                      <a:pt x="55" y="0"/>
                    </a:moveTo>
                    <a:lnTo>
                      <a:pt x="55" y="24"/>
                    </a:lnTo>
                    <a:lnTo>
                      <a:pt x="0" y="29"/>
                    </a:lnTo>
                    <a:lnTo>
                      <a:pt x="36" y="1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62" name="Freeform 1329"/>
              <p:cNvSpPr>
                <a:spLocks/>
              </p:cNvSpPr>
              <p:nvPr/>
            </p:nvSpPr>
            <p:spPr bwMode="auto">
              <a:xfrm>
                <a:off x="4238" y="3252"/>
                <a:ext cx="46" cy="18"/>
              </a:xfrm>
              <a:custGeom>
                <a:avLst/>
                <a:gdLst>
                  <a:gd name="T0" fmla="*/ 0 w 93"/>
                  <a:gd name="T1" fmla="*/ 0 h 36"/>
                  <a:gd name="T2" fmla="*/ 0 w 93"/>
                  <a:gd name="T3" fmla="*/ 1 h 36"/>
                  <a:gd name="T4" fmla="*/ 0 w 93"/>
                  <a:gd name="T5" fmla="*/ 1 h 36"/>
                  <a:gd name="T6" fmla="*/ 0 w 93"/>
                  <a:gd name="T7" fmla="*/ 1 h 36"/>
                  <a:gd name="T8" fmla="*/ 0 w 93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3"/>
                  <a:gd name="T16" fmla="*/ 0 h 36"/>
                  <a:gd name="T17" fmla="*/ 93 w 93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3" h="36">
                    <a:moveTo>
                      <a:pt x="93" y="0"/>
                    </a:moveTo>
                    <a:lnTo>
                      <a:pt x="93" y="26"/>
                    </a:lnTo>
                    <a:lnTo>
                      <a:pt x="0" y="36"/>
                    </a:lnTo>
                    <a:lnTo>
                      <a:pt x="38" y="5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63" name="Freeform 1330"/>
              <p:cNvSpPr>
                <a:spLocks/>
              </p:cNvSpPr>
              <p:nvPr/>
            </p:nvSpPr>
            <p:spPr bwMode="auto">
              <a:xfrm>
                <a:off x="4228" y="3265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1 h 38"/>
                  <a:gd name="T10" fmla="*/ 1 w 112"/>
                  <a:gd name="T11" fmla="*/ 0 h 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38"/>
                  <a:gd name="T20" fmla="*/ 112 w 112"/>
                  <a:gd name="T21" fmla="*/ 38 h 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38">
                    <a:moveTo>
                      <a:pt x="112" y="0"/>
                    </a:moveTo>
                    <a:lnTo>
                      <a:pt x="112" y="25"/>
                    </a:lnTo>
                    <a:lnTo>
                      <a:pt x="0" y="38"/>
                    </a:lnTo>
                    <a:lnTo>
                      <a:pt x="0" y="24"/>
                    </a:lnTo>
                    <a:lnTo>
                      <a:pt x="19" y="1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64" name="Freeform 1331"/>
              <p:cNvSpPr>
                <a:spLocks/>
              </p:cNvSpPr>
              <p:nvPr/>
            </p:nvSpPr>
            <p:spPr bwMode="auto">
              <a:xfrm>
                <a:off x="4228" y="3278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65" name="Freeform 1332"/>
              <p:cNvSpPr>
                <a:spLocks/>
              </p:cNvSpPr>
              <p:nvPr/>
            </p:nvSpPr>
            <p:spPr bwMode="auto">
              <a:xfrm>
                <a:off x="4228" y="3291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8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66" name="Freeform 1333"/>
              <p:cNvSpPr>
                <a:spLocks/>
              </p:cNvSpPr>
              <p:nvPr/>
            </p:nvSpPr>
            <p:spPr bwMode="auto">
              <a:xfrm>
                <a:off x="4228" y="3304"/>
                <a:ext cx="56" cy="19"/>
              </a:xfrm>
              <a:custGeom>
                <a:avLst/>
                <a:gdLst>
                  <a:gd name="T0" fmla="*/ 1 w 112"/>
                  <a:gd name="T1" fmla="*/ 0 h 36"/>
                  <a:gd name="T2" fmla="*/ 1 w 112"/>
                  <a:gd name="T3" fmla="*/ 1 h 36"/>
                  <a:gd name="T4" fmla="*/ 0 w 112"/>
                  <a:gd name="T5" fmla="*/ 1 h 36"/>
                  <a:gd name="T6" fmla="*/ 0 w 112"/>
                  <a:gd name="T7" fmla="*/ 1 h 36"/>
                  <a:gd name="T8" fmla="*/ 1 w 112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6"/>
                  <a:gd name="T17" fmla="*/ 112 w 112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6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67" name="Freeform 1334"/>
              <p:cNvSpPr>
                <a:spLocks/>
              </p:cNvSpPr>
              <p:nvPr/>
            </p:nvSpPr>
            <p:spPr bwMode="auto">
              <a:xfrm>
                <a:off x="4228" y="3317"/>
                <a:ext cx="56" cy="19"/>
              </a:xfrm>
              <a:custGeom>
                <a:avLst/>
                <a:gdLst>
                  <a:gd name="T0" fmla="*/ 1 w 112"/>
                  <a:gd name="T1" fmla="*/ 0 h 36"/>
                  <a:gd name="T2" fmla="*/ 1 w 112"/>
                  <a:gd name="T3" fmla="*/ 1 h 36"/>
                  <a:gd name="T4" fmla="*/ 0 w 112"/>
                  <a:gd name="T5" fmla="*/ 1 h 36"/>
                  <a:gd name="T6" fmla="*/ 0 w 112"/>
                  <a:gd name="T7" fmla="*/ 1 h 36"/>
                  <a:gd name="T8" fmla="*/ 1 w 112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6"/>
                  <a:gd name="T17" fmla="*/ 112 w 112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6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68" name="Freeform 1335"/>
              <p:cNvSpPr>
                <a:spLocks/>
              </p:cNvSpPr>
              <p:nvPr/>
            </p:nvSpPr>
            <p:spPr bwMode="auto">
              <a:xfrm>
                <a:off x="4228" y="3330"/>
                <a:ext cx="56" cy="18"/>
              </a:xfrm>
              <a:custGeom>
                <a:avLst/>
                <a:gdLst>
                  <a:gd name="T0" fmla="*/ 1 w 112"/>
                  <a:gd name="T1" fmla="*/ 0 h 36"/>
                  <a:gd name="T2" fmla="*/ 1 w 112"/>
                  <a:gd name="T3" fmla="*/ 1 h 36"/>
                  <a:gd name="T4" fmla="*/ 0 w 112"/>
                  <a:gd name="T5" fmla="*/ 1 h 36"/>
                  <a:gd name="T6" fmla="*/ 0 w 112"/>
                  <a:gd name="T7" fmla="*/ 1 h 36"/>
                  <a:gd name="T8" fmla="*/ 1 w 112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6"/>
                  <a:gd name="T17" fmla="*/ 112 w 112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6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69" name="Freeform 1336"/>
              <p:cNvSpPr>
                <a:spLocks/>
              </p:cNvSpPr>
              <p:nvPr/>
            </p:nvSpPr>
            <p:spPr bwMode="auto">
              <a:xfrm>
                <a:off x="4228" y="3343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5"/>
                    </a:lnTo>
                    <a:lnTo>
                      <a:pt x="0" y="38"/>
                    </a:lnTo>
                    <a:lnTo>
                      <a:pt x="0" y="1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70" name="Freeform 1337"/>
              <p:cNvSpPr>
                <a:spLocks/>
              </p:cNvSpPr>
              <p:nvPr/>
            </p:nvSpPr>
            <p:spPr bwMode="auto">
              <a:xfrm>
                <a:off x="4228" y="3356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71" name="Freeform 1338"/>
              <p:cNvSpPr>
                <a:spLocks/>
              </p:cNvSpPr>
              <p:nvPr/>
            </p:nvSpPr>
            <p:spPr bwMode="auto">
              <a:xfrm>
                <a:off x="4228" y="3369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72" name="Freeform 1339"/>
              <p:cNvSpPr>
                <a:spLocks/>
              </p:cNvSpPr>
              <p:nvPr/>
            </p:nvSpPr>
            <p:spPr bwMode="auto">
              <a:xfrm>
                <a:off x="4228" y="3382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73" name="Freeform 1340"/>
              <p:cNvSpPr>
                <a:spLocks/>
              </p:cNvSpPr>
              <p:nvPr/>
            </p:nvSpPr>
            <p:spPr bwMode="auto">
              <a:xfrm>
                <a:off x="4228" y="3395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74" name="Freeform 1341"/>
              <p:cNvSpPr>
                <a:spLocks/>
              </p:cNvSpPr>
              <p:nvPr/>
            </p:nvSpPr>
            <p:spPr bwMode="auto">
              <a:xfrm>
                <a:off x="4228" y="3408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75" name="Freeform 1342"/>
              <p:cNvSpPr>
                <a:spLocks/>
              </p:cNvSpPr>
              <p:nvPr/>
            </p:nvSpPr>
            <p:spPr bwMode="auto">
              <a:xfrm>
                <a:off x="4228" y="3421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7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76" name="Freeform 1343"/>
              <p:cNvSpPr>
                <a:spLocks/>
              </p:cNvSpPr>
              <p:nvPr/>
            </p:nvSpPr>
            <p:spPr bwMode="auto">
              <a:xfrm>
                <a:off x="4228" y="3435"/>
                <a:ext cx="56" cy="17"/>
              </a:xfrm>
              <a:custGeom>
                <a:avLst/>
                <a:gdLst>
                  <a:gd name="T0" fmla="*/ 1 w 112"/>
                  <a:gd name="T1" fmla="*/ 0 h 35"/>
                  <a:gd name="T2" fmla="*/ 1 w 112"/>
                  <a:gd name="T3" fmla="*/ 0 h 35"/>
                  <a:gd name="T4" fmla="*/ 1 w 112"/>
                  <a:gd name="T5" fmla="*/ 0 h 35"/>
                  <a:gd name="T6" fmla="*/ 0 w 112"/>
                  <a:gd name="T7" fmla="*/ 0 h 35"/>
                  <a:gd name="T8" fmla="*/ 0 w 112"/>
                  <a:gd name="T9" fmla="*/ 0 h 35"/>
                  <a:gd name="T10" fmla="*/ 1 w 112"/>
                  <a:gd name="T11" fmla="*/ 0 h 3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35"/>
                  <a:gd name="T20" fmla="*/ 112 w 112"/>
                  <a:gd name="T21" fmla="*/ 35 h 3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35">
                    <a:moveTo>
                      <a:pt x="112" y="0"/>
                    </a:moveTo>
                    <a:lnTo>
                      <a:pt x="112" y="26"/>
                    </a:lnTo>
                    <a:lnTo>
                      <a:pt x="26" y="35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77" name="Freeform 1344"/>
              <p:cNvSpPr>
                <a:spLocks/>
              </p:cNvSpPr>
              <p:nvPr/>
            </p:nvSpPr>
            <p:spPr bwMode="auto">
              <a:xfrm>
                <a:off x="4241" y="3448"/>
                <a:ext cx="43" cy="15"/>
              </a:xfrm>
              <a:custGeom>
                <a:avLst/>
                <a:gdLst>
                  <a:gd name="T0" fmla="*/ 1 w 86"/>
                  <a:gd name="T1" fmla="*/ 0 h 31"/>
                  <a:gd name="T2" fmla="*/ 1 w 86"/>
                  <a:gd name="T3" fmla="*/ 0 h 31"/>
                  <a:gd name="T4" fmla="*/ 1 w 86"/>
                  <a:gd name="T5" fmla="*/ 0 h 31"/>
                  <a:gd name="T6" fmla="*/ 0 w 86"/>
                  <a:gd name="T7" fmla="*/ 0 h 31"/>
                  <a:gd name="T8" fmla="*/ 1 w 86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31"/>
                  <a:gd name="T17" fmla="*/ 86 w 86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31">
                    <a:moveTo>
                      <a:pt x="86" y="0"/>
                    </a:moveTo>
                    <a:lnTo>
                      <a:pt x="86" y="26"/>
                    </a:lnTo>
                    <a:lnTo>
                      <a:pt x="29" y="31"/>
                    </a:lnTo>
                    <a:lnTo>
                      <a:pt x="0" y="9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78" name="Freeform 1345"/>
              <p:cNvSpPr>
                <a:spLocks/>
              </p:cNvSpPr>
              <p:nvPr/>
            </p:nvSpPr>
            <p:spPr bwMode="auto">
              <a:xfrm>
                <a:off x="4256" y="3461"/>
                <a:ext cx="28" cy="13"/>
              </a:xfrm>
              <a:custGeom>
                <a:avLst/>
                <a:gdLst>
                  <a:gd name="T0" fmla="*/ 0 w 57"/>
                  <a:gd name="T1" fmla="*/ 0 h 28"/>
                  <a:gd name="T2" fmla="*/ 0 w 57"/>
                  <a:gd name="T3" fmla="*/ 0 h 28"/>
                  <a:gd name="T4" fmla="*/ 0 w 57"/>
                  <a:gd name="T5" fmla="*/ 0 h 28"/>
                  <a:gd name="T6" fmla="*/ 0 w 57"/>
                  <a:gd name="T7" fmla="*/ 0 h 28"/>
                  <a:gd name="T8" fmla="*/ 0 w 57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28"/>
                  <a:gd name="T17" fmla="*/ 57 w 57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28">
                    <a:moveTo>
                      <a:pt x="57" y="0"/>
                    </a:moveTo>
                    <a:lnTo>
                      <a:pt x="57" y="26"/>
                    </a:lnTo>
                    <a:lnTo>
                      <a:pt x="30" y="28"/>
                    </a:lnTo>
                    <a:lnTo>
                      <a:pt x="0" y="5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79" name="Freeform 1346"/>
              <p:cNvSpPr>
                <a:spLocks/>
              </p:cNvSpPr>
              <p:nvPr/>
            </p:nvSpPr>
            <p:spPr bwMode="auto">
              <a:xfrm>
                <a:off x="4270" y="3474"/>
                <a:ext cx="14" cy="12"/>
              </a:xfrm>
              <a:custGeom>
                <a:avLst/>
                <a:gdLst>
                  <a:gd name="T0" fmla="*/ 1 w 27"/>
                  <a:gd name="T1" fmla="*/ 0 h 24"/>
                  <a:gd name="T2" fmla="*/ 1 w 27"/>
                  <a:gd name="T3" fmla="*/ 1 h 24"/>
                  <a:gd name="T4" fmla="*/ 0 w 27"/>
                  <a:gd name="T5" fmla="*/ 1 h 24"/>
                  <a:gd name="T6" fmla="*/ 1 w 27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"/>
                  <a:gd name="T13" fmla="*/ 0 h 24"/>
                  <a:gd name="T14" fmla="*/ 27 w 27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" h="24">
                    <a:moveTo>
                      <a:pt x="27" y="0"/>
                    </a:moveTo>
                    <a:lnTo>
                      <a:pt x="27" y="24"/>
                    </a:lnTo>
                    <a:lnTo>
                      <a:pt x="0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80" name="Freeform 1347"/>
              <p:cNvSpPr>
                <a:spLocks/>
              </p:cNvSpPr>
              <p:nvPr/>
            </p:nvSpPr>
            <p:spPr bwMode="auto">
              <a:xfrm>
                <a:off x="4228" y="3234"/>
                <a:ext cx="56" cy="252"/>
              </a:xfrm>
              <a:custGeom>
                <a:avLst/>
                <a:gdLst>
                  <a:gd name="T0" fmla="*/ 0 w 112"/>
                  <a:gd name="T1" fmla="*/ 1 h 504"/>
                  <a:gd name="T2" fmla="*/ 1 w 112"/>
                  <a:gd name="T3" fmla="*/ 0 h 504"/>
                  <a:gd name="T4" fmla="*/ 1 w 112"/>
                  <a:gd name="T5" fmla="*/ 1 h 504"/>
                  <a:gd name="T6" fmla="*/ 0 w 112"/>
                  <a:gd name="T7" fmla="*/ 1 h 504"/>
                  <a:gd name="T8" fmla="*/ 0 w 112"/>
                  <a:gd name="T9" fmla="*/ 1 h 5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504"/>
                  <a:gd name="T17" fmla="*/ 112 w 112"/>
                  <a:gd name="T18" fmla="*/ 504 h 5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504">
                    <a:moveTo>
                      <a:pt x="0" y="87"/>
                    </a:moveTo>
                    <a:lnTo>
                      <a:pt x="112" y="0"/>
                    </a:lnTo>
                    <a:lnTo>
                      <a:pt x="112" y="504"/>
                    </a:lnTo>
                    <a:lnTo>
                      <a:pt x="0" y="416"/>
                    </a:lnTo>
                    <a:lnTo>
                      <a:pt x="0" y="87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81" name="Freeform 1348"/>
              <p:cNvSpPr>
                <a:spLocks/>
              </p:cNvSpPr>
              <p:nvPr/>
            </p:nvSpPr>
            <p:spPr bwMode="auto">
              <a:xfrm>
                <a:off x="4222" y="3442"/>
                <a:ext cx="68" cy="43"/>
              </a:xfrm>
              <a:custGeom>
                <a:avLst/>
                <a:gdLst>
                  <a:gd name="T0" fmla="*/ 0 w 137"/>
                  <a:gd name="T1" fmla="*/ 0 h 87"/>
                  <a:gd name="T2" fmla="*/ 0 w 137"/>
                  <a:gd name="T3" fmla="*/ 0 h 87"/>
                  <a:gd name="T4" fmla="*/ 0 w 137"/>
                  <a:gd name="T5" fmla="*/ 0 h 87"/>
                  <a:gd name="T6" fmla="*/ 0 w 137"/>
                  <a:gd name="T7" fmla="*/ 0 h 87"/>
                  <a:gd name="T8" fmla="*/ 0 w 13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7"/>
                  <a:gd name="T16" fmla="*/ 0 h 87"/>
                  <a:gd name="T17" fmla="*/ 137 w 13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7" h="87">
                    <a:moveTo>
                      <a:pt x="0" y="87"/>
                    </a:moveTo>
                    <a:lnTo>
                      <a:pt x="137" y="87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82" name="Freeform 1349"/>
              <p:cNvSpPr>
                <a:spLocks/>
              </p:cNvSpPr>
              <p:nvPr/>
            </p:nvSpPr>
            <p:spPr bwMode="auto">
              <a:xfrm>
                <a:off x="4153" y="3442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83" name="Freeform 1350"/>
              <p:cNvSpPr>
                <a:spLocks/>
              </p:cNvSpPr>
              <p:nvPr/>
            </p:nvSpPr>
            <p:spPr bwMode="auto">
              <a:xfrm>
                <a:off x="4085" y="3442"/>
                <a:ext cx="73" cy="43"/>
              </a:xfrm>
              <a:custGeom>
                <a:avLst/>
                <a:gdLst>
                  <a:gd name="T0" fmla="*/ 1 w 146"/>
                  <a:gd name="T1" fmla="*/ 0 h 87"/>
                  <a:gd name="T2" fmla="*/ 0 w 146"/>
                  <a:gd name="T3" fmla="*/ 0 h 87"/>
                  <a:gd name="T4" fmla="*/ 1 w 146"/>
                  <a:gd name="T5" fmla="*/ 0 h 87"/>
                  <a:gd name="T6" fmla="*/ 1 w 146"/>
                  <a:gd name="T7" fmla="*/ 0 h 87"/>
                  <a:gd name="T8" fmla="*/ 1 w 146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7"/>
                  <a:gd name="T17" fmla="*/ 146 w 146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8" y="0"/>
                    </a:lnTo>
                    <a:lnTo>
                      <a:pt x="146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84" name="Freeform 1351"/>
              <p:cNvSpPr>
                <a:spLocks/>
              </p:cNvSpPr>
              <p:nvPr/>
            </p:nvSpPr>
            <p:spPr bwMode="auto">
              <a:xfrm>
                <a:off x="4016" y="3442"/>
                <a:ext cx="73" cy="43"/>
              </a:xfrm>
              <a:custGeom>
                <a:avLst/>
                <a:gdLst>
                  <a:gd name="T0" fmla="*/ 1 w 146"/>
                  <a:gd name="T1" fmla="*/ 0 h 87"/>
                  <a:gd name="T2" fmla="*/ 0 w 146"/>
                  <a:gd name="T3" fmla="*/ 0 h 87"/>
                  <a:gd name="T4" fmla="*/ 1 w 146"/>
                  <a:gd name="T5" fmla="*/ 0 h 87"/>
                  <a:gd name="T6" fmla="*/ 1 w 146"/>
                  <a:gd name="T7" fmla="*/ 0 h 87"/>
                  <a:gd name="T8" fmla="*/ 1 w 146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7"/>
                  <a:gd name="T17" fmla="*/ 146 w 146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85" name="Freeform 1352"/>
              <p:cNvSpPr>
                <a:spLocks/>
              </p:cNvSpPr>
              <p:nvPr/>
            </p:nvSpPr>
            <p:spPr bwMode="auto">
              <a:xfrm>
                <a:off x="3948" y="3442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7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7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86" name="Freeform 1353"/>
              <p:cNvSpPr>
                <a:spLocks/>
              </p:cNvSpPr>
              <p:nvPr/>
            </p:nvSpPr>
            <p:spPr bwMode="auto">
              <a:xfrm>
                <a:off x="3879" y="3442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87" name="Freeform 1354"/>
              <p:cNvSpPr>
                <a:spLocks/>
              </p:cNvSpPr>
              <p:nvPr/>
            </p:nvSpPr>
            <p:spPr bwMode="auto">
              <a:xfrm>
                <a:off x="3810" y="3442"/>
                <a:ext cx="74" cy="43"/>
              </a:xfrm>
              <a:custGeom>
                <a:avLst/>
                <a:gdLst>
                  <a:gd name="T0" fmla="*/ 1 w 146"/>
                  <a:gd name="T1" fmla="*/ 0 h 87"/>
                  <a:gd name="T2" fmla="*/ 0 w 146"/>
                  <a:gd name="T3" fmla="*/ 0 h 87"/>
                  <a:gd name="T4" fmla="*/ 1 w 146"/>
                  <a:gd name="T5" fmla="*/ 0 h 87"/>
                  <a:gd name="T6" fmla="*/ 1 w 146"/>
                  <a:gd name="T7" fmla="*/ 0 h 87"/>
                  <a:gd name="T8" fmla="*/ 1 w 146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7"/>
                  <a:gd name="T17" fmla="*/ 146 w 146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8" y="0"/>
                    </a:lnTo>
                    <a:lnTo>
                      <a:pt x="146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88" name="Freeform 1355"/>
              <p:cNvSpPr>
                <a:spLocks/>
              </p:cNvSpPr>
              <p:nvPr/>
            </p:nvSpPr>
            <p:spPr bwMode="auto">
              <a:xfrm>
                <a:off x="3741" y="3442"/>
                <a:ext cx="74" cy="43"/>
              </a:xfrm>
              <a:custGeom>
                <a:avLst/>
                <a:gdLst>
                  <a:gd name="T0" fmla="*/ 1 w 146"/>
                  <a:gd name="T1" fmla="*/ 0 h 87"/>
                  <a:gd name="T2" fmla="*/ 0 w 146"/>
                  <a:gd name="T3" fmla="*/ 0 h 87"/>
                  <a:gd name="T4" fmla="*/ 1 w 146"/>
                  <a:gd name="T5" fmla="*/ 0 h 87"/>
                  <a:gd name="T6" fmla="*/ 1 w 146"/>
                  <a:gd name="T7" fmla="*/ 0 h 87"/>
                  <a:gd name="T8" fmla="*/ 1 w 146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7"/>
                  <a:gd name="T17" fmla="*/ 146 w 146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89" name="Freeform 1356"/>
              <p:cNvSpPr>
                <a:spLocks/>
              </p:cNvSpPr>
              <p:nvPr/>
            </p:nvSpPr>
            <p:spPr bwMode="auto">
              <a:xfrm>
                <a:off x="3673" y="3442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7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7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90" name="Freeform 1357"/>
              <p:cNvSpPr>
                <a:spLocks/>
              </p:cNvSpPr>
              <p:nvPr/>
            </p:nvSpPr>
            <p:spPr bwMode="auto">
              <a:xfrm>
                <a:off x="3604" y="3442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91" name="Freeform 1358"/>
              <p:cNvSpPr>
                <a:spLocks/>
              </p:cNvSpPr>
              <p:nvPr/>
            </p:nvSpPr>
            <p:spPr bwMode="auto">
              <a:xfrm>
                <a:off x="3536" y="3442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92" name="Freeform 1359"/>
              <p:cNvSpPr>
                <a:spLocks/>
              </p:cNvSpPr>
              <p:nvPr/>
            </p:nvSpPr>
            <p:spPr bwMode="auto">
              <a:xfrm>
                <a:off x="3468" y="3442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7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7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93" name="Freeform 1360"/>
              <p:cNvSpPr>
                <a:spLocks/>
              </p:cNvSpPr>
              <p:nvPr/>
            </p:nvSpPr>
            <p:spPr bwMode="auto">
              <a:xfrm>
                <a:off x="3399" y="3442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94" name="Freeform 1361"/>
              <p:cNvSpPr>
                <a:spLocks/>
              </p:cNvSpPr>
              <p:nvPr/>
            </p:nvSpPr>
            <p:spPr bwMode="auto">
              <a:xfrm>
                <a:off x="3330" y="3442"/>
                <a:ext cx="74" cy="43"/>
              </a:xfrm>
              <a:custGeom>
                <a:avLst/>
                <a:gdLst>
                  <a:gd name="T0" fmla="*/ 1 w 147"/>
                  <a:gd name="T1" fmla="*/ 0 h 87"/>
                  <a:gd name="T2" fmla="*/ 0 w 147"/>
                  <a:gd name="T3" fmla="*/ 0 h 87"/>
                  <a:gd name="T4" fmla="*/ 1 w 147"/>
                  <a:gd name="T5" fmla="*/ 0 h 87"/>
                  <a:gd name="T6" fmla="*/ 1 w 147"/>
                  <a:gd name="T7" fmla="*/ 0 h 87"/>
                  <a:gd name="T8" fmla="*/ 1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95" name="Freeform 1362"/>
              <p:cNvSpPr>
                <a:spLocks/>
              </p:cNvSpPr>
              <p:nvPr/>
            </p:nvSpPr>
            <p:spPr bwMode="auto">
              <a:xfrm>
                <a:off x="3261" y="3442"/>
                <a:ext cx="74" cy="43"/>
              </a:xfrm>
              <a:custGeom>
                <a:avLst/>
                <a:gdLst>
                  <a:gd name="T0" fmla="*/ 1 w 147"/>
                  <a:gd name="T1" fmla="*/ 0 h 87"/>
                  <a:gd name="T2" fmla="*/ 0 w 147"/>
                  <a:gd name="T3" fmla="*/ 0 h 87"/>
                  <a:gd name="T4" fmla="*/ 1 w 147"/>
                  <a:gd name="T5" fmla="*/ 0 h 87"/>
                  <a:gd name="T6" fmla="*/ 1 w 147"/>
                  <a:gd name="T7" fmla="*/ 0 h 87"/>
                  <a:gd name="T8" fmla="*/ 1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96" name="Freeform 1363"/>
              <p:cNvSpPr>
                <a:spLocks/>
              </p:cNvSpPr>
              <p:nvPr/>
            </p:nvSpPr>
            <p:spPr bwMode="auto">
              <a:xfrm>
                <a:off x="3193" y="3442"/>
                <a:ext cx="74" cy="43"/>
              </a:xfrm>
              <a:custGeom>
                <a:avLst/>
                <a:gdLst>
                  <a:gd name="T0" fmla="*/ 1 w 147"/>
                  <a:gd name="T1" fmla="*/ 0 h 87"/>
                  <a:gd name="T2" fmla="*/ 0 w 147"/>
                  <a:gd name="T3" fmla="*/ 0 h 87"/>
                  <a:gd name="T4" fmla="*/ 1 w 147"/>
                  <a:gd name="T5" fmla="*/ 0 h 87"/>
                  <a:gd name="T6" fmla="*/ 1 w 147"/>
                  <a:gd name="T7" fmla="*/ 0 h 87"/>
                  <a:gd name="T8" fmla="*/ 1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7" y="87"/>
                    </a:moveTo>
                    <a:lnTo>
                      <a:pt x="0" y="87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7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97" name="Freeform 1364"/>
              <p:cNvSpPr>
                <a:spLocks/>
              </p:cNvSpPr>
              <p:nvPr/>
            </p:nvSpPr>
            <p:spPr bwMode="auto">
              <a:xfrm>
                <a:off x="3124" y="3442"/>
                <a:ext cx="74" cy="43"/>
              </a:xfrm>
              <a:custGeom>
                <a:avLst/>
                <a:gdLst>
                  <a:gd name="T0" fmla="*/ 1 w 147"/>
                  <a:gd name="T1" fmla="*/ 0 h 87"/>
                  <a:gd name="T2" fmla="*/ 0 w 147"/>
                  <a:gd name="T3" fmla="*/ 0 h 87"/>
                  <a:gd name="T4" fmla="*/ 1 w 147"/>
                  <a:gd name="T5" fmla="*/ 0 h 87"/>
                  <a:gd name="T6" fmla="*/ 1 w 147"/>
                  <a:gd name="T7" fmla="*/ 0 h 87"/>
                  <a:gd name="T8" fmla="*/ 1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98" name="Freeform 1365"/>
              <p:cNvSpPr>
                <a:spLocks/>
              </p:cNvSpPr>
              <p:nvPr/>
            </p:nvSpPr>
            <p:spPr bwMode="auto">
              <a:xfrm>
                <a:off x="3056" y="3442"/>
                <a:ext cx="73" cy="43"/>
              </a:xfrm>
              <a:custGeom>
                <a:avLst/>
                <a:gdLst>
                  <a:gd name="T0" fmla="*/ 0 w 147"/>
                  <a:gd name="T1" fmla="*/ 0 h 87"/>
                  <a:gd name="T2" fmla="*/ 0 w 147"/>
                  <a:gd name="T3" fmla="*/ 0 h 87"/>
                  <a:gd name="T4" fmla="*/ 0 w 147"/>
                  <a:gd name="T5" fmla="*/ 0 h 87"/>
                  <a:gd name="T6" fmla="*/ 0 w 147"/>
                  <a:gd name="T7" fmla="*/ 0 h 87"/>
                  <a:gd name="T8" fmla="*/ 0 w 147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7"/>
                  <a:gd name="T17" fmla="*/ 147 w 147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7">
                    <a:moveTo>
                      <a:pt x="136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6" y="87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599" name="Freeform 1366"/>
              <p:cNvSpPr>
                <a:spLocks/>
              </p:cNvSpPr>
              <p:nvPr/>
            </p:nvSpPr>
            <p:spPr bwMode="auto">
              <a:xfrm>
                <a:off x="2987" y="3442"/>
                <a:ext cx="74" cy="43"/>
              </a:xfrm>
              <a:custGeom>
                <a:avLst/>
                <a:gdLst>
                  <a:gd name="T0" fmla="*/ 1 w 148"/>
                  <a:gd name="T1" fmla="*/ 0 h 87"/>
                  <a:gd name="T2" fmla="*/ 0 w 148"/>
                  <a:gd name="T3" fmla="*/ 0 h 87"/>
                  <a:gd name="T4" fmla="*/ 1 w 148"/>
                  <a:gd name="T5" fmla="*/ 0 h 87"/>
                  <a:gd name="T6" fmla="*/ 1 w 148"/>
                  <a:gd name="T7" fmla="*/ 0 h 87"/>
                  <a:gd name="T8" fmla="*/ 1 w 148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87"/>
                  <a:gd name="T17" fmla="*/ 148 w 148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87">
                    <a:moveTo>
                      <a:pt x="138" y="87"/>
                    </a:moveTo>
                    <a:lnTo>
                      <a:pt x="0" y="87"/>
                    </a:lnTo>
                    <a:lnTo>
                      <a:pt x="10" y="0"/>
                    </a:lnTo>
                    <a:lnTo>
                      <a:pt x="148" y="0"/>
                    </a:lnTo>
                    <a:lnTo>
                      <a:pt x="138" y="87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00" name="Freeform 1367"/>
              <p:cNvSpPr>
                <a:spLocks/>
              </p:cNvSpPr>
              <p:nvPr/>
            </p:nvSpPr>
            <p:spPr bwMode="auto">
              <a:xfrm>
                <a:off x="2923" y="3442"/>
                <a:ext cx="69" cy="43"/>
              </a:xfrm>
              <a:custGeom>
                <a:avLst/>
                <a:gdLst>
                  <a:gd name="T0" fmla="*/ 1 w 138"/>
                  <a:gd name="T1" fmla="*/ 0 h 87"/>
                  <a:gd name="T2" fmla="*/ 0 w 138"/>
                  <a:gd name="T3" fmla="*/ 0 h 87"/>
                  <a:gd name="T4" fmla="*/ 1 w 138"/>
                  <a:gd name="T5" fmla="*/ 0 h 87"/>
                  <a:gd name="T6" fmla="*/ 1 w 138"/>
                  <a:gd name="T7" fmla="*/ 0 h 87"/>
                  <a:gd name="T8" fmla="*/ 1 w 138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8"/>
                  <a:gd name="T16" fmla="*/ 0 h 87"/>
                  <a:gd name="T17" fmla="*/ 138 w 138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8" h="87">
                    <a:moveTo>
                      <a:pt x="128" y="87"/>
                    </a:moveTo>
                    <a:lnTo>
                      <a:pt x="0" y="87"/>
                    </a:lnTo>
                    <a:lnTo>
                      <a:pt x="112" y="0"/>
                    </a:lnTo>
                    <a:lnTo>
                      <a:pt x="138" y="0"/>
                    </a:lnTo>
                    <a:lnTo>
                      <a:pt x="128" y="87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01" name="Freeform 1368"/>
              <p:cNvSpPr>
                <a:spLocks/>
              </p:cNvSpPr>
              <p:nvPr/>
            </p:nvSpPr>
            <p:spPr bwMode="auto">
              <a:xfrm>
                <a:off x="2923" y="3442"/>
                <a:ext cx="1367" cy="43"/>
              </a:xfrm>
              <a:custGeom>
                <a:avLst/>
                <a:gdLst>
                  <a:gd name="T0" fmla="*/ 0 w 2735"/>
                  <a:gd name="T1" fmla="*/ 0 h 87"/>
                  <a:gd name="T2" fmla="*/ 0 w 2735"/>
                  <a:gd name="T3" fmla="*/ 0 h 87"/>
                  <a:gd name="T4" fmla="*/ 0 w 2735"/>
                  <a:gd name="T5" fmla="*/ 0 h 87"/>
                  <a:gd name="T6" fmla="*/ 0 w 2735"/>
                  <a:gd name="T7" fmla="*/ 0 h 87"/>
                  <a:gd name="T8" fmla="*/ 0 w 2735"/>
                  <a:gd name="T9" fmla="*/ 0 h 8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35"/>
                  <a:gd name="T16" fmla="*/ 0 h 87"/>
                  <a:gd name="T17" fmla="*/ 2735 w 2735"/>
                  <a:gd name="T18" fmla="*/ 87 h 8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35" h="87">
                    <a:moveTo>
                      <a:pt x="112" y="0"/>
                    </a:moveTo>
                    <a:lnTo>
                      <a:pt x="0" y="87"/>
                    </a:lnTo>
                    <a:lnTo>
                      <a:pt x="2735" y="87"/>
                    </a:lnTo>
                    <a:lnTo>
                      <a:pt x="2610" y="0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02" name="Freeform 1369"/>
              <p:cNvSpPr>
                <a:spLocks/>
              </p:cNvSpPr>
              <p:nvPr/>
            </p:nvSpPr>
            <p:spPr bwMode="auto">
              <a:xfrm>
                <a:off x="2923" y="3233"/>
                <a:ext cx="68" cy="43"/>
              </a:xfrm>
              <a:custGeom>
                <a:avLst/>
                <a:gdLst>
                  <a:gd name="T0" fmla="*/ 1 w 136"/>
                  <a:gd name="T1" fmla="*/ 0 h 86"/>
                  <a:gd name="T2" fmla="*/ 0 w 136"/>
                  <a:gd name="T3" fmla="*/ 0 h 86"/>
                  <a:gd name="T4" fmla="*/ 1 w 136"/>
                  <a:gd name="T5" fmla="*/ 1 h 86"/>
                  <a:gd name="T6" fmla="*/ 1 w 136"/>
                  <a:gd name="T7" fmla="*/ 1 h 86"/>
                  <a:gd name="T8" fmla="*/ 1 w 136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6"/>
                  <a:gd name="T17" fmla="*/ 136 w 13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6">
                    <a:moveTo>
                      <a:pt x="136" y="0"/>
                    </a:moveTo>
                    <a:lnTo>
                      <a:pt x="0" y="0"/>
                    </a:lnTo>
                    <a:lnTo>
                      <a:pt x="118" y="86"/>
                    </a:lnTo>
                    <a:lnTo>
                      <a:pt x="136" y="86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03" name="Rectangle 1370"/>
              <p:cNvSpPr>
                <a:spLocks noChangeArrowheads="1"/>
              </p:cNvSpPr>
              <p:nvPr/>
            </p:nvSpPr>
            <p:spPr bwMode="auto">
              <a:xfrm>
                <a:off x="2991" y="3233"/>
                <a:ext cx="68" cy="43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04" name="Rectangle 1371"/>
              <p:cNvSpPr>
                <a:spLocks noChangeArrowheads="1"/>
              </p:cNvSpPr>
              <p:nvPr/>
            </p:nvSpPr>
            <p:spPr bwMode="auto">
              <a:xfrm>
                <a:off x="3059" y="3233"/>
                <a:ext cx="69" cy="43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05" name="Rectangle 1372"/>
              <p:cNvSpPr>
                <a:spLocks noChangeArrowheads="1"/>
              </p:cNvSpPr>
              <p:nvPr/>
            </p:nvSpPr>
            <p:spPr bwMode="auto">
              <a:xfrm>
                <a:off x="3128" y="3233"/>
                <a:ext cx="68" cy="43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06" name="Rectangle 1373"/>
              <p:cNvSpPr>
                <a:spLocks noChangeArrowheads="1"/>
              </p:cNvSpPr>
              <p:nvPr/>
            </p:nvSpPr>
            <p:spPr bwMode="auto">
              <a:xfrm>
                <a:off x="3196" y="3233"/>
                <a:ext cx="68" cy="43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07" name="Rectangle 1374"/>
              <p:cNvSpPr>
                <a:spLocks noChangeArrowheads="1"/>
              </p:cNvSpPr>
              <p:nvPr/>
            </p:nvSpPr>
            <p:spPr bwMode="auto">
              <a:xfrm>
                <a:off x="3264" y="3233"/>
                <a:ext cx="68" cy="4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08" name="Rectangle 1375"/>
              <p:cNvSpPr>
                <a:spLocks noChangeArrowheads="1"/>
              </p:cNvSpPr>
              <p:nvPr/>
            </p:nvSpPr>
            <p:spPr bwMode="auto">
              <a:xfrm>
                <a:off x="3332" y="3233"/>
                <a:ext cx="68" cy="43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09" name="Rectangle 1376"/>
              <p:cNvSpPr>
                <a:spLocks noChangeArrowheads="1"/>
              </p:cNvSpPr>
              <p:nvPr/>
            </p:nvSpPr>
            <p:spPr bwMode="auto">
              <a:xfrm>
                <a:off x="3400" y="3233"/>
                <a:ext cx="69" cy="43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10" name="Rectangle 1377"/>
              <p:cNvSpPr>
                <a:spLocks noChangeArrowheads="1"/>
              </p:cNvSpPr>
              <p:nvPr/>
            </p:nvSpPr>
            <p:spPr bwMode="auto">
              <a:xfrm>
                <a:off x="3469" y="3233"/>
                <a:ext cx="68" cy="43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11" name="Rectangle 1378"/>
              <p:cNvSpPr>
                <a:spLocks noChangeArrowheads="1"/>
              </p:cNvSpPr>
              <p:nvPr/>
            </p:nvSpPr>
            <p:spPr bwMode="auto">
              <a:xfrm>
                <a:off x="3537" y="3233"/>
                <a:ext cx="68" cy="43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12" name="Rectangle 1379"/>
              <p:cNvSpPr>
                <a:spLocks noChangeArrowheads="1"/>
              </p:cNvSpPr>
              <p:nvPr/>
            </p:nvSpPr>
            <p:spPr bwMode="auto">
              <a:xfrm>
                <a:off x="3605" y="3233"/>
                <a:ext cx="68" cy="43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13" name="Rectangle 1380"/>
              <p:cNvSpPr>
                <a:spLocks noChangeArrowheads="1"/>
              </p:cNvSpPr>
              <p:nvPr/>
            </p:nvSpPr>
            <p:spPr bwMode="auto">
              <a:xfrm>
                <a:off x="3673" y="3233"/>
                <a:ext cx="68" cy="43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14" name="Rectangle 1381"/>
              <p:cNvSpPr>
                <a:spLocks noChangeArrowheads="1"/>
              </p:cNvSpPr>
              <p:nvPr/>
            </p:nvSpPr>
            <p:spPr bwMode="auto">
              <a:xfrm>
                <a:off x="3741" y="3233"/>
                <a:ext cx="69" cy="43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15" name="Rectangle 1382"/>
              <p:cNvSpPr>
                <a:spLocks noChangeArrowheads="1"/>
              </p:cNvSpPr>
              <p:nvPr/>
            </p:nvSpPr>
            <p:spPr bwMode="auto">
              <a:xfrm>
                <a:off x="3810" y="3233"/>
                <a:ext cx="68" cy="43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16" name="Rectangle 1383"/>
              <p:cNvSpPr>
                <a:spLocks noChangeArrowheads="1"/>
              </p:cNvSpPr>
              <p:nvPr/>
            </p:nvSpPr>
            <p:spPr bwMode="auto">
              <a:xfrm>
                <a:off x="3878" y="3233"/>
                <a:ext cx="68" cy="43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17" name="Rectangle 1384"/>
              <p:cNvSpPr>
                <a:spLocks noChangeArrowheads="1"/>
              </p:cNvSpPr>
              <p:nvPr/>
            </p:nvSpPr>
            <p:spPr bwMode="auto">
              <a:xfrm>
                <a:off x="3946" y="3233"/>
                <a:ext cx="68" cy="43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18" name="Rectangle 1385"/>
              <p:cNvSpPr>
                <a:spLocks noChangeArrowheads="1"/>
              </p:cNvSpPr>
              <p:nvPr/>
            </p:nvSpPr>
            <p:spPr bwMode="auto">
              <a:xfrm>
                <a:off x="4014" y="3233"/>
                <a:ext cx="68" cy="43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19" name="Rectangle 1386"/>
              <p:cNvSpPr>
                <a:spLocks noChangeArrowheads="1"/>
              </p:cNvSpPr>
              <p:nvPr/>
            </p:nvSpPr>
            <p:spPr bwMode="auto">
              <a:xfrm>
                <a:off x="4082" y="3233"/>
                <a:ext cx="68" cy="43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20" name="Rectangle 1387"/>
              <p:cNvSpPr>
                <a:spLocks noChangeArrowheads="1"/>
              </p:cNvSpPr>
              <p:nvPr/>
            </p:nvSpPr>
            <p:spPr bwMode="auto">
              <a:xfrm>
                <a:off x="4150" y="3233"/>
                <a:ext cx="69" cy="43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21" name="Freeform 1388"/>
              <p:cNvSpPr>
                <a:spLocks/>
              </p:cNvSpPr>
              <p:nvPr/>
            </p:nvSpPr>
            <p:spPr bwMode="auto">
              <a:xfrm>
                <a:off x="4219" y="3233"/>
                <a:ext cx="69" cy="43"/>
              </a:xfrm>
              <a:custGeom>
                <a:avLst/>
                <a:gdLst>
                  <a:gd name="T0" fmla="*/ 0 w 136"/>
                  <a:gd name="T1" fmla="*/ 0 h 86"/>
                  <a:gd name="T2" fmla="*/ 1 w 136"/>
                  <a:gd name="T3" fmla="*/ 0 h 86"/>
                  <a:gd name="T4" fmla="*/ 1 w 136"/>
                  <a:gd name="T5" fmla="*/ 1 h 86"/>
                  <a:gd name="T6" fmla="*/ 0 w 136"/>
                  <a:gd name="T7" fmla="*/ 1 h 86"/>
                  <a:gd name="T8" fmla="*/ 0 w 136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6"/>
                  <a:gd name="T17" fmla="*/ 136 w 13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6">
                    <a:moveTo>
                      <a:pt x="0" y="0"/>
                    </a:moveTo>
                    <a:lnTo>
                      <a:pt x="136" y="0"/>
                    </a:lnTo>
                    <a:lnTo>
                      <a:pt x="24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22" name="Freeform 1389"/>
              <p:cNvSpPr>
                <a:spLocks/>
              </p:cNvSpPr>
              <p:nvPr/>
            </p:nvSpPr>
            <p:spPr bwMode="auto">
              <a:xfrm>
                <a:off x="2923" y="3233"/>
                <a:ext cx="1365" cy="43"/>
              </a:xfrm>
              <a:custGeom>
                <a:avLst/>
                <a:gdLst>
                  <a:gd name="T0" fmla="*/ 1 w 2729"/>
                  <a:gd name="T1" fmla="*/ 1 h 86"/>
                  <a:gd name="T2" fmla="*/ 0 w 2729"/>
                  <a:gd name="T3" fmla="*/ 0 h 86"/>
                  <a:gd name="T4" fmla="*/ 1 w 2729"/>
                  <a:gd name="T5" fmla="*/ 0 h 86"/>
                  <a:gd name="T6" fmla="*/ 1 w 2729"/>
                  <a:gd name="T7" fmla="*/ 1 h 86"/>
                  <a:gd name="T8" fmla="*/ 1 w 2729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29"/>
                  <a:gd name="T16" fmla="*/ 0 h 86"/>
                  <a:gd name="T17" fmla="*/ 2729 w 2729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29" h="86">
                    <a:moveTo>
                      <a:pt x="118" y="86"/>
                    </a:moveTo>
                    <a:lnTo>
                      <a:pt x="0" y="0"/>
                    </a:lnTo>
                    <a:lnTo>
                      <a:pt x="2729" y="0"/>
                    </a:lnTo>
                    <a:lnTo>
                      <a:pt x="2617" y="86"/>
                    </a:lnTo>
                    <a:lnTo>
                      <a:pt x="118" y="86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23" name="Freeform 1390"/>
              <p:cNvSpPr>
                <a:spLocks/>
              </p:cNvSpPr>
              <p:nvPr/>
            </p:nvSpPr>
            <p:spPr bwMode="auto">
              <a:xfrm>
                <a:off x="2922" y="3231"/>
                <a:ext cx="16" cy="13"/>
              </a:xfrm>
              <a:custGeom>
                <a:avLst/>
                <a:gdLst>
                  <a:gd name="T0" fmla="*/ 1 w 31"/>
                  <a:gd name="T1" fmla="*/ 1 h 26"/>
                  <a:gd name="T2" fmla="*/ 0 w 31"/>
                  <a:gd name="T3" fmla="*/ 0 h 26"/>
                  <a:gd name="T4" fmla="*/ 0 w 31"/>
                  <a:gd name="T5" fmla="*/ 1 h 26"/>
                  <a:gd name="T6" fmla="*/ 1 w 31"/>
                  <a:gd name="T7" fmla="*/ 1 h 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"/>
                  <a:gd name="T13" fmla="*/ 0 h 26"/>
                  <a:gd name="T14" fmla="*/ 31 w 31"/>
                  <a:gd name="T15" fmla="*/ 26 h 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" h="26">
                    <a:moveTo>
                      <a:pt x="31" y="23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1" y="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24" name="Freeform 1391"/>
              <p:cNvSpPr>
                <a:spLocks/>
              </p:cNvSpPr>
              <p:nvPr/>
            </p:nvSpPr>
            <p:spPr bwMode="auto">
              <a:xfrm>
                <a:off x="2922" y="3242"/>
                <a:ext cx="32" cy="15"/>
              </a:xfrm>
              <a:custGeom>
                <a:avLst/>
                <a:gdLst>
                  <a:gd name="T0" fmla="*/ 1 w 64"/>
                  <a:gd name="T1" fmla="*/ 0 h 29"/>
                  <a:gd name="T2" fmla="*/ 1 w 64"/>
                  <a:gd name="T3" fmla="*/ 1 h 29"/>
                  <a:gd name="T4" fmla="*/ 0 w 64"/>
                  <a:gd name="T5" fmla="*/ 1 h 29"/>
                  <a:gd name="T6" fmla="*/ 0 w 64"/>
                  <a:gd name="T7" fmla="*/ 1 h 29"/>
                  <a:gd name="T8" fmla="*/ 1 w 64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29"/>
                  <a:gd name="T17" fmla="*/ 64 w 64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29">
                    <a:moveTo>
                      <a:pt x="31" y="0"/>
                    </a:moveTo>
                    <a:lnTo>
                      <a:pt x="64" y="22"/>
                    </a:lnTo>
                    <a:lnTo>
                      <a:pt x="0" y="29"/>
                    </a:lnTo>
                    <a:lnTo>
                      <a:pt x="0" y="3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25" name="Freeform 1392"/>
              <p:cNvSpPr>
                <a:spLocks/>
              </p:cNvSpPr>
              <p:nvPr/>
            </p:nvSpPr>
            <p:spPr bwMode="auto">
              <a:xfrm>
                <a:off x="2922" y="3254"/>
                <a:ext cx="48" cy="16"/>
              </a:xfrm>
              <a:custGeom>
                <a:avLst/>
                <a:gdLst>
                  <a:gd name="T0" fmla="*/ 1 w 95"/>
                  <a:gd name="T1" fmla="*/ 0 h 33"/>
                  <a:gd name="T2" fmla="*/ 1 w 95"/>
                  <a:gd name="T3" fmla="*/ 0 h 33"/>
                  <a:gd name="T4" fmla="*/ 0 w 95"/>
                  <a:gd name="T5" fmla="*/ 0 h 33"/>
                  <a:gd name="T6" fmla="*/ 0 w 95"/>
                  <a:gd name="T7" fmla="*/ 0 h 33"/>
                  <a:gd name="T8" fmla="*/ 1 w 95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33"/>
                  <a:gd name="T17" fmla="*/ 95 w 95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33">
                    <a:moveTo>
                      <a:pt x="64" y="0"/>
                    </a:moveTo>
                    <a:lnTo>
                      <a:pt x="95" y="23"/>
                    </a:lnTo>
                    <a:lnTo>
                      <a:pt x="0" y="33"/>
                    </a:lnTo>
                    <a:lnTo>
                      <a:pt x="0" y="7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26" name="Freeform 1393"/>
              <p:cNvSpPr>
                <a:spLocks/>
              </p:cNvSpPr>
              <p:nvPr/>
            </p:nvSpPr>
            <p:spPr bwMode="auto">
              <a:xfrm>
                <a:off x="2922" y="3265"/>
                <a:ext cx="61" cy="18"/>
              </a:xfrm>
              <a:custGeom>
                <a:avLst/>
                <a:gdLst>
                  <a:gd name="T0" fmla="*/ 0 w 123"/>
                  <a:gd name="T1" fmla="*/ 0 h 36"/>
                  <a:gd name="T2" fmla="*/ 0 w 123"/>
                  <a:gd name="T3" fmla="*/ 1 h 36"/>
                  <a:gd name="T4" fmla="*/ 0 w 123"/>
                  <a:gd name="T5" fmla="*/ 1 h 36"/>
                  <a:gd name="T6" fmla="*/ 0 w 123"/>
                  <a:gd name="T7" fmla="*/ 1 h 36"/>
                  <a:gd name="T8" fmla="*/ 0 w 123"/>
                  <a:gd name="T9" fmla="*/ 1 h 36"/>
                  <a:gd name="T10" fmla="*/ 0 w 123"/>
                  <a:gd name="T11" fmla="*/ 0 h 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36"/>
                  <a:gd name="T20" fmla="*/ 123 w 123"/>
                  <a:gd name="T21" fmla="*/ 36 h 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36">
                    <a:moveTo>
                      <a:pt x="95" y="0"/>
                    </a:moveTo>
                    <a:lnTo>
                      <a:pt x="123" y="19"/>
                    </a:lnTo>
                    <a:lnTo>
                      <a:pt x="123" y="22"/>
                    </a:lnTo>
                    <a:lnTo>
                      <a:pt x="0" y="36"/>
                    </a:lnTo>
                    <a:lnTo>
                      <a:pt x="0" y="1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27" name="Freeform 1394"/>
              <p:cNvSpPr>
                <a:spLocks/>
              </p:cNvSpPr>
              <p:nvPr/>
            </p:nvSpPr>
            <p:spPr bwMode="auto">
              <a:xfrm>
                <a:off x="2922" y="3276"/>
                <a:ext cx="61" cy="21"/>
              </a:xfrm>
              <a:custGeom>
                <a:avLst/>
                <a:gdLst>
                  <a:gd name="T0" fmla="*/ 0 w 123"/>
                  <a:gd name="T1" fmla="*/ 0 h 41"/>
                  <a:gd name="T2" fmla="*/ 0 w 123"/>
                  <a:gd name="T3" fmla="*/ 1 h 41"/>
                  <a:gd name="T4" fmla="*/ 0 w 123"/>
                  <a:gd name="T5" fmla="*/ 1 h 41"/>
                  <a:gd name="T6" fmla="*/ 0 w 123"/>
                  <a:gd name="T7" fmla="*/ 1 h 41"/>
                  <a:gd name="T8" fmla="*/ 0 w 123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1"/>
                  <a:gd name="T17" fmla="*/ 123 w 123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1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1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28" name="Freeform 1395"/>
              <p:cNvSpPr>
                <a:spLocks/>
              </p:cNvSpPr>
              <p:nvPr/>
            </p:nvSpPr>
            <p:spPr bwMode="auto">
              <a:xfrm>
                <a:off x="2922" y="3289"/>
                <a:ext cx="61" cy="21"/>
              </a:xfrm>
              <a:custGeom>
                <a:avLst/>
                <a:gdLst>
                  <a:gd name="T0" fmla="*/ 0 w 123"/>
                  <a:gd name="T1" fmla="*/ 0 h 41"/>
                  <a:gd name="T2" fmla="*/ 0 w 123"/>
                  <a:gd name="T3" fmla="*/ 1 h 41"/>
                  <a:gd name="T4" fmla="*/ 0 w 123"/>
                  <a:gd name="T5" fmla="*/ 1 h 41"/>
                  <a:gd name="T6" fmla="*/ 0 w 123"/>
                  <a:gd name="T7" fmla="*/ 1 h 41"/>
                  <a:gd name="T8" fmla="*/ 0 w 123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1"/>
                  <a:gd name="T17" fmla="*/ 123 w 123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1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1"/>
                    </a:lnTo>
                    <a:lnTo>
                      <a:pt x="0" y="1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29" name="Freeform 1396"/>
              <p:cNvSpPr>
                <a:spLocks/>
              </p:cNvSpPr>
              <p:nvPr/>
            </p:nvSpPr>
            <p:spPr bwMode="auto">
              <a:xfrm>
                <a:off x="2922" y="3302"/>
                <a:ext cx="61" cy="21"/>
              </a:xfrm>
              <a:custGeom>
                <a:avLst/>
                <a:gdLst>
                  <a:gd name="T0" fmla="*/ 0 w 123"/>
                  <a:gd name="T1" fmla="*/ 0 h 41"/>
                  <a:gd name="T2" fmla="*/ 0 w 123"/>
                  <a:gd name="T3" fmla="*/ 1 h 41"/>
                  <a:gd name="T4" fmla="*/ 0 w 123"/>
                  <a:gd name="T5" fmla="*/ 1 h 41"/>
                  <a:gd name="T6" fmla="*/ 0 w 123"/>
                  <a:gd name="T7" fmla="*/ 1 h 41"/>
                  <a:gd name="T8" fmla="*/ 0 w 123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1"/>
                  <a:gd name="T17" fmla="*/ 123 w 123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1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1"/>
                    </a:lnTo>
                    <a:lnTo>
                      <a:pt x="0" y="1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30" name="Freeform 1397"/>
              <p:cNvSpPr>
                <a:spLocks/>
              </p:cNvSpPr>
              <p:nvPr/>
            </p:nvSpPr>
            <p:spPr bwMode="auto">
              <a:xfrm>
                <a:off x="2922" y="3315"/>
                <a:ext cx="61" cy="21"/>
              </a:xfrm>
              <a:custGeom>
                <a:avLst/>
                <a:gdLst>
                  <a:gd name="T0" fmla="*/ 0 w 123"/>
                  <a:gd name="T1" fmla="*/ 0 h 41"/>
                  <a:gd name="T2" fmla="*/ 0 w 123"/>
                  <a:gd name="T3" fmla="*/ 1 h 41"/>
                  <a:gd name="T4" fmla="*/ 0 w 123"/>
                  <a:gd name="T5" fmla="*/ 1 h 41"/>
                  <a:gd name="T6" fmla="*/ 0 w 123"/>
                  <a:gd name="T7" fmla="*/ 1 h 41"/>
                  <a:gd name="T8" fmla="*/ 0 w 123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1"/>
                  <a:gd name="T17" fmla="*/ 123 w 123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1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1"/>
                    </a:lnTo>
                    <a:lnTo>
                      <a:pt x="0" y="1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31" name="Freeform 1398"/>
              <p:cNvSpPr>
                <a:spLocks/>
              </p:cNvSpPr>
              <p:nvPr/>
            </p:nvSpPr>
            <p:spPr bwMode="auto">
              <a:xfrm>
                <a:off x="2922" y="3328"/>
                <a:ext cx="61" cy="20"/>
              </a:xfrm>
              <a:custGeom>
                <a:avLst/>
                <a:gdLst>
                  <a:gd name="T0" fmla="*/ 0 w 123"/>
                  <a:gd name="T1" fmla="*/ 0 h 41"/>
                  <a:gd name="T2" fmla="*/ 0 w 123"/>
                  <a:gd name="T3" fmla="*/ 0 h 41"/>
                  <a:gd name="T4" fmla="*/ 0 w 123"/>
                  <a:gd name="T5" fmla="*/ 0 h 41"/>
                  <a:gd name="T6" fmla="*/ 0 w 123"/>
                  <a:gd name="T7" fmla="*/ 0 h 41"/>
                  <a:gd name="T8" fmla="*/ 0 w 123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1"/>
                  <a:gd name="T17" fmla="*/ 123 w 123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1">
                    <a:moveTo>
                      <a:pt x="123" y="0"/>
                    </a:moveTo>
                    <a:lnTo>
                      <a:pt x="123" y="25"/>
                    </a:lnTo>
                    <a:lnTo>
                      <a:pt x="0" y="41"/>
                    </a:lnTo>
                    <a:lnTo>
                      <a:pt x="0" y="1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32" name="Freeform 1399"/>
              <p:cNvSpPr>
                <a:spLocks/>
              </p:cNvSpPr>
              <p:nvPr/>
            </p:nvSpPr>
            <p:spPr bwMode="auto">
              <a:xfrm>
                <a:off x="2922" y="3341"/>
                <a:ext cx="61" cy="20"/>
              </a:xfrm>
              <a:custGeom>
                <a:avLst/>
                <a:gdLst>
                  <a:gd name="T0" fmla="*/ 0 w 123"/>
                  <a:gd name="T1" fmla="*/ 0 h 42"/>
                  <a:gd name="T2" fmla="*/ 0 w 123"/>
                  <a:gd name="T3" fmla="*/ 0 h 42"/>
                  <a:gd name="T4" fmla="*/ 0 w 123"/>
                  <a:gd name="T5" fmla="*/ 0 h 42"/>
                  <a:gd name="T6" fmla="*/ 0 w 123"/>
                  <a:gd name="T7" fmla="*/ 0 h 42"/>
                  <a:gd name="T8" fmla="*/ 0 w 123"/>
                  <a:gd name="T9" fmla="*/ 0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2"/>
                  <a:gd name="T17" fmla="*/ 123 w 123"/>
                  <a:gd name="T18" fmla="*/ 42 h 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2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2"/>
                    </a:lnTo>
                    <a:lnTo>
                      <a:pt x="0" y="16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33" name="Freeform 1400"/>
              <p:cNvSpPr>
                <a:spLocks/>
              </p:cNvSpPr>
              <p:nvPr/>
            </p:nvSpPr>
            <p:spPr bwMode="auto">
              <a:xfrm>
                <a:off x="2922" y="3354"/>
                <a:ext cx="61" cy="20"/>
              </a:xfrm>
              <a:custGeom>
                <a:avLst/>
                <a:gdLst>
                  <a:gd name="T0" fmla="*/ 0 w 123"/>
                  <a:gd name="T1" fmla="*/ 0 h 42"/>
                  <a:gd name="T2" fmla="*/ 0 w 123"/>
                  <a:gd name="T3" fmla="*/ 0 h 42"/>
                  <a:gd name="T4" fmla="*/ 0 w 123"/>
                  <a:gd name="T5" fmla="*/ 0 h 42"/>
                  <a:gd name="T6" fmla="*/ 0 w 123"/>
                  <a:gd name="T7" fmla="*/ 0 h 42"/>
                  <a:gd name="T8" fmla="*/ 0 w 123"/>
                  <a:gd name="T9" fmla="*/ 0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2"/>
                  <a:gd name="T17" fmla="*/ 123 w 123"/>
                  <a:gd name="T18" fmla="*/ 42 h 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2">
                    <a:moveTo>
                      <a:pt x="123" y="0"/>
                    </a:moveTo>
                    <a:lnTo>
                      <a:pt x="123" y="28"/>
                    </a:lnTo>
                    <a:lnTo>
                      <a:pt x="0" y="42"/>
                    </a:lnTo>
                    <a:lnTo>
                      <a:pt x="0" y="16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34" name="Freeform 1401"/>
              <p:cNvSpPr>
                <a:spLocks/>
              </p:cNvSpPr>
              <p:nvPr/>
            </p:nvSpPr>
            <p:spPr bwMode="auto">
              <a:xfrm>
                <a:off x="2922" y="3367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35" name="Freeform 1402"/>
              <p:cNvSpPr>
                <a:spLocks/>
              </p:cNvSpPr>
              <p:nvPr/>
            </p:nvSpPr>
            <p:spPr bwMode="auto">
              <a:xfrm>
                <a:off x="2922" y="3380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36" name="Freeform 1403"/>
              <p:cNvSpPr>
                <a:spLocks/>
              </p:cNvSpPr>
              <p:nvPr/>
            </p:nvSpPr>
            <p:spPr bwMode="auto">
              <a:xfrm>
                <a:off x="2922" y="3393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37" name="Freeform 1404"/>
              <p:cNvSpPr>
                <a:spLocks/>
              </p:cNvSpPr>
              <p:nvPr/>
            </p:nvSpPr>
            <p:spPr bwMode="auto">
              <a:xfrm>
                <a:off x="2922" y="3406"/>
                <a:ext cx="61" cy="21"/>
              </a:xfrm>
              <a:custGeom>
                <a:avLst/>
                <a:gdLst>
                  <a:gd name="T0" fmla="*/ 0 w 123"/>
                  <a:gd name="T1" fmla="*/ 0 h 41"/>
                  <a:gd name="T2" fmla="*/ 0 w 123"/>
                  <a:gd name="T3" fmla="*/ 1 h 41"/>
                  <a:gd name="T4" fmla="*/ 0 w 123"/>
                  <a:gd name="T5" fmla="*/ 1 h 41"/>
                  <a:gd name="T6" fmla="*/ 0 w 123"/>
                  <a:gd name="T7" fmla="*/ 1 h 41"/>
                  <a:gd name="T8" fmla="*/ 0 w 123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1"/>
                  <a:gd name="T17" fmla="*/ 123 w 123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1">
                    <a:moveTo>
                      <a:pt x="123" y="0"/>
                    </a:moveTo>
                    <a:lnTo>
                      <a:pt x="123" y="25"/>
                    </a:lnTo>
                    <a:lnTo>
                      <a:pt x="0" y="41"/>
                    </a:lnTo>
                    <a:lnTo>
                      <a:pt x="0" y="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38" name="Freeform 1405"/>
              <p:cNvSpPr>
                <a:spLocks/>
              </p:cNvSpPr>
              <p:nvPr/>
            </p:nvSpPr>
            <p:spPr bwMode="auto">
              <a:xfrm>
                <a:off x="2922" y="3419"/>
                <a:ext cx="61" cy="21"/>
              </a:xfrm>
              <a:custGeom>
                <a:avLst/>
                <a:gdLst>
                  <a:gd name="T0" fmla="*/ 0 w 123"/>
                  <a:gd name="T1" fmla="*/ 0 h 42"/>
                  <a:gd name="T2" fmla="*/ 0 w 123"/>
                  <a:gd name="T3" fmla="*/ 1 h 42"/>
                  <a:gd name="T4" fmla="*/ 0 w 123"/>
                  <a:gd name="T5" fmla="*/ 1 h 42"/>
                  <a:gd name="T6" fmla="*/ 0 w 123"/>
                  <a:gd name="T7" fmla="*/ 1 h 42"/>
                  <a:gd name="T8" fmla="*/ 0 w 123"/>
                  <a:gd name="T9" fmla="*/ 0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2"/>
                  <a:gd name="T17" fmla="*/ 123 w 123"/>
                  <a:gd name="T18" fmla="*/ 42 h 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2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2"/>
                    </a:lnTo>
                    <a:lnTo>
                      <a:pt x="0" y="16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39" name="Freeform 1406"/>
              <p:cNvSpPr>
                <a:spLocks/>
              </p:cNvSpPr>
              <p:nvPr/>
            </p:nvSpPr>
            <p:spPr bwMode="auto">
              <a:xfrm>
                <a:off x="2922" y="3432"/>
                <a:ext cx="61" cy="21"/>
              </a:xfrm>
              <a:custGeom>
                <a:avLst/>
                <a:gdLst>
                  <a:gd name="T0" fmla="*/ 0 w 123"/>
                  <a:gd name="T1" fmla="*/ 0 h 42"/>
                  <a:gd name="T2" fmla="*/ 0 w 123"/>
                  <a:gd name="T3" fmla="*/ 1 h 42"/>
                  <a:gd name="T4" fmla="*/ 0 w 123"/>
                  <a:gd name="T5" fmla="*/ 1 h 42"/>
                  <a:gd name="T6" fmla="*/ 0 w 123"/>
                  <a:gd name="T7" fmla="*/ 1 h 42"/>
                  <a:gd name="T8" fmla="*/ 0 w 123"/>
                  <a:gd name="T9" fmla="*/ 1 h 42"/>
                  <a:gd name="T10" fmla="*/ 0 w 123"/>
                  <a:gd name="T11" fmla="*/ 0 h 4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42"/>
                  <a:gd name="T20" fmla="*/ 123 w 123"/>
                  <a:gd name="T21" fmla="*/ 42 h 4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42">
                    <a:moveTo>
                      <a:pt x="123" y="0"/>
                    </a:moveTo>
                    <a:lnTo>
                      <a:pt x="123" y="19"/>
                    </a:lnTo>
                    <a:lnTo>
                      <a:pt x="111" y="28"/>
                    </a:lnTo>
                    <a:lnTo>
                      <a:pt x="0" y="42"/>
                    </a:lnTo>
                    <a:lnTo>
                      <a:pt x="0" y="16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40" name="Freeform 1407"/>
              <p:cNvSpPr>
                <a:spLocks/>
              </p:cNvSpPr>
              <p:nvPr/>
            </p:nvSpPr>
            <p:spPr bwMode="auto">
              <a:xfrm>
                <a:off x="2922" y="3446"/>
                <a:ext cx="55" cy="20"/>
              </a:xfrm>
              <a:custGeom>
                <a:avLst/>
                <a:gdLst>
                  <a:gd name="T0" fmla="*/ 0 w 111"/>
                  <a:gd name="T1" fmla="*/ 0 h 40"/>
                  <a:gd name="T2" fmla="*/ 0 w 111"/>
                  <a:gd name="T3" fmla="*/ 1 h 40"/>
                  <a:gd name="T4" fmla="*/ 0 w 111"/>
                  <a:gd name="T5" fmla="*/ 1 h 40"/>
                  <a:gd name="T6" fmla="*/ 0 w 111"/>
                  <a:gd name="T7" fmla="*/ 1 h 40"/>
                  <a:gd name="T8" fmla="*/ 0 w 111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1"/>
                  <a:gd name="T16" fmla="*/ 0 h 40"/>
                  <a:gd name="T17" fmla="*/ 111 w 111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1" h="40">
                    <a:moveTo>
                      <a:pt x="111" y="0"/>
                    </a:moveTo>
                    <a:lnTo>
                      <a:pt x="68" y="31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41" name="Freeform 1408"/>
              <p:cNvSpPr>
                <a:spLocks/>
              </p:cNvSpPr>
              <p:nvPr/>
            </p:nvSpPr>
            <p:spPr bwMode="auto">
              <a:xfrm>
                <a:off x="2922" y="3461"/>
                <a:ext cx="34" cy="19"/>
              </a:xfrm>
              <a:custGeom>
                <a:avLst/>
                <a:gdLst>
                  <a:gd name="T0" fmla="*/ 1 w 68"/>
                  <a:gd name="T1" fmla="*/ 0 h 36"/>
                  <a:gd name="T2" fmla="*/ 1 w 68"/>
                  <a:gd name="T3" fmla="*/ 1 h 36"/>
                  <a:gd name="T4" fmla="*/ 0 w 68"/>
                  <a:gd name="T5" fmla="*/ 1 h 36"/>
                  <a:gd name="T6" fmla="*/ 0 w 68"/>
                  <a:gd name="T7" fmla="*/ 1 h 36"/>
                  <a:gd name="T8" fmla="*/ 1 w 68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8"/>
                  <a:gd name="T16" fmla="*/ 0 h 36"/>
                  <a:gd name="T17" fmla="*/ 68 w 68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8" h="36">
                    <a:moveTo>
                      <a:pt x="68" y="0"/>
                    </a:moveTo>
                    <a:lnTo>
                      <a:pt x="21" y="34"/>
                    </a:lnTo>
                    <a:lnTo>
                      <a:pt x="0" y="36"/>
                    </a:lnTo>
                    <a:lnTo>
                      <a:pt x="0" y="9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42" name="Freeform 1409"/>
              <p:cNvSpPr>
                <a:spLocks/>
              </p:cNvSpPr>
              <p:nvPr/>
            </p:nvSpPr>
            <p:spPr bwMode="auto">
              <a:xfrm>
                <a:off x="2922" y="3479"/>
                <a:ext cx="11" cy="7"/>
              </a:xfrm>
              <a:custGeom>
                <a:avLst/>
                <a:gdLst>
                  <a:gd name="T0" fmla="*/ 1 w 21"/>
                  <a:gd name="T1" fmla="*/ 0 h 14"/>
                  <a:gd name="T2" fmla="*/ 0 w 21"/>
                  <a:gd name="T3" fmla="*/ 1 h 14"/>
                  <a:gd name="T4" fmla="*/ 0 w 21"/>
                  <a:gd name="T5" fmla="*/ 1 h 14"/>
                  <a:gd name="T6" fmla="*/ 1 w 21"/>
                  <a:gd name="T7" fmla="*/ 0 h 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"/>
                  <a:gd name="T13" fmla="*/ 0 h 14"/>
                  <a:gd name="T14" fmla="*/ 21 w 21"/>
                  <a:gd name="T15" fmla="*/ 14 h 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" h="14">
                    <a:moveTo>
                      <a:pt x="21" y="0"/>
                    </a:moveTo>
                    <a:lnTo>
                      <a:pt x="0" y="14"/>
                    </a:lnTo>
                    <a:lnTo>
                      <a:pt x="0" y="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43" name="Freeform 1410"/>
              <p:cNvSpPr>
                <a:spLocks/>
              </p:cNvSpPr>
              <p:nvPr/>
            </p:nvSpPr>
            <p:spPr bwMode="auto">
              <a:xfrm>
                <a:off x="2922" y="3231"/>
                <a:ext cx="61" cy="255"/>
              </a:xfrm>
              <a:custGeom>
                <a:avLst/>
                <a:gdLst>
                  <a:gd name="T0" fmla="*/ 0 w 123"/>
                  <a:gd name="T1" fmla="*/ 1 h 509"/>
                  <a:gd name="T2" fmla="*/ 0 w 123"/>
                  <a:gd name="T3" fmla="*/ 1 h 509"/>
                  <a:gd name="T4" fmla="*/ 0 w 123"/>
                  <a:gd name="T5" fmla="*/ 0 h 509"/>
                  <a:gd name="T6" fmla="*/ 0 w 123"/>
                  <a:gd name="T7" fmla="*/ 1 h 509"/>
                  <a:gd name="T8" fmla="*/ 0 w 123"/>
                  <a:gd name="T9" fmla="*/ 1 h 5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509"/>
                  <a:gd name="T17" fmla="*/ 123 w 123"/>
                  <a:gd name="T18" fmla="*/ 509 h 5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509">
                    <a:moveTo>
                      <a:pt x="123" y="421"/>
                    </a:moveTo>
                    <a:lnTo>
                      <a:pt x="0" y="509"/>
                    </a:lnTo>
                    <a:lnTo>
                      <a:pt x="0" y="0"/>
                    </a:lnTo>
                    <a:lnTo>
                      <a:pt x="123" y="87"/>
                    </a:lnTo>
                    <a:lnTo>
                      <a:pt x="123" y="421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644" name="Rectangle 1411"/>
              <p:cNvSpPr>
                <a:spLocks noChangeArrowheads="1"/>
              </p:cNvSpPr>
              <p:nvPr/>
            </p:nvSpPr>
            <p:spPr bwMode="auto">
              <a:xfrm>
                <a:off x="2924" y="1904"/>
                <a:ext cx="68" cy="255"/>
              </a:xfrm>
              <a:prstGeom prst="rect">
                <a:avLst/>
              </a:prstGeom>
              <a:solidFill>
                <a:srgbClr val="FF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45" name="Rectangle 1412"/>
              <p:cNvSpPr>
                <a:spLocks noChangeArrowheads="1"/>
              </p:cNvSpPr>
              <p:nvPr/>
            </p:nvSpPr>
            <p:spPr bwMode="auto">
              <a:xfrm>
                <a:off x="2992" y="1904"/>
                <a:ext cx="68" cy="255"/>
              </a:xfrm>
              <a:prstGeom prst="rect">
                <a:avLst/>
              </a:prstGeom>
              <a:solidFill>
                <a:srgbClr val="FFC1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646" name="Rectangle 1413"/>
              <p:cNvSpPr>
                <a:spLocks noChangeArrowheads="1"/>
              </p:cNvSpPr>
              <p:nvPr/>
            </p:nvSpPr>
            <p:spPr bwMode="auto">
              <a:xfrm>
                <a:off x="3060" y="1904"/>
                <a:ext cx="68" cy="255"/>
              </a:xfrm>
              <a:prstGeom prst="rect">
                <a:avLst/>
              </a:prstGeom>
              <a:solidFill>
                <a:srgbClr val="FFB6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grpSp>
          <p:nvGrpSpPr>
            <p:cNvPr id="10" name="Group 1414"/>
            <p:cNvGrpSpPr>
              <a:grpSpLocks/>
            </p:cNvGrpSpPr>
            <p:nvPr/>
          </p:nvGrpSpPr>
          <p:grpSpPr bwMode="auto">
            <a:xfrm>
              <a:off x="2922" y="1900"/>
              <a:ext cx="1368" cy="1147"/>
              <a:chOff x="2922" y="1900"/>
              <a:chExt cx="1368" cy="1147"/>
            </a:xfrm>
          </p:grpSpPr>
          <p:sp>
            <p:nvSpPr>
              <p:cNvPr id="87247" name="Rectangle 1415"/>
              <p:cNvSpPr>
                <a:spLocks noChangeArrowheads="1"/>
              </p:cNvSpPr>
              <p:nvPr/>
            </p:nvSpPr>
            <p:spPr bwMode="auto">
              <a:xfrm>
                <a:off x="3128" y="1904"/>
                <a:ext cx="69" cy="255"/>
              </a:xfrm>
              <a:prstGeom prst="rect">
                <a:avLst/>
              </a:prstGeom>
              <a:solidFill>
                <a:srgbClr val="FFAB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48" name="Rectangle 1416"/>
              <p:cNvSpPr>
                <a:spLocks noChangeArrowheads="1"/>
              </p:cNvSpPr>
              <p:nvPr/>
            </p:nvSpPr>
            <p:spPr bwMode="auto">
              <a:xfrm>
                <a:off x="3197" y="1904"/>
                <a:ext cx="68" cy="255"/>
              </a:xfrm>
              <a:prstGeom prst="rect">
                <a:avLst/>
              </a:prstGeom>
              <a:solidFill>
                <a:srgbClr val="FFA1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49" name="Rectangle 1417"/>
              <p:cNvSpPr>
                <a:spLocks noChangeArrowheads="1"/>
              </p:cNvSpPr>
              <p:nvPr/>
            </p:nvSpPr>
            <p:spPr bwMode="auto">
              <a:xfrm>
                <a:off x="3265" y="1904"/>
                <a:ext cx="68" cy="255"/>
              </a:xfrm>
              <a:prstGeom prst="rect">
                <a:avLst/>
              </a:prstGeom>
              <a:solidFill>
                <a:srgbClr val="FF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50" name="Rectangle 1418"/>
              <p:cNvSpPr>
                <a:spLocks noChangeArrowheads="1"/>
              </p:cNvSpPr>
              <p:nvPr/>
            </p:nvSpPr>
            <p:spPr bwMode="auto">
              <a:xfrm>
                <a:off x="3333" y="1904"/>
                <a:ext cx="68" cy="255"/>
              </a:xfrm>
              <a:prstGeom prst="rect">
                <a:avLst/>
              </a:prstGeom>
              <a:solidFill>
                <a:srgbClr val="FF8B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51" name="Rectangle 1419"/>
              <p:cNvSpPr>
                <a:spLocks noChangeArrowheads="1"/>
              </p:cNvSpPr>
              <p:nvPr/>
            </p:nvSpPr>
            <p:spPr bwMode="auto">
              <a:xfrm>
                <a:off x="3401" y="1904"/>
                <a:ext cx="68" cy="255"/>
              </a:xfrm>
              <a:prstGeom prst="rect">
                <a:avLst/>
              </a:prstGeom>
              <a:solidFill>
                <a:srgbClr val="FF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52" name="Rectangle 1420"/>
              <p:cNvSpPr>
                <a:spLocks noChangeArrowheads="1"/>
              </p:cNvSpPr>
              <p:nvPr/>
            </p:nvSpPr>
            <p:spPr bwMode="auto">
              <a:xfrm>
                <a:off x="3469" y="1904"/>
                <a:ext cx="69" cy="255"/>
              </a:xfrm>
              <a:prstGeom prst="rect">
                <a:avLst/>
              </a:prstGeom>
              <a:solidFill>
                <a:srgbClr val="FF76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53" name="Rectangle 1421"/>
              <p:cNvSpPr>
                <a:spLocks noChangeArrowheads="1"/>
              </p:cNvSpPr>
              <p:nvPr/>
            </p:nvSpPr>
            <p:spPr bwMode="auto">
              <a:xfrm>
                <a:off x="3538" y="1904"/>
                <a:ext cx="69" cy="255"/>
              </a:xfrm>
              <a:prstGeom prst="rect">
                <a:avLst/>
              </a:prstGeom>
              <a:solidFill>
                <a:srgbClr val="FF6B6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54" name="Rectangle 1422"/>
              <p:cNvSpPr>
                <a:spLocks noChangeArrowheads="1"/>
              </p:cNvSpPr>
              <p:nvPr/>
            </p:nvSpPr>
            <p:spPr bwMode="auto">
              <a:xfrm>
                <a:off x="3607" y="1904"/>
                <a:ext cx="68" cy="255"/>
              </a:xfrm>
              <a:prstGeom prst="rect">
                <a:avLst/>
              </a:prstGeom>
              <a:solidFill>
                <a:srgbClr val="FF606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55" name="Rectangle 1423"/>
              <p:cNvSpPr>
                <a:spLocks noChangeArrowheads="1"/>
              </p:cNvSpPr>
              <p:nvPr/>
            </p:nvSpPr>
            <p:spPr bwMode="auto">
              <a:xfrm>
                <a:off x="3675" y="1904"/>
                <a:ext cx="68" cy="255"/>
              </a:xfrm>
              <a:prstGeom prst="rect">
                <a:avLst/>
              </a:prstGeom>
              <a:solidFill>
                <a:srgbClr val="FF555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56" name="Rectangle 1424"/>
              <p:cNvSpPr>
                <a:spLocks noChangeArrowheads="1"/>
              </p:cNvSpPr>
              <p:nvPr/>
            </p:nvSpPr>
            <p:spPr bwMode="auto">
              <a:xfrm>
                <a:off x="3743" y="1904"/>
                <a:ext cx="68" cy="255"/>
              </a:xfrm>
              <a:prstGeom prst="rect">
                <a:avLst/>
              </a:prstGeom>
              <a:solidFill>
                <a:srgbClr val="FF4B4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57" name="Rectangle 1425"/>
              <p:cNvSpPr>
                <a:spLocks noChangeArrowheads="1"/>
              </p:cNvSpPr>
              <p:nvPr/>
            </p:nvSpPr>
            <p:spPr bwMode="auto">
              <a:xfrm>
                <a:off x="3811" y="1904"/>
                <a:ext cx="68" cy="255"/>
              </a:xfrm>
              <a:prstGeom prst="rect">
                <a:avLst/>
              </a:prstGeom>
              <a:solidFill>
                <a:srgbClr val="FF404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58" name="Rectangle 1426"/>
              <p:cNvSpPr>
                <a:spLocks noChangeArrowheads="1"/>
              </p:cNvSpPr>
              <p:nvPr/>
            </p:nvSpPr>
            <p:spPr bwMode="auto">
              <a:xfrm>
                <a:off x="3879" y="1904"/>
                <a:ext cx="69" cy="255"/>
              </a:xfrm>
              <a:prstGeom prst="rect">
                <a:avLst/>
              </a:prstGeom>
              <a:solidFill>
                <a:srgbClr val="FF353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59" name="Rectangle 1427"/>
              <p:cNvSpPr>
                <a:spLocks noChangeArrowheads="1"/>
              </p:cNvSpPr>
              <p:nvPr/>
            </p:nvSpPr>
            <p:spPr bwMode="auto">
              <a:xfrm>
                <a:off x="3948" y="1904"/>
                <a:ext cx="68" cy="255"/>
              </a:xfrm>
              <a:prstGeom prst="rect">
                <a:avLst/>
              </a:prstGeom>
              <a:solidFill>
                <a:srgbClr val="FF2A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60" name="Rectangle 1428"/>
              <p:cNvSpPr>
                <a:spLocks noChangeArrowheads="1"/>
              </p:cNvSpPr>
              <p:nvPr/>
            </p:nvSpPr>
            <p:spPr bwMode="auto">
              <a:xfrm>
                <a:off x="4016" y="1904"/>
                <a:ext cx="68" cy="255"/>
              </a:xfrm>
              <a:prstGeom prst="rect">
                <a:avLst/>
              </a:prstGeom>
              <a:solidFill>
                <a:srgbClr val="FF20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61" name="Rectangle 1429"/>
              <p:cNvSpPr>
                <a:spLocks noChangeArrowheads="1"/>
              </p:cNvSpPr>
              <p:nvPr/>
            </p:nvSpPr>
            <p:spPr bwMode="auto">
              <a:xfrm>
                <a:off x="4084" y="1904"/>
                <a:ext cx="68" cy="255"/>
              </a:xfrm>
              <a:prstGeom prst="rect">
                <a:avLst/>
              </a:prstGeom>
              <a:solidFill>
                <a:srgbClr val="FF151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62" name="Rectangle 1430"/>
              <p:cNvSpPr>
                <a:spLocks noChangeArrowheads="1"/>
              </p:cNvSpPr>
              <p:nvPr/>
            </p:nvSpPr>
            <p:spPr bwMode="auto">
              <a:xfrm>
                <a:off x="4152" y="1904"/>
                <a:ext cx="69" cy="255"/>
              </a:xfrm>
              <a:prstGeom prst="rect">
                <a:avLst/>
              </a:prstGeom>
              <a:solidFill>
                <a:srgbClr val="FF0A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63" name="Rectangle 1431"/>
              <p:cNvSpPr>
                <a:spLocks noChangeArrowheads="1"/>
              </p:cNvSpPr>
              <p:nvPr/>
            </p:nvSpPr>
            <p:spPr bwMode="auto">
              <a:xfrm>
                <a:off x="4221" y="1904"/>
                <a:ext cx="68" cy="255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64" name="Rectangle 1432"/>
              <p:cNvSpPr>
                <a:spLocks noChangeArrowheads="1"/>
              </p:cNvSpPr>
              <p:nvPr/>
            </p:nvSpPr>
            <p:spPr bwMode="auto">
              <a:xfrm>
                <a:off x="2924" y="1904"/>
                <a:ext cx="1365" cy="255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65" name="Rectangle 1433"/>
              <p:cNvSpPr>
                <a:spLocks noChangeArrowheads="1"/>
              </p:cNvSpPr>
              <p:nvPr/>
            </p:nvSpPr>
            <p:spPr bwMode="auto">
              <a:xfrm>
                <a:off x="2924" y="1901"/>
                <a:ext cx="68" cy="25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66" name="Rectangle 1434"/>
              <p:cNvSpPr>
                <a:spLocks noChangeArrowheads="1"/>
              </p:cNvSpPr>
              <p:nvPr/>
            </p:nvSpPr>
            <p:spPr bwMode="auto">
              <a:xfrm>
                <a:off x="2992" y="1901"/>
                <a:ext cx="68" cy="254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67" name="Rectangle 1435"/>
              <p:cNvSpPr>
                <a:spLocks noChangeArrowheads="1"/>
              </p:cNvSpPr>
              <p:nvPr/>
            </p:nvSpPr>
            <p:spPr bwMode="auto">
              <a:xfrm>
                <a:off x="3060" y="1901"/>
                <a:ext cx="68" cy="254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68" name="Rectangle 1436"/>
              <p:cNvSpPr>
                <a:spLocks noChangeArrowheads="1"/>
              </p:cNvSpPr>
              <p:nvPr/>
            </p:nvSpPr>
            <p:spPr bwMode="auto">
              <a:xfrm>
                <a:off x="3128" y="1901"/>
                <a:ext cx="69" cy="254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69" name="Rectangle 1437"/>
              <p:cNvSpPr>
                <a:spLocks noChangeArrowheads="1"/>
              </p:cNvSpPr>
              <p:nvPr/>
            </p:nvSpPr>
            <p:spPr bwMode="auto">
              <a:xfrm>
                <a:off x="3197" y="1901"/>
                <a:ext cx="68" cy="254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70" name="Rectangle 1438"/>
              <p:cNvSpPr>
                <a:spLocks noChangeArrowheads="1"/>
              </p:cNvSpPr>
              <p:nvPr/>
            </p:nvSpPr>
            <p:spPr bwMode="auto">
              <a:xfrm>
                <a:off x="3265" y="1901"/>
                <a:ext cx="68" cy="254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71" name="Rectangle 1439"/>
              <p:cNvSpPr>
                <a:spLocks noChangeArrowheads="1"/>
              </p:cNvSpPr>
              <p:nvPr/>
            </p:nvSpPr>
            <p:spPr bwMode="auto">
              <a:xfrm>
                <a:off x="3333" y="1901"/>
                <a:ext cx="68" cy="254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72" name="Rectangle 1440"/>
              <p:cNvSpPr>
                <a:spLocks noChangeArrowheads="1"/>
              </p:cNvSpPr>
              <p:nvPr/>
            </p:nvSpPr>
            <p:spPr bwMode="auto">
              <a:xfrm>
                <a:off x="3401" y="1901"/>
                <a:ext cx="68" cy="254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73" name="Rectangle 1441"/>
              <p:cNvSpPr>
                <a:spLocks noChangeArrowheads="1"/>
              </p:cNvSpPr>
              <p:nvPr/>
            </p:nvSpPr>
            <p:spPr bwMode="auto">
              <a:xfrm>
                <a:off x="3469" y="1901"/>
                <a:ext cx="69" cy="254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74" name="Rectangle 1442"/>
              <p:cNvSpPr>
                <a:spLocks noChangeArrowheads="1"/>
              </p:cNvSpPr>
              <p:nvPr/>
            </p:nvSpPr>
            <p:spPr bwMode="auto">
              <a:xfrm>
                <a:off x="3538" y="1901"/>
                <a:ext cx="69" cy="254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75" name="Rectangle 1443"/>
              <p:cNvSpPr>
                <a:spLocks noChangeArrowheads="1"/>
              </p:cNvSpPr>
              <p:nvPr/>
            </p:nvSpPr>
            <p:spPr bwMode="auto">
              <a:xfrm>
                <a:off x="3607" y="1901"/>
                <a:ext cx="68" cy="254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76" name="Rectangle 1444"/>
              <p:cNvSpPr>
                <a:spLocks noChangeArrowheads="1"/>
              </p:cNvSpPr>
              <p:nvPr/>
            </p:nvSpPr>
            <p:spPr bwMode="auto">
              <a:xfrm>
                <a:off x="3675" y="1901"/>
                <a:ext cx="68" cy="254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77" name="Rectangle 1445"/>
              <p:cNvSpPr>
                <a:spLocks noChangeArrowheads="1"/>
              </p:cNvSpPr>
              <p:nvPr/>
            </p:nvSpPr>
            <p:spPr bwMode="auto">
              <a:xfrm>
                <a:off x="3743" y="1901"/>
                <a:ext cx="68" cy="254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78" name="Rectangle 1446"/>
              <p:cNvSpPr>
                <a:spLocks noChangeArrowheads="1"/>
              </p:cNvSpPr>
              <p:nvPr/>
            </p:nvSpPr>
            <p:spPr bwMode="auto">
              <a:xfrm>
                <a:off x="3811" y="1901"/>
                <a:ext cx="68" cy="254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79" name="Rectangle 1447"/>
              <p:cNvSpPr>
                <a:spLocks noChangeArrowheads="1"/>
              </p:cNvSpPr>
              <p:nvPr/>
            </p:nvSpPr>
            <p:spPr bwMode="auto">
              <a:xfrm>
                <a:off x="3879" y="1901"/>
                <a:ext cx="69" cy="254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80" name="Rectangle 1448"/>
              <p:cNvSpPr>
                <a:spLocks noChangeArrowheads="1"/>
              </p:cNvSpPr>
              <p:nvPr/>
            </p:nvSpPr>
            <p:spPr bwMode="auto">
              <a:xfrm>
                <a:off x="3948" y="1901"/>
                <a:ext cx="68" cy="254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81" name="Rectangle 1449"/>
              <p:cNvSpPr>
                <a:spLocks noChangeArrowheads="1"/>
              </p:cNvSpPr>
              <p:nvPr/>
            </p:nvSpPr>
            <p:spPr bwMode="auto">
              <a:xfrm>
                <a:off x="4016" y="1901"/>
                <a:ext cx="68" cy="254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82" name="Rectangle 1450"/>
              <p:cNvSpPr>
                <a:spLocks noChangeArrowheads="1"/>
              </p:cNvSpPr>
              <p:nvPr/>
            </p:nvSpPr>
            <p:spPr bwMode="auto">
              <a:xfrm>
                <a:off x="4084" y="1901"/>
                <a:ext cx="68" cy="254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83" name="Rectangle 1451"/>
              <p:cNvSpPr>
                <a:spLocks noChangeArrowheads="1"/>
              </p:cNvSpPr>
              <p:nvPr/>
            </p:nvSpPr>
            <p:spPr bwMode="auto">
              <a:xfrm>
                <a:off x="4152" y="1901"/>
                <a:ext cx="69" cy="254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84" name="Rectangle 1452"/>
              <p:cNvSpPr>
                <a:spLocks noChangeArrowheads="1"/>
              </p:cNvSpPr>
              <p:nvPr/>
            </p:nvSpPr>
            <p:spPr bwMode="auto">
              <a:xfrm>
                <a:off x="4221" y="1901"/>
                <a:ext cx="68" cy="254"/>
              </a:xfrm>
              <a:prstGeom prst="rect">
                <a:avLst/>
              </a:prstGeom>
              <a:solidFill>
                <a:srgbClr val="7F7F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85" name="Rectangle 1453"/>
              <p:cNvSpPr>
                <a:spLocks noChangeArrowheads="1"/>
              </p:cNvSpPr>
              <p:nvPr/>
            </p:nvSpPr>
            <p:spPr bwMode="auto">
              <a:xfrm>
                <a:off x="2924" y="1901"/>
                <a:ext cx="1365" cy="254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286" name="Freeform 1454"/>
              <p:cNvSpPr>
                <a:spLocks/>
              </p:cNvSpPr>
              <p:nvPr/>
            </p:nvSpPr>
            <p:spPr bwMode="auto">
              <a:xfrm>
                <a:off x="4275" y="1903"/>
                <a:ext cx="9" cy="7"/>
              </a:xfrm>
              <a:custGeom>
                <a:avLst/>
                <a:gdLst>
                  <a:gd name="T0" fmla="*/ 0 w 19"/>
                  <a:gd name="T1" fmla="*/ 1 h 14"/>
                  <a:gd name="T2" fmla="*/ 0 w 19"/>
                  <a:gd name="T3" fmla="*/ 0 h 14"/>
                  <a:gd name="T4" fmla="*/ 0 w 19"/>
                  <a:gd name="T5" fmla="*/ 1 h 14"/>
                  <a:gd name="T6" fmla="*/ 0 w 19"/>
                  <a:gd name="T7" fmla="*/ 1 h 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"/>
                  <a:gd name="T13" fmla="*/ 0 h 14"/>
                  <a:gd name="T14" fmla="*/ 19 w 19"/>
                  <a:gd name="T15" fmla="*/ 14 h 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" h="14">
                    <a:moveTo>
                      <a:pt x="19" y="12"/>
                    </a:moveTo>
                    <a:lnTo>
                      <a:pt x="19" y="0"/>
                    </a:lnTo>
                    <a:lnTo>
                      <a:pt x="0" y="14"/>
                    </a:lnTo>
                    <a:lnTo>
                      <a:pt x="19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87" name="Freeform 1455"/>
              <p:cNvSpPr>
                <a:spLocks/>
              </p:cNvSpPr>
              <p:nvPr/>
            </p:nvSpPr>
            <p:spPr bwMode="auto">
              <a:xfrm>
                <a:off x="4257" y="1909"/>
                <a:ext cx="27" cy="16"/>
              </a:xfrm>
              <a:custGeom>
                <a:avLst/>
                <a:gdLst>
                  <a:gd name="T0" fmla="*/ 0 w 55"/>
                  <a:gd name="T1" fmla="*/ 0 h 31"/>
                  <a:gd name="T2" fmla="*/ 0 w 55"/>
                  <a:gd name="T3" fmla="*/ 1 h 31"/>
                  <a:gd name="T4" fmla="*/ 0 w 55"/>
                  <a:gd name="T5" fmla="*/ 1 h 31"/>
                  <a:gd name="T6" fmla="*/ 0 w 55"/>
                  <a:gd name="T7" fmla="*/ 1 h 31"/>
                  <a:gd name="T8" fmla="*/ 0 w 55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5"/>
                  <a:gd name="T16" fmla="*/ 0 h 31"/>
                  <a:gd name="T17" fmla="*/ 55 w 55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5" h="31">
                    <a:moveTo>
                      <a:pt x="55" y="0"/>
                    </a:moveTo>
                    <a:lnTo>
                      <a:pt x="55" y="24"/>
                    </a:lnTo>
                    <a:lnTo>
                      <a:pt x="0" y="31"/>
                    </a:lnTo>
                    <a:lnTo>
                      <a:pt x="36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88" name="Freeform 1456"/>
              <p:cNvSpPr>
                <a:spLocks/>
              </p:cNvSpPr>
              <p:nvPr/>
            </p:nvSpPr>
            <p:spPr bwMode="auto">
              <a:xfrm>
                <a:off x="4236" y="1922"/>
                <a:ext cx="48" cy="18"/>
              </a:xfrm>
              <a:custGeom>
                <a:avLst/>
                <a:gdLst>
                  <a:gd name="T0" fmla="*/ 1 w 96"/>
                  <a:gd name="T1" fmla="*/ 0 h 38"/>
                  <a:gd name="T2" fmla="*/ 1 w 96"/>
                  <a:gd name="T3" fmla="*/ 0 h 38"/>
                  <a:gd name="T4" fmla="*/ 0 w 96"/>
                  <a:gd name="T5" fmla="*/ 0 h 38"/>
                  <a:gd name="T6" fmla="*/ 1 w 96"/>
                  <a:gd name="T7" fmla="*/ 0 h 38"/>
                  <a:gd name="T8" fmla="*/ 1 w 96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38"/>
                  <a:gd name="T17" fmla="*/ 96 w 96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38">
                    <a:moveTo>
                      <a:pt x="96" y="0"/>
                    </a:moveTo>
                    <a:lnTo>
                      <a:pt x="96" y="26"/>
                    </a:lnTo>
                    <a:lnTo>
                      <a:pt x="0" y="38"/>
                    </a:lnTo>
                    <a:lnTo>
                      <a:pt x="41" y="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89" name="Freeform 1457"/>
              <p:cNvSpPr>
                <a:spLocks/>
              </p:cNvSpPr>
              <p:nvPr/>
            </p:nvSpPr>
            <p:spPr bwMode="auto">
              <a:xfrm>
                <a:off x="4228" y="1934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1 h 40"/>
                  <a:gd name="T10" fmla="*/ 1 w 112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40"/>
                  <a:gd name="T20" fmla="*/ 112 w 112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24"/>
                    </a:lnTo>
                    <a:lnTo>
                      <a:pt x="16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90" name="Freeform 1458"/>
              <p:cNvSpPr>
                <a:spLocks/>
              </p:cNvSpPr>
              <p:nvPr/>
            </p:nvSpPr>
            <p:spPr bwMode="auto">
              <a:xfrm>
                <a:off x="4228" y="1947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91" name="Freeform 1459"/>
              <p:cNvSpPr>
                <a:spLocks/>
              </p:cNvSpPr>
              <p:nvPr/>
            </p:nvSpPr>
            <p:spPr bwMode="auto">
              <a:xfrm>
                <a:off x="4228" y="1960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7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92" name="Freeform 1460"/>
              <p:cNvSpPr>
                <a:spLocks/>
              </p:cNvSpPr>
              <p:nvPr/>
            </p:nvSpPr>
            <p:spPr bwMode="auto">
              <a:xfrm>
                <a:off x="4228" y="1974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93" name="Freeform 1461"/>
              <p:cNvSpPr>
                <a:spLocks/>
              </p:cNvSpPr>
              <p:nvPr/>
            </p:nvSpPr>
            <p:spPr bwMode="auto">
              <a:xfrm>
                <a:off x="4228" y="1987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94" name="Freeform 1462"/>
              <p:cNvSpPr>
                <a:spLocks/>
              </p:cNvSpPr>
              <p:nvPr/>
            </p:nvSpPr>
            <p:spPr bwMode="auto">
              <a:xfrm>
                <a:off x="4228" y="2000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95" name="Freeform 1463"/>
              <p:cNvSpPr>
                <a:spLocks/>
              </p:cNvSpPr>
              <p:nvPr/>
            </p:nvSpPr>
            <p:spPr bwMode="auto">
              <a:xfrm>
                <a:off x="4228" y="2013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96" name="Freeform 1464"/>
              <p:cNvSpPr>
                <a:spLocks/>
              </p:cNvSpPr>
              <p:nvPr/>
            </p:nvSpPr>
            <p:spPr bwMode="auto">
              <a:xfrm>
                <a:off x="4228" y="2026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97" name="Freeform 1465"/>
              <p:cNvSpPr>
                <a:spLocks/>
              </p:cNvSpPr>
              <p:nvPr/>
            </p:nvSpPr>
            <p:spPr bwMode="auto">
              <a:xfrm>
                <a:off x="4228" y="2039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98" name="Freeform 1466"/>
              <p:cNvSpPr>
                <a:spLocks/>
              </p:cNvSpPr>
              <p:nvPr/>
            </p:nvSpPr>
            <p:spPr bwMode="auto">
              <a:xfrm>
                <a:off x="4228" y="2052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5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299" name="Freeform 1467"/>
              <p:cNvSpPr>
                <a:spLocks/>
              </p:cNvSpPr>
              <p:nvPr/>
            </p:nvSpPr>
            <p:spPr bwMode="auto">
              <a:xfrm>
                <a:off x="4228" y="2065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00" name="Freeform 1468"/>
              <p:cNvSpPr>
                <a:spLocks/>
              </p:cNvSpPr>
              <p:nvPr/>
            </p:nvSpPr>
            <p:spPr bwMode="auto">
              <a:xfrm>
                <a:off x="4228" y="2078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01" name="Freeform 1469"/>
              <p:cNvSpPr>
                <a:spLocks/>
              </p:cNvSpPr>
              <p:nvPr/>
            </p:nvSpPr>
            <p:spPr bwMode="auto">
              <a:xfrm>
                <a:off x="4228" y="2091"/>
                <a:ext cx="56" cy="19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0 h 40"/>
                  <a:gd name="T4" fmla="*/ 0 w 112"/>
                  <a:gd name="T5" fmla="*/ 0 h 40"/>
                  <a:gd name="T6" fmla="*/ 0 w 112"/>
                  <a:gd name="T7" fmla="*/ 0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8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02" name="Freeform 1470"/>
              <p:cNvSpPr>
                <a:spLocks/>
              </p:cNvSpPr>
              <p:nvPr/>
            </p:nvSpPr>
            <p:spPr bwMode="auto">
              <a:xfrm>
                <a:off x="4228" y="2104"/>
                <a:ext cx="56" cy="18"/>
              </a:xfrm>
              <a:custGeom>
                <a:avLst/>
                <a:gdLst>
                  <a:gd name="T0" fmla="*/ 1 w 112"/>
                  <a:gd name="T1" fmla="*/ 0 h 34"/>
                  <a:gd name="T2" fmla="*/ 1 w 112"/>
                  <a:gd name="T3" fmla="*/ 1 h 34"/>
                  <a:gd name="T4" fmla="*/ 1 w 112"/>
                  <a:gd name="T5" fmla="*/ 1 h 34"/>
                  <a:gd name="T6" fmla="*/ 0 w 112"/>
                  <a:gd name="T7" fmla="*/ 1 h 34"/>
                  <a:gd name="T8" fmla="*/ 0 w 112"/>
                  <a:gd name="T9" fmla="*/ 1 h 34"/>
                  <a:gd name="T10" fmla="*/ 1 w 112"/>
                  <a:gd name="T11" fmla="*/ 0 h 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34"/>
                  <a:gd name="T20" fmla="*/ 112 w 112"/>
                  <a:gd name="T21" fmla="*/ 34 h 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34">
                    <a:moveTo>
                      <a:pt x="112" y="0"/>
                    </a:moveTo>
                    <a:lnTo>
                      <a:pt x="112" y="26"/>
                    </a:lnTo>
                    <a:lnTo>
                      <a:pt x="28" y="34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03" name="Freeform 1471"/>
              <p:cNvSpPr>
                <a:spLocks/>
              </p:cNvSpPr>
              <p:nvPr/>
            </p:nvSpPr>
            <p:spPr bwMode="auto">
              <a:xfrm>
                <a:off x="4242" y="2117"/>
                <a:ext cx="42" cy="16"/>
              </a:xfrm>
              <a:custGeom>
                <a:avLst/>
                <a:gdLst>
                  <a:gd name="T0" fmla="*/ 1 w 84"/>
                  <a:gd name="T1" fmla="*/ 0 h 31"/>
                  <a:gd name="T2" fmla="*/ 1 w 84"/>
                  <a:gd name="T3" fmla="*/ 1 h 31"/>
                  <a:gd name="T4" fmla="*/ 1 w 84"/>
                  <a:gd name="T5" fmla="*/ 1 h 31"/>
                  <a:gd name="T6" fmla="*/ 0 w 84"/>
                  <a:gd name="T7" fmla="*/ 1 h 31"/>
                  <a:gd name="T8" fmla="*/ 1 w 84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"/>
                  <a:gd name="T16" fmla="*/ 0 h 31"/>
                  <a:gd name="T17" fmla="*/ 84 w 84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" h="31">
                    <a:moveTo>
                      <a:pt x="84" y="0"/>
                    </a:moveTo>
                    <a:lnTo>
                      <a:pt x="84" y="26"/>
                    </a:lnTo>
                    <a:lnTo>
                      <a:pt x="27" y="31"/>
                    </a:lnTo>
                    <a:lnTo>
                      <a:pt x="0" y="8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04" name="Freeform 1472"/>
              <p:cNvSpPr>
                <a:spLocks/>
              </p:cNvSpPr>
              <p:nvPr/>
            </p:nvSpPr>
            <p:spPr bwMode="auto">
              <a:xfrm>
                <a:off x="4256" y="2130"/>
                <a:ext cx="28" cy="15"/>
              </a:xfrm>
              <a:custGeom>
                <a:avLst/>
                <a:gdLst>
                  <a:gd name="T0" fmla="*/ 0 w 57"/>
                  <a:gd name="T1" fmla="*/ 0 h 29"/>
                  <a:gd name="T2" fmla="*/ 0 w 57"/>
                  <a:gd name="T3" fmla="*/ 1 h 29"/>
                  <a:gd name="T4" fmla="*/ 0 w 57"/>
                  <a:gd name="T5" fmla="*/ 1 h 29"/>
                  <a:gd name="T6" fmla="*/ 0 w 57"/>
                  <a:gd name="T7" fmla="*/ 1 h 29"/>
                  <a:gd name="T8" fmla="*/ 0 w 57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29"/>
                  <a:gd name="T17" fmla="*/ 57 w 57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29">
                    <a:moveTo>
                      <a:pt x="57" y="0"/>
                    </a:moveTo>
                    <a:lnTo>
                      <a:pt x="57" y="25"/>
                    </a:lnTo>
                    <a:lnTo>
                      <a:pt x="30" y="29"/>
                    </a:lnTo>
                    <a:lnTo>
                      <a:pt x="0" y="5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05" name="Freeform 1473"/>
              <p:cNvSpPr>
                <a:spLocks/>
              </p:cNvSpPr>
              <p:nvPr/>
            </p:nvSpPr>
            <p:spPr bwMode="auto">
              <a:xfrm>
                <a:off x="4270" y="2143"/>
                <a:ext cx="14" cy="12"/>
              </a:xfrm>
              <a:custGeom>
                <a:avLst/>
                <a:gdLst>
                  <a:gd name="T0" fmla="*/ 1 w 27"/>
                  <a:gd name="T1" fmla="*/ 0 h 25"/>
                  <a:gd name="T2" fmla="*/ 1 w 27"/>
                  <a:gd name="T3" fmla="*/ 0 h 25"/>
                  <a:gd name="T4" fmla="*/ 0 w 27"/>
                  <a:gd name="T5" fmla="*/ 0 h 25"/>
                  <a:gd name="T6" fmla="*/ 1 w 27"/>
                  <a:gd name="T7" fmla="*/ 0 h 2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"/>
                  <a:gd name="T13" fmla="*/ 0 h 25"/>
                  <a:gd name="T14" fmla="*/ 27 w 27"/>
                  <a:gd name="T15" fmla="*/ 25 h 2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" h="25">
                    <a:moveTo>
                      <a:pt x="27" y="0"/>
                    </a:moveTo>
                    <a:lnTo>
                      <a:pt x="27" y="25"/>
                    </a:lnTo>
                    <a:lnTo>
                      <a:pt x="0" y="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06" name="Freeform 1474"/>
              <p:cNvSpPr>
                <a:spLocks/>
              </p:cNvSpPr>
              <p:nvPr/>
            </p:nvSpPr>
            <p:spPr bwMode="auto">
              <a:xfrm>
                <a:off x="4228" y="1903"/>
                <a:ext cx="56" cy="252"/>
              </a:xfrm>
              <a:custGeom>
                <a:avLst/>
                <a:gdLst>
                  <a:gd name="T0" fmla="*/ 0 w 112"/>
                  <a:gd name="T1" fmla="*/ 1 h 504"/>
                  <a:gd name="T2" fmla="*/ 1 w 112"/>
                  <a:gd name="T3" fmla="*/ 0 h 504"/>
                  <a:gd name="T4" fmla="*/ 1 w 112"/>
                  <a:gd name="T5" fmla="*/ 1 h 504"/>
                  <a:gd name="T6" fmla="*/ 0 w 112"/>
                  <a:gd name="T7" fmla="*/ 1 h 504"/>
                  <a:gd name="T8" fmla="*/ 0 w 112"/>
                  <a:gd name="T9" fmla="*/ 1 h 5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504"/>
                  <a:gd name="T17" fmla="*/ 112 w 112"/>
                  <a:gd name="T18" fmla="*/ 504 h 5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504">
                    <a:moveTo>
                      <a:pt x="0" y="86"/>
                    </a:moveTo>
                    <a:lnTo>
                      <a:pt x="112" y="0"/>
                    </a:lnTo>
                    <a:lnTo>
                      <a:pt x="112" y="504"/>
                    </a:lnTo>
                    <a:lnTo>
                      <a:pt x="0" y="416"/>
                    </a:lnTo>
                    <a:lnTo>
                      <a:pt x="0" y="86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07" name="Freeform 1475"/>
              <p:cNvSpPr>
                <a:spLocks/>
              </p:cNvSpPr>
              <p:nvPr/>
            </p:nvSpPr>
            <p:spPr bwMode="auto">
              <a:xfrm>
                <a:off x="4222" y="2110"/>
                <a:ext cx="68" cy="44"/>
              </a:xfrm>
              <a:custGeom>
                <a:avLst/>
                <a:gdLst>
                  <a:gd name="T0" fmla="*/ 0 w 137"/>
                  <a:gd name="T1" fmla="*/ 1 h 88"/>
                  <a:gd name="T2" fmla="*/ 0 w 137"/>
                  <a:gd name="T3" fmla="*/ 1 h 88"/>
                  <a:gd name="T4" fmla="*/ 0 w 137"/>
                  <a:gd name="T5" fmla="*/ 0 h 88"/>
                  <a:gd name="T6" fmla="*/ 0 w 137"/>
                  <a:gd name="T7" fmla="*/ 0 h 88"/>
                  <a:gd name="T8" fmla="*/ 0 w 13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7"/>
                  <a:gd name="T16" fmla="*/ 0 h 88"/>
                  <a:gd name="T17" fmla="*/ 137 w 13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7" h="88">
                    <a:moveTo>
                      <a:pt x="0" y="88"/>
                    </a:moveTo>
                    <a:lnTo>
                      <a:pt x="137" y="88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08" name="Freeform 1476"/>
              <p:cNvSpPr>
                <a:spLocks/>
              </p:cNvSpPr>
              <p:nvPr/>
            </p:nvSpPr>
            <p:spPr bwMode="auto">
              <a:xfrm>
                <a:off x="4153" y="2110"/>
                <a:ext cx="73" cy="44"/>
              </a:xfrm>
              <a:custGeom>
                <a:avLst/>
                <a:gdLst>
                  <a:gd name="T0" fmla="*/ 0 w 147"/>
                  <a:gd name="T1" fmla="*/ 1 h 88"/>
                  <a:gd name="T2" fmla="*/ 0 w 147"/>
                  <a:gd name="T3" fmla="*/ 1 h 88"/>
                  <a:gd name="T4" fmla="*/ 0 w 147"/>
                  <a:gd name="T5" fmla="*/ 0 h 88"/>
                  <a:gd name="T6" fmla="*/ 0 w 147"/>
                  <a:gd name="T7" fmla="*/ 0 h 88"/>
                  <a:gd name="T8" fmla="*/ 0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09" name="Freeform 1477"/>
              <p:cNvSpPr>
                <a:spLocks/>
              </p:cNvSpPr>
              <p:nvPr/>
            </p:nvSpPr>
            <p:spPr bwMode="auto">
              <a:xfrm>
                <a:off x="4085" y="2110"/>
                <a:ext cx="73" cy="44"/>
              </a:xfrm>
              <a:custGeom>
                <a:avLst/>
                <a:gdLst>
                  <a:gd name="T0" fmla="*/ 1 w 146"/>
                  <a:gd name="T1" fmla="*/ 1 h 88"/>
                  <a:gd name="T2" fmla="*/ 0 w 146"/>
                  <a:gd name="T3" fmla="*/ 1 h 88"/>
                  <a:gd name="T4" fmla="*/ 1 w 146"/>
                  <a:gd name="T5" fmla="*/ 0 h 88"/>
                  <a:gd name="T6" fmla="*/ 1 w 146"/>
                  <a:gd name="T7" fmla="*/ 0 h 88"/>
                  <a:gd name="T8" fmla="*/ 1 w 146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8"/>
                  <a:gd name="T17" fmla="*/ 146 w 146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8">
                    <a:moveTo>
                      <a:pt x="136" y="88"/>
                    </a:moveTo>
                    <a:lnTo>
                      <a:pt x="0" y="88"/>
                    </a:lnTo>
                    <a:lnTo>
                      <a:pt x="8" y="0"/>
                    </a:lnTo>
                    <a:lnTo>
                      <a:pt x="146" y="0"/>
                    </a:lnTo>
                    <a:lnTo>
                      <a:pt x="136" y="88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10" name="Freeform 1478"/>
              <p:cNvSpPr>
                <a:spLocks/>
              </p:cNvSpPr>
              <p:nvPr/>
            </p:nvSpPr>
            <p:spPr bwMode="auto">
              <a:xfrm>
                <a:off x="4016" y="2110"/>
                <a:ext cx="73" cy="44"/>
              </a:xfrm>
              <a:custGeom>
                <a:avLst/>
                <a:gdLst>
                  <a:gd name="T0" fmla="*/ 1 w 146"/>
                  <a:gd name="T1" fmla="*/ 1 h 88"/>
                  <a:gd name="T2" fmla="*/ 0 w 146"/>
                  <a:gd name="T3" fmla="*/ 1 h 88"/>
                  <a:gd name="T4" fmla="*/ 1 w 146"/>
                  <a:gd name="T5" fmla="*/ 0 h 88"/>
                  <a:gd name="T6" fmla="*/ 1 w 146"/>
                  <a:gd name="T7" fmla="*/ 0 h 88"/>
                  <a:gd name="T8" fmla="*/ 1 w 146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8"/>
                  <a:gd name="T17" fmla="*/ 146 w 146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11" name="Freeform 1479"/>
              <p:cNvSpPr>
                <a:spLocks/>
              </p:cNvSpPr>
              <p:nvPr/>
            </p:nvSpPr>
            <p:spPr bwMode="auto">
              <a:xfrm>
                <a:off x="3948" y="2110"/>
                <a:ext cx="73" cy="44"/>
              </a:xfrm>
              <a:custGeom>
                <a:avLst/>
                <a:gdLst>
                  <a:gd name="T0" fmla="*/ 0 w 147"/>
                  <a:gd name="T1" fmla="*/ 1 h 88"/>
                  <a:gd name="T2" fmla="*/ 0 w 147"/>
                  <a:gd name="T3" fmla="*/ 1 h 88"/>
                  <a:gd name="T4" fmla="*/ 0 w 147"/>
                  <a:gd name="T5" fmla="*/ 0 h 88"/>
                  <a:gd name="T6" fmla="*/ 0 w 147"/>
                  <a:gd name="T7" fmla="*/ 0 h 88"/>
                  <a:gd name="T8" fmla="*/ 0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7" y="88"/>
                    </a:moveTo>
                    <a:lnTo>
                      <a:pt x="0" y="88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8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12" name="Freeform 1480"/>
              <p:cNvSpPr>
                <a:spLocks/>
              </p:cNvSpPr>
              <p:nvPr/>
            </p:nvSpPr>
            <p:spPr bwMode="auto">
              <a:xfrm>
                <a:off x="3879" y="2110"/>
                <a:ext cx="73" cy="44"/>
              </a:xfrm>
              <a:custGeom>
                <a:avLst/>
                <a:gdLst>
                  <a:gd name="T0" fmla="*/ 0 w 147"/>
                  <a:gd name="T1" fmla="*/ 1 h 88"/>
                  <a:gd name="T2" fmla="*/ 0 w 147"/>
                  <a:gd name="T3" fmla="*/ 1 h 88"/>
                  <a:gd name="T4" fmla="*/ 0 w 147"/>
                  <a:gd name="T5" fmla="*/ 0 h 88"/>
                  <a:gd name="T6" fmla="*/ 0 w 147"/>
                  <a:gd name="T7" fmla="*/ 0 h 88"/>
                  <a:gd name="T8" fmla="*/ 0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13" name="Freeform 1481"/>
              <p:cNvSpPr>
                <a:spLocks/>
              </p:cNvSpPr>
              <p:nvPr/>
            </p:nvSpPr>
            <p:spPr bwMode="auto">
              <a:xfrm>
                <a:off x="3810" y="2110"/>
                <a:ext cx="74" cy="44"/>
              </a:xfrm>
              <a:custGeom>
                <a:avLst/>
                <a:gdLst>
                  <a:gd name="T0" fmla="*/ 1 w 146"/>
                  <a:gd name="T1" fmla="*/ 1 h 88"/>
                  <a:gd name="T2" fmla="*/ 0 w 146"/>
                  <a:gd name="T3" fmla="*/ 1 h 88"/>
                  <a:gd name="T4" fmla="*/ 1 w 146"/>
                  <a:gd name="T5" fmla="*/ 0 h 88"/>
                  <a:gd name="T6" fmla="*/ 1 w 146"/>
                  <a:gd name="T7" fmla="*/ 0 h 88"/>
                  <a:gd name="T8" fmla="*/ 1 w 146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8"/>
                  <a:gd name="T17" fmla="*/ 146 w 146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8">
                    <a:moveTo>
                      <a:pt x="136" y="88"/>
                    </a:moveTo>
                    <a:lnTo>
                      <a:pt x="0" y="88"/>
                    </a:lnTo>
                    <a:lnTo>
                      <a:pt x="8" y="0"/>
                    </a:lnTo>
                    <a:lnTo>
                      <a:pt x="146" y="0"/>
                    </a:lnTo>
                    <a:lnTo>
                      <a:pt x="136" y="88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14" name="Freeform 1482"/>
              <p:cNvSpPr>
                <a:spLocks/>
              </p:cNvSpPr>
              <p:nvPr/>
            </p:nvSpPr>
            <p:spPr bwMode="auto">
              <a:xfrm>
                <a:off x="3741" y="2110"/>
                <a:ext cx="74" cy="44"/>
              </a:xfrm>
              <a:custGeom>
                <a:avLst/>
                <a:gdLst>
                  <a:gd name="T0" fmla="*/ 1 w 146"/>
                  <a:gd name="T1" fmla="*/ 1 h 88"/>
                  <a:gd name="T2" fmla="*/ 0 w 146"/>
                  <a:gd name="T3" fmla="*/ 1 h 88"/>
                  <a:gd name="T4" fmla="*/ 1 w 146"/>
                  <a:gd name="T5" fmla="*/ 0 h 88"/>
                  <a:gd name="T6" fmla="*/ 1 w 146"/>
                  <a:gd name="T7" fmla="*/ 0 h 88"/>
                  <a:gd name="T8" fmla="*/ 1 w 146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8"/>
                  <a:gd name="T17" fmla="*/ 146 w 146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15" name="Freeform 1483"/>
              <p:cNvSpPr>
                <a:spLocks/>
              </p:cNvSpPr>
              <p:nvPr/>
            </p:nvSpPr>
            <p:spPr bwMode="auto">
              <a:xfrm>
                <a:off x="3673" y="2110"/>
                <a:ext cx="73" cy="44"/>
              </a:xfrm>
              <a:custGeom>
                <a:avLst/>
                <a:gdLst>
                  <a:gd name="T0" fmla="*/ 0 w 147"/>
                  <a:gd name="T1" fmla="*/ 1 h 88"/>
                  <a:gd name="T2" fmla="*/ 0 w 147"/>
                  <a:gd name="T3" fmla="*/ 1 h 88"/>
                  <a:gd name="T4" fmla="*/ 0 w 147"/>
                  <a:gd name="T5" fmla="*/ 0 h 88"/>
                  <a:gd name="T6" fmla="*/ 0 w 147"/>
                  <a:gd name="T7" fmla="*/ 0 h 88"/>
                  <a:gd name="T8" fmla="*/ 0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7" y="88"/>
                    </a:moveTo>
                    <a:lnTo>
                      <a:pt x="0" y="88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8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16" name="Freeform 1484"/>
              <p:cNvSpPr>
                <a:spLocks/>
              </p:cNvSpPr>
              <p:nvPr/>
            </p:nvSpPr>
            <p:spPr bwMode="auto">
              <a:xfrm>
                <a:off x="3604" y="2110"/>
                <a:ext cx="73" cy="44"/>
              </a:xfrm>
              <a:custGeom>
                <a:avLst/>
                <a:gdLst>
                  <a:gd name="T0" fmla="*/ 0 w 147"/>
                  <a:gd name="T1" fmla="*/ 1 h 88"/>
                  <a:gd name="T2" fmla="*/ 0 w 147"/>
                  <a:gd name="T3" fmla="*/ 1 h 88"/>
                  <a:gd name="T4" fmla="*/ 0 w 147"/>
                  <a:gd name="T5" fmla="*/ 0 h 88"/>
                  <a:gd name="T6" fmla="*/ 0 w 147"/>
                  <a:gd name="T7" fmla="*/ 0 h 88"/>
                  <a:gd name="T8" fmla="*/ 0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17" name="Freeform 1485"/>
              <p:cNvSpPr>
                <a:spLocks/>
              </p:cNvSpPr>
              <p:nvPr/>
            </p:nvSpPr>
            <p:spPr bwMode="auto">
              <a:xfrm>
                <a:off x="3536" y="2110"/>
                <a:ext cx="73" cy="44"/>
              </a:xfrm>
              <a:custGeom>
                <a:avLst/>
                <a:gdLst>
                  <a:gd name="T0" fmla="*/ 0 w 147"/>
                  <a:gd name="T1" fmla="*/ 1 h 88"/>
                  <a:gd name="T2" fmla="*/ 0 w 147"/>
                  <a:gd name="T3" fmla="*/ 1 h 88"/>
                  <a:gd name="T4" fmla="*/ 0 w 147"/>
                  <a:gd name="T5" fmla="*/ 0 h 88"/>
                  <a:gd name="T6" fmla="*/ 0 w 147"/>
                  <a:gd name="T7" fmla="*/ 0 h 88"/>
                  <a:gd name="T8" fmla="*/ 0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6" y="88"/>
                    </a:moveTo>
                    <a:lnTo>
                      <a:pt x="0" y="88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6" y="88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18" name="Freeform 1486"/>
              <p:cNvSpPr>
                <a:spLocks/>
              </p:cNvSpPr>
              <p:nvPr/>
            </p:nvSpPr>
            <p:spPr bwMode="auto">
              <a:xfrm>
                <a:off x="3468" y="2110"/>
                <a:ext cx="73" cy="44"/>
              </a:xfrm>
              <a:custGeom>
                <a:avLst/>
                <a:gdLst>
                  <a:gd name="T0" fmla="*/ 0 w 147"/>
                  <a:gd name="T1" fmla="*/ 1 h 88"/>
                  <a:gd name="T2" fmla="*/ 0 w 147"/>
                  <a:gd name="T3" fmla="*/ 1 h 88"/>
                  <a:gd name="T4" fmla="*/ 0 w 147"/>
                  <a:gd name="T5" fmla="*/ 0 h 88"/>
                  <a:gd name="T6" fmla="*/ 0 w 147"/>
                  <a:gd name="T7" fmla="*/ 0 h 88"/>
                  <a:gd name="T8" fmla="*/ 0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7" y="88"/>
                    </a:moveTo>
                    <a:lnTo>
                      <a:pt x="0" y="88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8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19" name="Freeform 1487"/>
              <p:cNvSpPr>
                <a:spLocks/>
              </p:cNvSpPr>
              <p:nvPr/>
            </p:nvSpPr>
            <p:spPr bwMode="auto">
              <a:xfrm>
                <a:off x="3399" y="2110"/>
                <a:ext cx="73" cy="44"/>
              </a:xfrm>
              <a:custGeom>
                <a:avLst/>
                <a:gdLst>
                  <a:gd name="T0" fmla="*/ 0 w 147"/>
                  <a:gd name="T1" fmla="*/ 1 h 88"/>
                  <a:gd name="T2" fmla="*/ 0 w 147"/>
                  <a:gd name="T3" fmla="*/ 1 h 88"/>
                  <a:gd name="T4" fmla="*/ 0 w 147"/>
                  <a:gd name="T5" fmla="*/ 0 h 88"/>
                  <a:gd name="T6" fmla="*/ 0 w 147"/>
                  <a:gd name="T7" fmla="*/ 0 h 88"/>
                  <a:gd name="T8" fmla="*/ 0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20" name="Freeform 1488"/>
              <p:cNvSpPr>
                <a:spLocks/>
              </p:cNvSpPr>
              <p:nvPr/>
            </p:nvSpPr>
            <p:spPr bwMode="auto">
              <a:xfrm>
                <a:off x="3330" y="2110"/>
                <a:ext cx="74" cy="44"/>
              </a:xfrm>
              <a:custGeom>
                <a:avLst/>
                <a:gdLst>
                  <a:gd name="T0" fmla="*/ 1 w 147"/>
                  <a:gd name="T1" fmla="*/ 1 h 88"/>
                  <a:gd name="T2" fmla="*/ 0 w 147"/>
                  <a:gd name="T3" fmla="*/ 1 h 88"/>
                  <a:gd name="T4" fmla="*/ 1 w 147"/>
                  <a:gd name="T5" fmla="*/ 0 h 88"/>
                  <a:gd name="T6" fmla="*/ 1 w 147"/>
                  <a:gd name="T7" fmla="*/ 0 h 88"/>
                  <a:gd name="T8" fmla="*/ 1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6" y="88"/>
                    </a:moveTo>
                    <a:lnTo>
                      <a:pt x="0" y="88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6" y="88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21" name="Freeform 1489"/>
              <p:cNvSpPr>
                <a:spLocks/>
              </p:cNvSpPr>
              <p:nvPr/>
            </p:nvSpPr>
            <p:spPr bwMode="auto">
              <a:xfrm>
                <a:off x="3261" y="2110"/>
                <a:ext cx="74" cy="44"/>
              </a:xfrm>
              <a:custGeom>
                <a:avLst/>
                <a:gdLst>
                  <a:gd name="T0" fmla="*/ 1 w 147"/>
                  <a:gd name="T1" fmla="*/ 1 h 88"/>
                  <a:gd name="T2" fmla="*/ 0 w 147"/>
                  <a:gd name="T3" fmla="*/ 1 h 88"/>
                  <a:gd name="T4" fmla="*/ 1 w 147"/>
                  <a:gd name="T5" fmla="*/ 0 h 88"/>
                  <a:gd name="T6" fmla="*/ 1 w 147"/>
                  <a:gd name="T7" fmla="*/ 0 h 88"/>
                  <a:gd name="T8" fmla="*/ 1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22" name="Freeform 1490"/>
              <p:cNvSpPr>
                <a:spLocks/>
              </p:cNvSpPr>
              <p:nvPr/>
            </p:nvSpPr>
            <p:spPr bwMode="auto">
              <a:xfrm>
                <a:off x="3193" y="2110"/>
                <a:ext cx="74" cy="44"/>
              </a:xfrm>
              <a:custGeom>
                <a:avLst/>
                <a:gdLst>
                  <a:gd name="T0" fmla="*/ 1 w 147"/>
                  <a:gd name="T1" fmla="*/ 1 h 88"/>
                  <a:gd name="T2" fmla="*/ 0 w 147"/>
                  <a:gd name="T3" fmla="*/ 1 h 88"/>
                  <a:gd name="T4" fmla="*/ 1 w 147"/>
                  <a:gd name="T5" fmla="*/ 0 h 88"/>
                  <a:gd name="T6" fmla="*/ 1 w 147"/>
                  <a:gd name="T7" fmla="*/ 0 h 88"/>
                  <a:gd name="T8" fmla="*/ 1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7" y="88"/>
                    </a:moveTo>
                    <a:lnTo>
                      <a:pt x="0" y="88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23" name="Freeform 1491"/>
              <p:cNvSpPr>
                <a:spLocks/>
              </p:cNvSpPr>
              <p:nvPr/>
            </p:nvSpPr>
            <p:spPr bwMode="auto">
              <a:xfrm>
                <a:off x="3124" y="2110"/>
                <a:ext cx="74" cy="44"/>
              </a:xfrm>
              <a:custGeom>
                <a:avLst/>
                <a:gdLst>
                  <a:gd name="T0" fmla="*/ 1 w 147"/>
                  <a:gd name="T1" fmla="*/ 1 h 88"/>
                  <a:gd name="T2" fmla="*/ 0 w 147"/>
                  <a:gd name="T3" fmla="*/ 1 h 88"/>
                  <a:gd name="T4" fmla="*/ 1 w 147"/>
                  <a:gd name="T5" fmla="*/ 0 h 88"/>
                  <a:gd name="T6" fmla="*/ 1 w 147"/>
                  <a:gd name="T7" fmla="*/ 0 h 88"/>
                  <a:gd name="T8" fmla="*/ 1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24" name="Freeform 1492"/>
              <p:cNvSpPr>
                <a:spLocks/>
              </p:cNvSpPr>
              <p:nvPr/>
            </p:nvSpPr>
            <p:spPr bwMode="auto">
              <a:xfrm>
                <a:off x="3056" y="2110"/>
                <a:ext cx="73" cy="44"/>
              </a:xfrm>
              <a:custGeom>
                <a:avLst/>
                <a:gdLst>
                  <a:gd name="T0" fmla="*/ 0 w 147"/>
                  <a:gd name="T1" fmla="*/ 1 h 88"/>
                  <a:gd name="T2" fmla="*/ 0 w 147"/>
                  <a:gd name="T3" fmla="*/ 1 h 88"/>
                  <a:gd name="T4" fmla="*/ 0 w 147"/>
                  <a:gd name="T5" fmla="*/ 0 h 88"/>
                  <a:gd name="T6" fmla="*/ 0 w 147"/>
                  <a:gd name="T7" fmla="*/ 0 h 88"/>
                  <a:gd name="T8" fmla="*/ 0 w 147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8"/>
                  <a:gd name="T17" fmla="*/ 147 w 147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8">
                    <a:moveTo>
                      <a:pt x="136" y="88"/>
                    </a:moveTo>
                    <a:lnTo>
                      <a:pt x="0" y="88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6" y="88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25" name="Freeform 1493"/>
              <p:cNvSpPr>
                <a:spLocks/>
              </p:cNvSpPr>
              <p:nvPr/>
            </p:nvSpPr>
            <p:spPr bwMode="auto">
              <a:xfrm>
                <a:off x="2987" y="2110"/>
                <a:ext cx="74" cy="44"/>
              </a:xfrm>
              <a:custGeom>
                <a:avLst/>
                <a:gdLst>
                  <a:gd name="T0" fmla="*/ 1 w 148"/>
                  <a:gd name="T1" fmla="*/ 1 h 88"/>
                  <a:gd name="T2" fmla="*/ 0 w 148"/>
                  <a:gd name="T3" fmla="*/ 1 h 88"/>
                  <a:gd name="T4" fmla="*/ 1 w 148"/>
                  <a:gd name="T5" fmla="*/ 0 h 88"/>
                  <a:gd name="T6" fmla="*/ 1 w 148"/>
                  <a:gd name="T7" fmla="*/ 0 h 88"/>
                  <a:gd name="T8" fmla="*/ 1 w 148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88"/>
                  <a:gd name="T17" fmla="*/ 148 w 148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88">
                    <a:moveTo>
                      <a:pt x="138" y="88"/>
                    </a:moveTo>
                    <a:lnTo>
                      <a:pt x="0" y="88"/>
                    </a:lnTo>
                    <a:lnTo>
                      <a:pt x="10" y="0"/>
                    </a:lnTo>
                    <a:lnTo>
                      <a:pt x="148" y="0"/>
                    </a:lnTo>
                    <a:lnTo>
                      <a:pt x="138" y="88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26" name="Freeform 1494"/>
              <p:cNvSpPr>
                <a:spLocks/>
              </p:cNvSpPr>
              <p:nvPr/>
            </p:nvSpPr>
            <p:spPr bwMode="auto">
              <a:xfrm>
                <a:off x="2923" y="2110"/>
                <a:ext cx="69" cy="44"/>
              </a:xfrm>
              <a:custGeom>
                <a:avLst/>
                <a:gdLst>
                  <a:gd name="T0" fmla="*/ 1 w 138"/>
                  <a:gd name="T1" fmla="*/ 1 h 88"/>
                  <a:gd name="T2" fmla="*/ 0 w 138"/>
                  <a:gd name="T3" fmla="*/ 1 h 88"/>
                  <a:gd name="T4" fmla="*/ 1 w 138"/>
                  <a:gd name="T5" fmla="*/ 0 h 88"/>
                  <a:gd name="T6" fmla="*/ 1 w 138"/>
                  <a:gd name="T7" fmla="*/ 0 h 88"/>
                  <a:gd name="T8" fmla="*/ 1 w 138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8"/>
                  <a:gd name="T16" fmla="*/ 0 h 88"/>
                  <a:gd name="T17" fmla="*/ 138 w 138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8" h="88">
                    <a:moveTo>
                      <a:pt x="128" y="88"/>
                    </a:moveTo>
                    <a:lnTo>
                      <a:pt x="0" y="88"/>
                    </a:lnTo>
                    <a:lnTo>
                      <a:pt x="112" y="0"/>
                    </a:lnTo>
                    <a:lnTo>
                      <a:pt x="138" y="0"/>
                    </a:lnTo>
                    <a:lnTo>
                      <a:pt x="128" y="88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27" name="Freeform 1495"/>
              <p:cNvSpPr>
                <a:spLocks/>
              </p:cNvSpPr>
              <p:nvPr/>
            </p:nvSpPr>
            <p:spPr bwMode="auto">
              <a:xfrm>
                <a:off x="2923" y="2110"/>
                <a:ext cx="1367" cy="44"/>
              </a:xfrm>
              <a:custGeom>
                <a:avLst/>
                <a:gdLst>
                  <a:gd name="T0" fmla="*/ 0 w 2735"/>
                  <a:gd name="T1" fmla="*/ 0 h 88"/>
                  <a:gd name="T2" fmla="*/ 0 w 2735"/>
                  <a:gd name="T3" fmla="*/ 1 h 88"/>
                  <a:gd name="T4" fmla="*/ 0 w 2735"/>
                  <a:gd name="T5" fmla="*/ 1 h 88"/>
                  <a:gd name="T6" fmla="*/ 0 w 2735"/>
                  <a:gd name="T7" fmla="*/ 0 h 88"/>
                  <a:gd name="T8" fmla="*/ 0 w 2735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35"/>
                  <a:gd name="T16" fmla="*/ 0 h 88"/>
                  <a:gd name="T17" fmla="*/ 2735 w 2735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35" h="88">
                    <a:moveTo>
                      <a:pt x="112" y="0"/>
                    </a:moveTo>
                    <a:lnTo>
                      <a:pt x="0" y="88"/>
                    </a:lnTo>
                    <a:lnTo>
                      <a:pt x="2735" y="88"/>
                    </a:lnTo>
                    <a:lnTo>
                      <a:pt x="2610" y="0"/>
                    </a:lnTo>
                    <a:lnTo>
                      <a:pt x="112" y="0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28" name="Freeform 1496"/>
              <p:cNvSpPr>
                <a:spLocks/>
              </p:cNvSpPr>
              <p:nvPr/>
            </p:nvSpPr>
            <p:spPr bwMode="auto">
              <a:xfrm>
                <a:off x="2923" y="1903"/>
                <a:ext cx="68" cy="43"/>
              </a:xfrm>
              <a:custGeom>
                <a:avLst/>
                <a:gdLst>
                  <a:gd name="T0" fmla="*/ 1 w 136"/>
                  <a:gd name="T1" fmla="*/ 0 h 86"/>
                  <a:gd name="T2" fmla="*/ 0 w 136"/>
                  <a:gd name="T3" fmla="*/ 0 h 86"/>
                  <a:gd name="T4" fmla="*/ 1 w 136"/>
                  <a:gd name="T5" fmla="*/ 1 h 86"/>
                  <a:gd name="T6" fmla="*/ 1 w 136"/>
                  <a:gd name="T7" fmla="*/ 1 h 86"/>
                  <a:gd name="T8" fmla="*/ 1 w 136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6"/>
                  <a:gd name="T17" fmla="*/ 136 w 13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6">
                    <a:moveTo>
                      <a:pt x="136" y="0"/>
                    </a:moveTo>
                    <a:lnTo>
                      <a:pt x="0" y="0"/>
                    </a:lnTo>
                    <a:lnTo>
                      <a:pt x="118" y="86"/>
                    </a:lnTo>
                    <a:lnTo>
                      <a:pt x="136" y="86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29" name="Rectangle 1497"/>
              <p:cNvSpPr>
                <a:spLocks noChangeArrowheads="1"/>
              </p:cNvSpPr>
              <p:nvPr/>
            </p:nvSpPr>
            <p:spPr bwMode="auto">
              <a:xfrm>
                <a:off x="2991" y="1903"/>
                <a:ext cx="68" cy="43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30" name="Rectangle 1498"/>
              <p:cNvSpPr>
                <a:spLocks noChangeArrowheads="1"/>
              </p:cNvSpPr>
              <p:nvPr/>
            </p:nvSpPr>
            <p:spPr bwMode="auto">
              <a:xfrm>
                <a:off x="3059" y="1903"/>
                <a:ext cx="69" cy="43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31" name="Rectangle 1499"/>
              <p:cNvSpPr>
                <a:spLocks noChangeArrowheads="1"/>
              </p:cNvSpPr>
              <p:nvPr/>
            </p:nvSpPr>
            <p:spPr bwMode="auto">
              <a:xfrm>
                <a:off x="3128" y="1903"/>
                <a:ext cx="68" cy="43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32" name="Rectangle 1500"/>
              <p:cNvSpPr>
                <a:spLocks noChangeArrowheads="1"/>
              </p:cNvSpPr>
              <p:nvPr/>
            </p:nvSpPr>
            <p:spPr bwMode="auto">
              <a:xfrm>
                <a:off x="3196" y="1903"/>
                <a:ext cx="68" cy="43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33" name="Rectangle 1501"/>
              <p:cNvSpPr>
                <a:spLocks noChangeArrowheads="1"/>
              </p:cNvSpPr>
              <p:nvPr/>
            </p:nvSpPr>
            <p:spPr bwMode="auto">
              <a:xfrm>
                <a:off x="3264" y="1903"/>
                <a:ext cx="68" cy="43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34" name="Rectangle 1502"/>
              <p:cNvSpPr>
                <a:spLocks noChangeArrowheads="1"/>
              </p:cNvSpPr>
              <p:nvPr/>
            </p:nvSpPr>
            <p:spPr bwMode="auto">
              <a:xfrm>
                <a:off x="3332" y="1903"/>
                <a:ext cx="68" cy="43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35" name="Rectangle 1503"/>
              <p:cNvSpPr>
                <a:spLocks noChangeArrowheads="1"/>
              </p:cNvSpPr>
              <p:nvPr/>
            </p:nvSpPr>
            <p:spPr bwMode="auto">
              <a:xfrm>
                <a:off x="3400" y="1903"/>
                <a:ext cx="69" cy="43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36" name="Rectangle 1504"/>
              <p:cNvSpPr>
                <a:spLocks noChangeArrowheads="1"/>
              </p:cNvSpPr>
              <p:nvPr/>
            </p:nvSpPr>
            <p:spPr bwMode="auto">
              <a:xfrm>
                <a:off x="3469" y="1903"/>
                <a:ext cx="68" cy="43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37" name="Rectangle 1505"/>
              <p:cNvSpPr>
                <a:spLocks noChangeArrowheads="1"/>
              </p:cNvSpPr>
              <p:nvPr/>
            </p:nvSpPr>
            <p:spPr bwMode="auto">
              <a:xfrm>
                <a:off x="3537" y="1903"/>
                <a:ext cx="68" cy="43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38" name="Rectangle 1506"/>
              <p:cNvSpPr>
                <a:spLocks noChangeArrowheads="1"/>
              </p:cNvSpPr>
              <p:nvPr/>
            </p:nvSpPr>
            <p:spPr bwMode="auto">
              <a:xfrm>
                <a:off x="3605" y="1903"/>
                <a:ext cx="68" cy="43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39" name="Rectangle 1507"/>
              <p:cNvSpPr>
                <a:spLocks noChangeArrowheads="1"/>
              </p:cNvSpPr>
              <p:nvPr/>
            </p:nvSpPr>
            <p:spPr bwMode="auto">
              <a:xfrm>
                <a:off x="3673" y="1903"/>
                <a:ext cx="68" cy="43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40" name="Rectangle 1508"/>
              <p:cNvSpPr>
                <a:spLocks noChangeArrowheads="1"/>
              </p:cNvSpPr>
              <p:nvPr/>
            </p:nvSpPr>
            <p:spPr bwMode="auto">
              <a:xfrm>
                <a:off x="3741" y="1903"/>
                <a:ext cx="69" cy="43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41" name="Rectangle 1509"/>
              <p:cNvSpPr>
                <a:spLocks noChangeArrowheads="1"/>
              </p:cNvSpPr>
              <p:nvPr/>
            </p:nvSpPr>
            <p:spPr bwMode="auto">
              <a:xfrm>
                <a:off x="3810" y="1903"/>
                <a:ext cx="68" cy="43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42" name="Rectangle 1510"/>
              <p:cNvSpPr>
                <a:spLocks noChangeArrowheads="1"/>
              </p:cNvSpPr>
              <p:nvPr/>
            </p:nvSpPr>
            <p:spPr bwMode="auto">
              <a:xfrm>
                <a:off x="3878" y="1903"/>
                <a:ext cx="68" cy="43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43" name="Rectangle 1511"/>
              <p:cNvSpPr>
                <a:spLocks noChangeArrowheads="1"/>
              </p:cNvSpPr>
              <p:nvPr/>
            </p:nvSpPr>
            <p:spPr bwMode="auto">
              <a:xfrm>
                <a:off x="3946" y="1903"/>
                <a:ext cx="68" cy="43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44" name="Rectangle 1512"/>
              <p:cNvSpPr>
                <a:spLocks noChangeArrowheads="1"/>
              </p:cNvSpPr>
              <p:nvPr/>
            </p:nvSpPr>
            <p:spPr bwMode="auto">
              <a:xfrm>
                <a:off x="4014" y="1903"/>
                <a:ext cx="68" cy="43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45" name="Rectangle 1513"/>
              <p:cNvSpPr>
                <a:spLocks noChangeArrowheads="1"/>
              </p:cNvSpPr>
              <p:nvPr/>
            </p:nvSpPr>
            <p:spPr bwMode="auto">
              <a:xfrm>
                <a:off x="4082" y="1903"/>
                <a:ext cx="68" cy="43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46" name="Rectangle 1514"/>
              <p:cNvSpPr>
                <a:spLocks noChangeArrowheads="1"/>
              </p:cNvSpPr>
              <p:nvPr/>
            </p:nvSpPr>
            <p:spPr bwMode="auto">
              <a:xfrm>
                <a:off x="4150" y="1903"/>
                <a:ext cx="69" cy="43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47" name="Freeform 1515"/>
              <p:cNvSpPr>
                <a:spLocks/>
              </p:cNvSpPr>
              <p:nvPr/>
            </p:nvSpPr>
            <p:spPr bwMode="auto">
              <a:xfrm>
                <a:off x="4219" y="1903"/>
                <a:ext cx="69" cy="43"/>
              </a:xfrm>
              <a:custGeom>
                <a:avLst/>
                <a:gdLst>
                  <a:gd name="T0" fmla="*/ 0 w 136"/>
                  <a:gd name="T1" fmla="*/ 0 h 86"/>
                  <a:gd name="T2" fmla="*/ 1 w 136"/>
                  <a:gd name="T3" fmla="*/ 0 h 86"/>
                  <a:gd name="T4" fmla="*/ 1 w 136"/>
                  <a:gd name="T5" fmla="*/ 1 h 86"/>
                  <a:gd name="T6" fmla="*/ 0 w 136"/>
                  <a:gd name="T7" fmla="*/ 1 h 86"/>
                  <a:gd name="T8" fmla="*/ 0 w 136"/>
                  <a:gd name="T9" fmla="*/ 0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6"/>
                  <a:gd name="T16" fmla="*/ 0 h 86"/>
                  <a:gd name="T17" fmla="*/ 136 w 13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6" h="86">
                    <a:moveTo>
                      <a:pt x="0" y="0"/>
                    </a:moveTo>
                    <a:lnTo>
                      <a:pt x="136" y="0"/>
                    </a:lnTo>
                    <a:lnTo>
                      <a:pt x="24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48" name="Freeform 1516"/>
              <p:cNvSpPr>
                <a:spLocks/>
              </p:cNvSpPr>
              <p:nvPr/>
            </p:nvSpPr>
            <p:spPr bwMode="auto">
              <a:xfrm>
                <a:off x="2923" y="1903"/>
                <a:ext cx="1365" cy="43"/>
              </a:xfrm>
              <a:custGeom>
                <a:avLst/>
                <a:gdLst>
                  <a:gd name="T0" fmla="*/ 1 w 2729"/>
                  <a:gd name="T1" fmla="*/ 1 h 86"/>
                  <a:gd name="T2" fmla="*/ 0 w 2729"/>
                  <a:gd name="T3" fmla="*/ 0 h 86"/>
                  <a:gd name="T4" fmla="*/ 1 w 2729"/>
                  <a:gd name="T5" fmla="*/ 0 h 86"/>
                  <a:gd name="T6" fmla="*/ 1 w 2729"/>
                  <a:gd name="T7" fmla="*/ 1 h 86"/>
                  <a:gd name="T8" fmla="*/ 1 w 2729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29"/>
                  <a:gd name="T16" fmla="*/ 0 h 86"/>
                  <a:gd name="T17" fmla="*/ 2729 w 2729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29" h="86">
                    <a:moveTo>
                      <a:pt x="118" y="86"/>
                    </a:moveTo>
                    <a:lnTo>
                      <a:pt x="0" y="0"/>
                    </a:lnTo>
                    <a:lnTo>
                      <a:pt x="2729" y="0"/>
                    </a:lnTo>
                    <a:lnTo>
                      <a:pt x="2617" y="86"/>
                    </a:lnTo>
                    <a:lnTo>
                      <a:pt x="118" y="86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49" name="Freeform 1517"/>
              <p:cNvSpPr>
                <a:spLocks/>
              </p:cNvSpPr>
              <p:nvPr/>
            </p:nvSpPr>
            <p:spPr bwMode="auto">
              <a:xfrm>
                <a:off x="2922" y="1900"/>
                <a:ext cx="16" cy="13"/>
              </a:xfrm>
              <a:custGeom>
                <a:avLst/>
                <a:gdLst>
                  <a:gd name="T0" fmla="*/ 1 w 31"/>
                  <a:gd name="T1" fmla="*/ 1 h 26"/>
                  <a:gd name="T2" fmla="*/ 0 w 31"/>
                  <a:gd name="T3" fmla="*/ 0 h 26"/>
                  <a:gd name="T4" fmla="*/ 0 w 31"/>
                  <a:gd name="T5" fmla="*/ 1 h 26"/>
                  <a:gd name="T6" fmla="*/ 1 w 31"/>
                  <a:gd name="T7" fmla="*/ 1 h 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"/>
                  <a:gd name="T13" fmla="*/ 0 h 26"/>
                  <a:gd name="T14" fmla="*/ 31 w 31"/>
                  <a:gd name="T15" fmla="*/ 26 h 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" h="26">
                    <a:moveTo>
                      <a:pt x="31" y="22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1" y="2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50" name="Freeform 1518"/>
              <p:cNvSpPr>
                <a:spLocks/>
              </p:cNvSpPr>
              <p:nvPr/>
            </p:nvSpPr>
            <p:spPr bwMode="auto">
              <a:xfrm>
                <a:off x="2922" y="1911"/>
                <a:ext cx="32" cy="15"/>
              </a:xfrm>
              <a:custGeom>
                <a:avLst/>
                <a:gdLst>
                  <a:gd name="T0" fmla="*/ 1 w 64"/>
                  <a:gd name="T1" fmla="*/ 0 h 30"/>
                  <a:gd name="T2" fmla="*/ 1 w 64"/>
                  <a:gd name="T3" fmla="*/ 1 h 30"/>
                  <a:gd name="T4" fmla="*/ 0 w 64"/>
                  <a:gd name="T5" fmla="*/ 1 h 30"/>
                  <a:gd name="T6" fmla="*/ 0 w 64"/>
                  <a:gd name="T7" fmla="*/ 1 h 30"/>
                  <a:gd name="T8" fmla="*/ 1 w 64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30"/>
                  <a:gd name="T17" fmla="*/ 64 w 64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30">
                    <a:moveTo>
                      <a:pt x="31" y="0"/>
                    </a:moveTo>
                    <a:lnTo>
                      <a:pt x="64" y="23"/>
                    </a:lnTo>
                    <a:lnTo>
                      <a:pt x="0" y="30"/>
                    </a:lnTo>
                    <a:lnTo>
                      <a:pt x="0" y="4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51" name="Freeform 1519"/>
              <p:cNvSpPr>
                <a:spLocks/>
              </p:cNvSpPr>
              <p:nvPr/>
            </p:nvSpPr>
            <p:spPr bwMode="auto">
              <a:xfrm>
                <a:off x="2922" y="1922"/>
                <a:ext cx="48" cy="17"/>
              </a:xfrm>
              <a:custGeom>
                <a:avLst/>
                <a:gdLst>
                  <a:gd name="T0" fmla="*/ 1 w 95"/>
                  <a:gd name="T1" fmla="*/ 0 h 33"/>
                  <a:gd name="T2" fmla="*/ 1 w 95"/>
                  <a:gd name="T3" fmla="*/ 1 h 33"/>
                  <a:gd name="T4" fmla="*/ 0 w 95"/>
                  <a:gd name="T5" fmla="*/ 1 h 33"/>
                  <a:gd name="T6" fmla="*/ 0 w 95"/>
                  <a:gd name="T7" fmla="*/ 1 h 33"/>
                  <a:gd name="T8" fmla="*/ 1 w 95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33"/>
                  <a:gd name="T17" fmla="*/ 95 w 95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33">
                    <a:moveTo>
                      <a:pt x="64" y="0"/>
                    </a:moveTo>
                    <a:lnTo>
                      <a:pt x="95" y="24"/>
                    </a:lnTo>
                    <a:lnTo>
                      <a:pt x="0" y="33"/>
                    </a:lnTo>
                    <a:lnTo>
                      <a:pt x="0" y="7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52" name="Freeform 1520"/>
              <p:cNvSpPr>
                <a:spLocks/>
              </p:cNvSpPr>
              <p:nvPr/>
            </p:nvSpPr>
            <p:spPr bwMode="auto">
              <a:xfrm>
                <a:off x="2922" y="1934"/>
                <a:ext cx="61" cy="18"/>
              </a:xfrm>
              <a:custGeom>
                <a:avLst/>
                <a:gdLst>
                  <a:gd name="T0" fmla="*/ 0 w 123"/>
                  <a:gd name="T1" fmla="*/ 0 h 34"/>
                  <a:gd name="T2" fmla="*/ 0 w 123"/>
                  <a:gd name="T3" fmla="*/ 1 h 34"/>
                  <a:gd name="T4" fmla="*/ 0 w 123"/>
                  <a:gd name="T5" fmla="*/ 1 h 34"/>
                  <a:gd name="T6" fmla="*/ 0 w 123"/>
                  <a:gd name="T7" fmla="*/ 1 h 34"/>
                  <a:gd name="T8" fmla="*/ 0 w 123"/>
                  <a:gd name="T9" fmla="*/ 1 h 34"/>
                  <a:gd name="T10" fmla="*/ 0 w 123"/>
                  <a:gd name="T11" fmla="*/ 0 h 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34"/>
                  <a:gd name="T20" fmla="*/ 123 w 123"/>
                  <a:gd name="T21" fmla="*/ 34 h 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34">
                    <a:moveTo>
                      <a:pt x="95" y="0"/>
                    </a:moveTo>
                    <a:lnTo>
                      <a:pt x="123" y="19"/>
                    </a:lnTo>
                    <a:lnTo>
                      <a:pt x="123" y="22"/>
                    </a:lnTo>
                    <a:lnTo>
                      <a:pt x="0" y="34"/>
                    </a:lnTo>
                    <a:lnTo>
                      <a:pt x="0" y="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53" name="Freeform 1521"/>
              <p:cNvSpPr>
                <a:spLocks/>
              </p:cNvSpPr>
              <p:nvPr/>
            </p:nvSpPr>
            <p:spPr bwMode="auto">
              <a:xfrm>
                <a:off x="2922" y="1946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54" name="Freeform 1522"/>
              <p:cNvSpPr>
                <a:spLocks/>
              </p:cNvSpPr>
              <p:nvPr/>
            </p:nvSpPr>
            <p:spPr bwMode="auto">
              <a:xfrm>
                <a:off x="2922" y="1959"/>
                <a:ext cx="61" cy="19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0 h 40"/>
                  <a:gd name="T4" fmla="*/ 0 w 123"/>
                  <a:gd name="T5" fmla="*/ 0 h 40"/>
                  <a:gd name="T6" fmla="*/ 0 w 123"/>
                  <a:gd name="T7" fmla="*/ 0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55" name="Freeform 1523"/>
              <p:cNvSpPr>
                <a:spLocks/>
              </p:cNvSpPr>
              <p:nvPr/>
            </p:nvSpPr>
            <p:spPr bwMode="auto">
              <a:xfrm>
                <a:off x="2922" y="1972"/>
                <a:ext cx="61" cy="19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0 h 40"/>
                  <a:gd name="T4" fmla="*/ 0 w 123"/>
                  <a:gd name="T5" fmla="*/ 0 h 40"/>
                  <a:gd name="T6" fmla="*/ 0 w 123"/>
                  <a:gd name="T7" fmla="*/ 0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56" name="Freeform 1524"/>
              <p:cNvSpPr>
                <a:spLocks/>
              </p:cNvSpPr>
              <p:nvPr/>
            </p:nvSpPr>
            <p:spPr bwMode="auto">
              <a:xfrm>
                <a:off x="2922" y="1984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57" name="Freeform 1525"/>
              <p:cNvSpPr>
                <a:spLocks/>
              </p:cNvSpPr>
              <p:nvPr/>
            </p:nvSpPr>
            <p:spPr bwMode="auto">
              <a:xfrm>
                <a:off x="2922" y="1997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58" name="Freeform 1526"/>
              <p:cNvSpPr>
                <a:spLocks/>
              </p:cNvSpPr>
              <p:nvPr/>
            </p:nvSpPr>
            <p:spPr bwMode="auto">
              <a:xfrm>
                <a:off x="2922" y="2010"/>
                <a:ext cx="61" cy="21"/>
              </a:xfrm>
              <a:custGeom>
                <a:avLst/>
                <a:gdLst>
                  <a:gd name="T0" fmla="*/ 0 w 123"/>
                  <a:gd name="T1" fmla="*/ 0 h 41"/>
                  <a:gd name="T2" fmla="*/ 0 w 123"/>
                  <a:gd name="T3" fmla="*/ 1 h 41"/>
                  <a:gd name="T4" fmla="*/ 0 w 123"/>
                  <a:gd name="T5" fmla="*/ 1 h 41"/>
                  <a:gd name="T6" fmla="*/ 0 w 123"/>
                  <a:gd name="T7" fmla="*/ 1 h 41"/>
                  <a:gd name="T8" fmla="*/ 0 w 123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1"/>
                  <a:gd name="T17" fmla="*/ 123 w 123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1">
                    <a:moveTo>
                      <a:pt x="123" y="0"/>
                    </a:moveTo>
                    <a:lnTo>
                      <a:pt x="123" y="27"/>
                    </a:lnTo>
                    <a:lnTo>
                      <a:pt x="0" y="41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59" name="Freeform 1527"/>
              <p:cNvSpPr>
                <a:spLocks/>
              </p:cNvSpPr>
              <p:nvPr/>
            </p:nvSpPr>
            <p:spPr bwMode="auto">
              <a:xfrm>
                <a:off x="2922" y="2024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8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60" name="Freeform 1528"/>
              <p:cNvSpPr>
                <a:spLocks/>
              </p:cNvSpPr>
              <p:nvPr/>
            </p:nvSpPr>
            <p:spPr bwMode="auto">
              <a:xfrm>
                <a:off x="2922" y="2038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61" name="Freeform 1529"/>
              <p:cNvSpPr>
                <a:spLocks/>
              </p:cNvSpPr>
              <p:nvPr/>
            </p:nvSpPr>
            <p:spPr bwMode="auto">
              <a:xfrm>
                <a:off x="2922" y="2051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62" name="Freeform 1530"/>
              <p:cNvSpPr>
                <a:spLocks/>
              </p:cNvSpPr>
              <p:nvPr/>
            </p:nvSpPr>
            <p:spPr bwMode="auto">
              <a:xfrm>
                <a:off x="2922" y="2064"/>
                <a:ext cx="61" cy="19"/>
              </a:xfrm>
              <a:custGeom>
                <a:avLst/>
                <a:gdLst>
                  <a:gd name="T0" fmla="*/ 0 w 123"/>
                  <a:gd name="T1" fmla="*/ 0 h 38"/>
                  <a:gd name="T2" fmla="*/ 0 w 123"/>
                  <a:gd name="T3" fmla="*/ 1 h 38"/>
                  <a:gd name="T4" fmla="*/ 0 w 123"/>
                  <a:gd name="T5" fmla="*/ 1 h 38"/>
                  <a:gd name="T6" fmla="*/ 0 w 123"/>
                  <a:gd name="T7" fmla="*/ 1 h 38"/>
                  <a:gd name="T8" fmla="*/ 0 w 123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8"/>
                  <a:gd name="T17" fmla="*/ 123 w 123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8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63" name="Freeform 1531"/>
              <p:cNvSpPr>
                <a:spLocks/>
              </p:cNvSpPr>
              <p:nvPr/>
            </p:nvSpPr>
            <p:spPr bwMode="auto">
              <a:xfrm>
                <a:off x="2922" y="2077"/>
                <a:ext cx="61" cy="20"/>
              </a:xfrm>
              <a:custGeom>
                <a:avLst/>
                <a:gdLst>
                  <a:gd name="T0" fmla="*/ 0 w 123"/>
                  <a:gd name="T1" fmla="*/ 0 h 39"/>
                  <a:gd name="T2" fmla="*/ 0 w 123"/>
                  <a:gd name="T3" fmla="*/ 1 h 39"/>
                  <a:gd name="T4" fmla="*/ 0 w 123"/>
                  <a:gd name="T5" fmla="*/ 1 h 39"/>
                  <a:gd name="T6" fmla="*/ 0 w 123"/>
                  <a:gd name="T7" fmla="*/ 1 h 39"/>
                  <a:gd name="T8" fmla="*/ 0 w 123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39"/>
                  <a:gd name="T17" fmla="*/ 123 w 123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39">
                    <a:moveTo>
                      <a:pt x="123" y="0"/>
                    </a:moveTo>
                    <a:lnTo>
                      <a:pt x="123" y="25"/>
                    </a:lnTo>
                    <a:lnTo>
                      <a:pt x="0" y="39"/>
                    </a:lnTo>
                    <a:lnTo>
                      <a:pt x="0" y="1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64" name="Freeform 1532"/>
              <p:cNvSpPr>
                <a:spLocks/>
              </p:cNvSpPr>
              <p:nvPr/>
            </p:nvSpPr>
            <p:spPr bwMode="auto">
              <a:xfrm>
                <a:off x="2922" y="2090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40"/>
                  <a:gd name="T17" fmla="*/ 123 w 123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40">
                    <a:moveTo>
                      <a:pt x="123" y="0"/>
                    </a:moveTo>
                    <a:lnTo>
                      <a:pt x="123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65" name="Freeform 1533"/>
              <p:cNvSpPr>
                <a:spLocks/>
              </p:cNvSpPr>
              <p:nvPr/>
            </p:nvSpPr>
            <p:spPr bwMode="auto">
              <a:xfrm>
                <a:off x="2922" y="2103"/>
                <a:ext cx="61" cy="20"/>
              </a:xfrm>
              <a:custGeom>
                <a:avLst/>
                <a:gdLst>
                  <a:gd name="T0" fmla="*/ 0 w 123"/>
                  <a:gd name="T1" fmla="*/ 0 h 40"/>
                  <a:gd name="T2" fmla="*/ 0 w 123"/>
                  <a:gd name="T3" fmla="*/ 1 h 40"/>
                  <a:gd name="T4" fmla="*/ 0 w 123"/>
                  <a:gd name="T5" fmla="*/ 1 h 40"/>
                  <a:gd name="T6" fmla="*/ 0 w 123"/>
                  <a:gd name="T7" fmla="*/ 1 h 40"/>
                  <a:gd name="T8" fmla="*/ 0 w 123"/>
                  <a:gd name="T9" fmla="*/ 1 h 40"/>
                  <a:gd name="T10" fmla="*/ 0 w 123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3"/>
                  <a:gd name="T19" fmla="*/ 0 h 40"/>
                  <a:gd name="T20" fmla="*/ 123 w 123"/>
                  <a:gd name="T21" fmla="*/ 40 h 4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3" h="40">
                    <a:moveTo>
                      <a:pt x="123" y="0"/>
                    </a:moveTo>
                    <a:lnTo>
                      <a:pt x="123" y="18"/>
                    </a:lnTo>
                    <a:lnTo>
                      <a:pt x="109" y="28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66" name="Freeform 1534"/>
              <p:cNvSpPr>
                <a:spLocks/>
              </p:cNvSpPr>
              <p:nvPr/>
            </p:nvSpPr>
            <p:spPr bwMode="auto">
              <a:xfrm>
                <a:off x="2922" y="2116"/>
                <a:ext cx="55" cy="19"/>
              </a:xfrm>
              <a:custGeom>
                <a:avLst/>
                <a:gdLst>
                  <a:gd name="T0" fmla="*/ 1 w 109"/>
                  <a:gd name="T1" fmla="*/ 0 h 38"/>
                  <a:gd name="T2" fmla="*/ 1 w 109"/>
                  <a:gd name="T3" fmla="*/ 1 h 38"/>
                  <a:gd name="T4" fmla="*/ 0 w 109"/>
                  <a:gd name="T5" fmla="*/ 1 h 38"/>
                  <a:gd name="T6" fmla="*/ 0 w 109"/>
                  <a:gd name="T7" fmla="*/ 1 h 38"/>
                  <a:gd name="T8" fmla="*/ 1 w 109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9"/>
                  <a:gd name="T16" fmla="*/ 0 h 38"/>
                  <a:gd name="T17" fmla="*/ 109 w 109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9" h="38">
                    <a:moveTo>
                      <a:pt x="109" y="0"/>
                    </a:moveTo>
                    <a:lnTo>
                      <a:pt x="66" y="31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67" name="Freeform 1535"/>
              <p:cNvSpPr>
                <a:spLocks/>
              </p:cNvSpPr>
              <p:nvPr/>
            </p:nvSpPr>
            <p:spPr bwMode="auto">
              <a:xfrm>
                <a:off x="2922" y="2132"/>
                <a:ext cx="33" cy="17"/>
              </a:xfrm>
              <a:custGeom>
                <a:avLst/>
                <a:gdLst>
                  <a:gd name="T0" fmla="*/ 1 w 66"/>
                  <a:gd name="T1" fmla="*/ 0 h 35"/>
                  <a:gd name="T2" fmla="*/ 1 w 66"/>
                  <a:gd name="T3" fmla="*/ 0 h 35"/>
                  <a:gd name="T4" fmla="*/ 0 w 66"/>
                  <a:gd name="T5" fmla="*/ 0 h 35"/>
                  <a:gd name="T6" fmla="*/ 0 w 66"/>
                  <a:gd name="T7" fmla="*/ 0 h 35"/>
                  <a:gd name="T8" fmla="*/ 1 w 66"/>
                  <a:gd name="T9" fmla="*/ 0 h 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35"/>
                  <a:gd name="T17" fmla="*/ 66 w 66"/>
                  <a:gd name="T18" fmla="*/ 35 h 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35">
                    <a:moveTo>
                      <a:pt x="66" y="0"/>
                    </a:moveTo>
                    <a:lnTo>
                      <a:pt x="21" y="33"/>
                    </a:lnTo>
                    <a:lnTo>
                      <a:pt x="0" y="35"/>
                    </a:lnTo>
                    <a:lnTo>
                      <a:pt x="0" y="7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68" name="Freeform 1536"/>
              <p:cNvSpPr>
                <a:spLocks/>
              </p:cNvSpPr>
              <p:nvPr/>
            </p:nvSpPr>
            <p:spPr bwMode="auto">
              <a:xfrm>
                <a:off x="2922" y="2148"/>
                <a:ext cx="11" cy="7"/>
              </a:xfrm>
              <a:custGeom>
                <a:avLst/>
                <a:gdLst>
                  <a:gd name="T0" fmla="*/ 1 w 21"/>
                  <a:gd name="T1" fmla="*/ 0 h 14"/>
                  <a:gd name="T2" fmla="*/ 0 w 21"/>
                  <a:gd name="T3" fmla="*/ 1 h 14"/>
                  <a:gd name="T4" fmla="*/ 0 w 21"/>
                  <a:gd name="T5" fmla="*/ 1 h 14"/>
                  <a:gd name="T6" fmla="*/ 1 w 21"/>
                  <a:gd name="T7" fmla="*/ 0 h 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"/>
                  <a:gd name="T13" fmla="*/ 0 h 14"/>
                  <a:gd name="T14" fmla="*/ 21 w 21"/>
                  <a:gd name="T15" fmla="*/ 14 h 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" h="14">
                    <a:moveTo>
                      <a:pt x="21" y="0"/>
                    </a:moveTo>
                    <a:lnTo>
                      <a:pt x="0" y="14"/>
                    </a:lnTo>
                    <a:lnTo>
                      <a:pt x="0" y="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69" name="Freeform 1537"/>
              <p:cNvSpPr>
                <a:spLocks/>
              </p:cNvSpPr>
              <p:nvPr/>
            </p:nvSpPr>
            <p:spPr bwMode="auto">
              <a:xfrm>
                <a:off x="2922" y="1900"/>
                <a:ext cx="61" cy="255"/>
              </a:xfrm>
              <a:custGeom>
                <a:avLst/>
                <a:gdLst>
                  <a:gd name="T0" fmla="*/ 0 w 123"/>
                  <a:gd name="T1" fmla="*/ 0 h 511"/>
                  <a:gd name="T2" fmla="*/ 0 w 123"/>
                  <a:gd name="T3" fmla="*/ 0 h 511"/>
                  <a:gd name="T4" fmla="*/ 0 w 123"/>
                  <a:gd name="T5" fmla="*/ 0 h 511"/>
                  <a:gd name="T6" fmla="*/ 0 w 123"/>
                  <a:gd name="T7" fmla="*/ 0 h 511"/>
                  <a:gd name="T8" fmla="*/ 0 w 123"/>
                  <a:gd name="T9" fmla="*/ 0 h 5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"/>
                  <a:gd name="T16" fmla="*/ 0 h 511"/>
                  <a:gd name="T17" fmla="*/ 123 w 123"/>
                  <a:gd name="T18" fmla="*/ 511 h 5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" h="511">
                    <a:moveTo>
                      <a:pt x="123" y="423"/>
                    </a:moveTo>
                    <a:lnTo>
                      <a:pt x="0" y="511"/>
                    </a:lnTo>
                    <a:lnTo>
                      <a:pt x="0" y="0"/>
                    </a:lnTo>
                    <a:lnTo>
                      <a:pt x="123" y="88"/>
                    </a:lnTo>
                    <a:lnTo>
                      <a:pt x="123" y="423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370" name="Rectangle 1538"/>
              <p:cNvSpPr>
                <a:spLocks noChangeArrowheads="1"/>
              </p:cNvSpPr>
              <p:nvPr/>
            </p:nvSpPr>
            <p:spPr bwMode="auto">
              <a:xfrm>
                <a:off x="2924" y="2792"/>
                <a:ext cx="68" cy="255"/>
              </a:xfrm>
              <a:prstGeom prst="rect">
                <a:avLst/>
              </a:prstGeom>
              <a:solidFill>
                <a:srgbClr val="FF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71" name="Rectangle 1539"/>
              <p:cNvSpPr>
                <a:spLocks noChangeArrowheads="1"/>
              </p:cNvSpPr>
              <p:nvPr/>
            </p:nvSpPr>
            <p:spPr bwMode="auto">
              <a:xfrm>
                <a:off x="2992" y="2792"/>
                <a:ext cx="68" cy="255"/>
              </a:xfrm>
              <a:prstGeom prst="rect">
                <a:avLst/>
              </a:prstGeom>
              <a:solidFill>
                <a:srgbClr val="FFC1C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72" name="Rectangle 1540"/>
              <p:cNvSpPr>
                <a:spLocks noChangeArrowheads="1"/>
              </p:cNvSpPr>
              <p:nvPr/>
            </p:nvSpPr>
            <p:spPr bwMode="auto">
              <a:xfrm>
                <a:off x="3060" y="2792"/>
                <a:ext cx="68" cy="255"/>
              </a:xfrm>
              <a:prstGeom prst="rect">
                <a:avLst/>
              </a:prstGeom>
              <a:solidFill>
                <a:srgbClr val="FFB6B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73" name="Rectangle 1541"/>
              <p:cNvSpPr>
                <a:spLocks noChangeArrowheads="1"/>
              </p:cNvSpPr>
              <p:nvPr/>
            </p:nvSpPr>
            <p:spPr bwMode="auto">
              <a:xfrm>
                <a:off x="3128" y="2792"/>
                <a:ext cx="69" cy="255"/>
              </a:xfrm>
              <a:prstGeom prst="rect">
                <a:avLst/>
              </a:prstGeom>
              <a:solidFill>
                <a:srgbClr val="FFABA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74" name="Rectangle 1542"/>
              <p:cNvSpPr>
                <a:spLocks noChangeArrowheads="1"/>
              </p:cNvSpPr>
              <p:nvPr/>
            </p:nvSpPr>
            <p:spPr bwMode="auto">
              <a:xfrm>
                <a:off x="3197" y="2792"/>
                <a:ext cx="68" cy="255"/>
              </a:xfrm>
              <a:prstGeom prst="rect">
                <a:avLst/>
              </a:prstGeom>
              <a:solidFill>
                <a:srgbClr val="FFA1A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75" name="Rectangle 1543"/>
              <p:cNvSpPr>
                <a:spLocks noChangeArrowheads="1"/>
              </p:cNvSpPr>
              <p:nvPr/>
            </p:nvSpPr>
            <p:spPr bwMode="auto">
              <a:xfrm>
                <a:off x="3265" y="2792"/>
                <a:ext cx="68" cy="255"/>
              </a:xfrm>
              <a:prstGeom prst="rect">
                <a:avLst/>
              </a:prstGeom>
              <a:solidFill>
                <a:srgbClr val="FF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76" name="Rectangle 1544"/>
              <p:cNvSpPr>
                <a:spLocks noChangeArrowheads="1"/>
              </p:cNvSpPr>
              <p:nvPr/>
            </p:nvSpPr>
            <p:spPr bwMode="auto">
              <a:xfrm>
                <a:off x="3333" y="2792"/>
                <a:ext cx="68" cy="255"/>
              </a:xfrm>
              <a:prstGeom prst="rect">
                <a:avLst/>
              </a:prstGeom>
              <a:solidFill>
                <a:srgbClr val="FF8B8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77" name="Rectangle 1545"/>
              <p:cNvSpPr>
                <a:spLocks noChangeArrowheads="1"/>
              </p:cNvSpPr>
              <p:nvPr/>
            </p:nvSpPr>
            <p:spPr bwMode="auto">
              <a:xfrm>
                <a:off x="3401" y="2792"/>
                <a:ext cx="68" cy="255"/>
              </a:xfrm>
              <a:prstGeom prst="rect">
                <a:avLst/>
              </a:prstGeom>
              <a:solidFill>
                <a:srgbClr val="FF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78" name="Rectangle 1546"/>
              <p:cNvSpPr>
                <a:spLocks noChangeArrowheads="1"/>
              </p:cNvSpPr>
              <p:nvPr/>
            </p:nvSpPr>
            <p:spPr bwMode="auto">
              <a:xfrm>
                <a:off x="3469" y="2792"/>
                <a:ext cx="69" cy="255"/>
              </a:xfrm>
              <a:prstGeom prst="rect">
                <a:avLst/>
              </a:prstGeom>
              <a:solidFill>
                <a:srgbClr val="FF767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79" name="Rectangle 1547"/>
              <p:cNvSpPr>
                <a:spLocks noChangeArrowheads="1"/>
              </p:cNvSpPr>
              <p:nvPr/>
            </p:nvSpPr>
            <p:spPr bwMode="auto">
              <a:xfrm>
                <a:off x="3538" y="2792"/>
                <a:ext cx="69" cy="255"/>
              </a:xfrm>
              <a:prstGeom prst="rect">
                <a:avLst/>
              </a:prstGeom>
              <a:solidFill>
                <a:srgbClr val="FF6B6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80" name="Rectangle 1548"/>
              <p:cNvSpPr>
                <a:spLocks noChangeArrowheads="1"/>
              </p:cNvSpPr>
              <p:nvPr/>
            </p:nvSpPr>
            <p:spPr bwMode="auto">
              <a:xfrm>
                <a:off x="3607" y="2792"/>
                <a:ext cx="68" cy="255"/>
              </a:xfrm>
              <a:prstGeom prst="rect">
                <a:avLst/>
              </a:prstGeom>
              <a:solidFill>
                <a:srgbClr val="FF606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81" name="Rectangle 1549"/>
              <p:cNvSpPr>
                <a:spLocks noChangeArrowheads="1"/>
              </p:cNvSpPr>
              <p:nvPr/>
            </p:nvSpPr>
            <p:spPr bwMode="auto">
              <a:xfrm>
                <a:off x="3675" y="2792"/>
                <a:ext cx="68" cy="255"/>
              </a:xfrm>
              <a:prstGeom prst="rect">
                <a:avLst/>
              </a:prstGeom>
              <a:solidFill>
                <a:srgbClr val="FF555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82" name="Rectangle 1550"/>
              <p:cNvSpPr>
                <a:spLocks noChangeArrowheads="1"/>
              </p:cNvSpPr>
              <p:nvPr/>
            </p:nvSpPr>
            <p:spPr bwMode="auto">
              <a:xfrm>
                <a:off x="3743" y="2792"/>
                <a:ext cx="68" cy="255"/>
              </a:xfrm>
              <a:prstGeom prst="rect">
                <a:avLst/>
              </a:prstGeom>
              <a:solidFill>
                <a:srgbClr val="FF4B4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83" name="Rectangle 1551"/>
              <p:cNvSpPr>
                <a:spLocks noChangeArrowheads="1"/>
              </p:cNvSpPr>
              <p:nvPr/>
            </p:nvSpPr>
            <p:spPr bwMode="auto">
              <a:xfrm>
                <a:off x="3811" y="2792"/>
                <a:ext cx="68" cy="255"/>
              </a:xfrm>
              <a:prstGeom prst="rect">
                <a:avLst/>
              </a:prstGeom>
              <a:solidFill>
                <a:srgbClr val="FF404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84" name="Rectangle 1552"/>
              <p:cNvSpPr>
                <a:spLocks noChangeArrowheads="1"/>
              </p:cNvSpPr>
              <p:nvPr/>
            </p:nvSpPr>
            <p:spPr bwMode="auto">
              <a:xfrm>
                <a:off x="3879" y="2792"/>
                <a:ext cx="69" cy="255"/>
              </a:xfrm>
              <a:prstGeom prst="rect">
                <a:avLst/>
              </a:prstGeom>
              <a:solidFill>
                <a:srgbClr val="FF353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85" name="Rectangle 1553"/>
              <p:cNvSpPr>
                <a:spLocks noChangeArrowheads="1"/>
              </p:cNvSpPr>
              <p:nvPr/>
            </p:nvSpPr>
            <p:spPr bwMode="auto">
              <a:xfrm>
                <a:off x="3948" y="2792"/>
                <a:ext cx="68" cy="255"/>
              </a:xfrm>
              <a:prstGeom prst="rect">
                <a:avLst/>
              </a:prstGeom>
              <a:solidFill>
                <a:srgbClr val="FF2A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86" name="Rectangle 1554"/>
              <p:cNvSpPr>
                <a:spLocks noChangeArrowheads="1"/>
              </p:cNvSpPr>
              <p:nvPr/>
            </p:nvSpPr>
            <p:spPr bwMode="auto">
              <a:xfrm>
                <a:off x="4016" y="2792"/>
                <a:ext cx="68" cy="255"/>
              </a:xfrm>
              <a:prstGeom prst="rect">
                <a:avLst/>
              </a:prstGeom>
              <a:solidFill>
                <a:srgbClr val="FF20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87" name="Rectangle 1555"/>
              <p:cNvSpPr>
                <a:spLocks noChangeArrowheads="1"/>
              </p:cNvSpPr>
              <p:nvPr/>
            </p:nvSpPr>
            <p:spPr bwMode="auto">
              <a:xfrm>
                <a:off x="4084" y="2792"/>
                <a:ext cx="68" cy="255"/>
              </a:xfrm>
              <a:prstGeom prst="rect">
                <a:avLst/>
              </a:prstGeom>
              <a:solidFill>
                <a:srgbClr val="FF151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88" name="Rectangle 1556"/>
              <p:cNvSpPr>
                <a:spLocks noChangeArrowheads="1"/>
              </p:cNvSpPr>
              <p:nvPr/>
            </p:nvSpPr>
            <p:spPr bwMode="auto">
              <a:xfrm>
                <a:off x="4152" y="2792"/>
                <a:ext cx="69" cy="255"/>
              </a:xfrm>
              <a:prstGeom prst="rect">
                <a:avLst/>
              </a:prstGeom>
              <a:solidFill>
                <a:srgbClr val="FF0A0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89" name="Rectangle 1557"/>
              <p:cNvSpPr>
                <a:spLocks noChangeArrowheads="1"/>
              </p:cNvSpPr>
              <p:nvPr/>
            </p:nvSpPr>
            <p:spPr bwMode="auto">
              <a:xfrm>
                <a:off x="4221" y="2792"/>
                <a:ext cx="68" cy="255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90" name="Rectangle 1558"/>
              <p:cNvSpPr>
                <a:spLocks noChangeArrowheads="1"/>
              </p:cNvSpPr>
              <p:nvPr/>
            </p:nvSpPr>
            <p:spPr bwMode="auto">
              <a:xfrm>
                <a:off x="2924" y="2792"/>
                <a:ext cx="1365" cy="255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91" name="Rectangle 1559"/>
              <p:cNvSpPr>
                <a:spLocks noChangeArrowheads="1"/>
              </p:cNvSpPr>
              <p:nvPr/>
            </p:nvSpPr>
            <p:spPr bwMode="auto">
              <a:xfrm>
                <a:off x="2924" y="2789"/>
                <a:ext cx="68" cy="255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92" name="Rectangle 1560"/>
              <p:cNvSpPr>
                <a:spLocks noChangeArrowheads="1"/>
              </p:cNvSpPr>
              <p:nvPr/>
            </p:nvSpPr>
            <p:spPr bwMode="auto">
              <a:xfrm>
                <a:off x="2992" y="2789"/>
                <a:ext cx="68" cy="255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93" name="Rectangle 1561"/>
              <p:cNvSpPr>
                <a:spLocks noChangeArrowheads="1"/>
              </p:cNvSpPr>
              <p:nvPr/>
            </p:nvSpPr>
            <p:spPr bwMode="auto">
              <a:xfrm>
                <a:off x="3060" y="2789"/>
                <a:ext cx="68" cy="255"/>
              </a:xfrm>
              <a:prstGeom prst="rect">
                <a:avLst/>
              </a:prstGeom>
              <a:solidFill>
                <a:srgbClr val="F1F1F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94" name="Rectangle 1562"/>
              <p:cNvSpPr>
                <a:spLocks noChangeArrowheads="1"/>
              </p:cNvSpPr>
              <p:nvPr/>
            </p:nvSpPr>
            <p:spPr bwMode="auto">
              <a:xfrm>
                <a:off x="3128" y="2789"/>
                <a:ext cx="69" cy="255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95" name="Rectangle 1563"/>
              <p:cNvSpPr>
                <a:spLocks noChangeArrowheads="1"/>
              </p:cNvSpPr>
              <p:nvPr/>
            </p:nvSpPr>
            <p:spPr bwMode="auto">
              <a:xfrm>
                <a:off x="3197" y="2789"/>
                <a:ext cx="68" cy="255"/>
              </a:xfrm>
              <a:prstGeom prst="rect">
                <a:avLst/>
              </a:prstGeom>
              <a:solidFill>
                <a:srgbClr val="E4E4E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96" name="Rectangle 1564"/>
              <p:cNvSpPr>
                <a:spLocks noChangeArrowheads="1"/>
              </p:cNvSpPr>
              <p:nvPr/>
            </p:nvSpPr>
            <p:spPr bwMode="auto">
              <a:xfrm>
                <a:off x="3265" y="2789"/>
                <a:ext cx="68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97" name="Rectangle 1565"/>
              <p:cNvSpPr>
                <a:spLocks noChangeArrowheads="1"/>
              </p:cNvSpPr>
              <p:nvPr/>
            </p:nvSpPr>
            <p:spPr bwMode="auto">
              <a:xfrm>
                <a:off x="3333" y="2789"/>
                <a:ext cx="68" cy="255"/>
              </a:xfrm>
              <a:prstGeom prst="rect">
                <a:avLst/>
              </a:prstGeom>
              <a:solidFill>
                <a:srgbClr val="D6D6D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98" name="Rectangle 1566"/>
              <p:cNvSpPr>
                <a:spLocks noChangeArrowheads="1"/>
              </p:cNvSpPr>
              <p:nvPr/>
            </p:nvSpPr>
            <p:spPr bwMode="auto">
              <a:xfrm>
                <a:off x="3401" y="2789"/>
                <a:ext cx="68" cy="255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399" name="Rectangle 1567"/>
              <p:cNvSpPr>
                <a:spLocks noChangeArrowheads="1"/>
              </p:cNvSpPr>
              <p:nvPr/>
            </p:nvSpPr>
            <p:spPr bwMode="auto">
              <a:xfrm>
                <a:off x="3469" y="2789"/>
                <a:ext cx="69" cy="255"/>
              </a:xfrm>
              <a:prstGeom prst="rect">
                <a:avLst/>
              </a:prstGeom>
              <a:solidFill>
                <a:srgbClr val="C9C9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00" name="Rectangle 1568"/>
              <p:cNvSpPr>
                <a:spLocks noChangeArrowheads="1"/>
              </p:cNvSpPr>
              <p:nvPr/>
            </p:nvSpPr>
            <p:spPr bwMode="auto">
              <a:xfrm>
                <a:off x="3538" y="2789"/>
                <a:ext cx="69" cy="255"/>
              </a:xfrm>
              <a:prstGeom prst="rect">
                <a:avLst/>
              </a:prstGeom>
              <a:solidFill>
                <a:srgbClr val="C2C2C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01" name="Rectangle 1569"/>
              <p:cNvSpPr>
                <a:spLocks noChangeArrowheads="1"/>
              </p:cNvSpPr>
              <p:nvPr/>
            </p:nvSpPr>
            <p:spPr bwMode="auto">
              <a:xfrm>
                <a:off x="3607" y="2789"/>
                <a:ext cx="68" cy="255"/>
              </a:xfrm>
              <a:prstGeom prst="rect">
                <a:avLst/>
              </a:prstGeom>
              <a:solidFill>
                <a:srgbClr val="BBBBB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02" name="Rectangle 1570"/>
              <p:cNvSpPr>
                <a:spLocks noChangeArrowheads="1"/>
              </p:cNvSpPr>
              <p:nvPr/>
            </p:nvSpPr>
            <p:spPr bwMode="auto">
              <a:xfrm>
                <a:off x="3675" y="2789"/>
                <a:ext cx="68" cy="255"/>
              </a:xfrm>
              <a:prstGeom prst="rect">
                <a:avLst/>
              </a:prstGeom>
              <a:solidFill>
                <a:srgbClr val="B4B4B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03" name="Rectangle 1571"/>
              <p:cNvSpPr>
                <a:spLocks noChangeArrowheads="1"/>
              </p:cNvSpPr>
              <p:nvPr/>
            </p:nvSpPr>
            <p:spPr bwMode="auto">
              <a:xfrm>
                <a:off x="3743" y="2789"/>
                <a:ext cx="68" cy="255"/>
              </a:xfrm>
              <a:prstGeom prst="rect">
                <a:avLst/>
              </a:prstGeom>
              <a:solidFill>
                <a:srgbClr val="AEAEA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04" name="Rectangle 1572"/>
              <p:cNvSpPr>
                <a:spLocks noChangeArrowheads="1"/>
              </p:cNvSpPr>
              <p:nvPr/>
            </p:nvSpPr>
            <p:spPr bwMode="auto">
              <a:xfrm>
                <a:off x="3811" y="2789"/>
                <a:ext cx="68" cy="255"/>
              </a:xfrm>
              <a:prstGeom prst="rect">
                <a:avLst/>
              </a:prstGeom>
              <a:solidFill>
                <a:srgbClr val="A7A7A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05" name="Rectangle 1573"/>
              <p:cNvSpPr>
                <a:spLocks noChangeArrowheads="1"/>
              </p:cNvSpPr>
              <p:nvPr/>
            </p:nvSpPr>
            <p:spPr bwMode="auto">
              <a:xfrm>
                <a:off x="3879" y="2789"/>
                <a:ext cx="69" cy="255"/>
              </a:xfrm>
              <a:prstGeom prst="rect">
                <a:avLst/>
              </a:prstGeom>
              <a:solidFill>
                <a:srgbClr val="A0A0A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06" name="Rectangle 1574"/>
              <p:cNvSpPr>
                <a:spLocks noChangeArrowheads="1"/>
              </p:cNvSpPr>
              <p:nvPr/>
            </p:nvSpPr>
            <p:spPr bwMode="auto">
              <a:xfrm>
                <a:off x="3948" y="2789"/>
                <a:ext cx="68" cy="255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07" name="Rectangle 1575"/>
              <p:cNvSpPr>
                <a:spLocks noChangeArrowheads="1"/>
              </p:cNvSpPr>
              <p:nvPr/>
            </p:nvSpPr>
            <p:spPr bwMode="auto">
              <a:xfrm>
                <a:off x="4016" y="2789"/>
                <a:ext cx="68" cy="255"/>
              </a:xfrm>
              <a:prstGeom prst="rect">
                <a:avLst/>
              </a:prstGeom>
              <a:solidFill>
                <a:srgbClr val="93939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08" name="Rectangle 1576"/>
              <p:cNvSpPr>
                <a:spLocks noChangeArrowheads="1"/>
              </p:cNvSpPr>
              <p:nvPr/>
            </p:nvSpPr>
            <p:spPr bwMode="auto">
              <a:xfrm>
                <a:off x="4084" y="2789"/>
                <a:ext cx="68" cy="255"/>
              </a:xfrm>
              <a:prstGeom prst="rect">
                <a:avLst/>
              </a:prstGeom>
              <a:solidFill>
                <a:srgbClr val="8C8C8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09" name="Rectangle 1577"/>
              <p:cNvSpPr>
                <a:spLocks noChangeArrowheads="1"/>
              </p:cNvSpPr>
              <p:nvPr/>
            </p:nvSpPr>
            <p:spPr bwMode="auto">
              <a:xfrm>
                <a:off x="4152" y="2789"/>
                <a:ext cx="69" cy="255"/>
              </a:xfrm>
              <a:prstGeom prst="rect">
                <a:avLst/>
              </a:prstGeom>
              <a:solidFill>
                <a:srgbClr val="85858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10" name="Rectangle 1578"/>
              <p:cNvSpPr>
                <a:spLocks noChangeArrowheads="1"/>
              </p:cNvSpPr>
              <p:nvPr/>
            </p:nvSpPr>
            <p:spPr bwMode="auto">
              <a:xfrm>
                <a:off x="4221" y="2789"/>
                <a:ext cx="68" cy="255"/>
              </a:xfrm>
              <a:prstGeom prst="rect">
                <a:avLst/>
              </a:prstGeom>
              <a:solidFill>
                <a:srgbClr val="7F7F7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11" name="Rectangle 1579"/>
              <p:cNvSpPr>
                <a:spLocks noChangeArrowheads="1"/>
              </p:cNvSpPr>
              <p:nvPr/>
            </p:nvSpPr>
            <p:spPr bwMode="auto">
              <a:xfrm>
                <a:off x="2924" y="2789"/>
                <a:ext cx="1365" cy="255"/>
              </a:xfrm>
              <a:prstGeom prst="rect">
                <a:avLst/>
              </a:prstGeom>
              <a:noFill/>
              <a:ln w="0">
                <a:solidFill>
                  <a:srgbClr val="7F7F7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87412" name="Freeform 1580"/>
              <p:cNvSpPr>
                <a:spLocks/>
              </p:cNvSpPr>
              <p:nvPr/>
            </p:nvSpPr>
            <p:spPr bwMode="auto">
              <a:xfrm>
                <a:off x="4276" y="2791"/>
                <a:ext cx="8" cy="7"/>
              </a:xfrm>
              <a:custGeom>
                <a:avLst/>
                <a:gdLst>
                  <a:gd name="T0" fmla="*/ 0 w 17"/>
                  <a:gd name="T1" fmla="*/ 1 h 14"/>
                  <a:gd name="T2" fmla="*/ 0 w 17"/>
                  <a:gd name="T3" fmla="*/ 0 h 14"/>
                  <a:gd name="T4" fmla="*/ 0 w 17"/>
                  <a:gd name="T5" fmla="*/ 1 h 14"/>
                  <a:gd name="T6" fmla="*/ 0 w 17"/>
                  <a:gd name="T7" fmla="*/ 1 h 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4"/>
                  <a:gd name="T14" fmla="*/ 17 w 17"/>
                  <a:gd name="T15" fmla="*/ 14 h 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4">
                    <a:moveTo>
                      <a:pt x="17" y="12"/>
                    </a:moveTo>
                    <a:lnTo>
                      <a:pt x="17" y="0"/>
                    </a:lnTo>
                    <a:lnTo>
                      <a:pt x="0" y="14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13" name="Freeform 1581"/>
              <p:cNvSpPr>
                <a:spLocks/>
              </p:cNvSpPr>
              <p:nvPr/>
            </p:nvSpPr>
            <p:spPr bwMode="auto">
              <a:xfrm>
                <a:off x="4257" y="2797"/>
                <a:ext cx="27" cy="15"/>
              </a:xfrm>
              <a:custGeom>
                <a:avLst/>
                <a:gdLst>
                  <a:gd name="T0" fmla="*/ 1 w 53"/>
                  <a:gd name="T1" fmla="*/ 0 h 30"/>
                  <a:gd name="T2" fmla="*/ 1 w 53"/>
                  <a:gd name="T3" fmla="*/ 1 h 30"/>
                  <a:gd name="T4" fmla="*/ 0 w 53"/>
                  <a:gd name="T5" fmla="*/ 1 h 30"/>
                  <a:gd name="T6" fmla="*/ 1 w 53"/>
                  <a:gd name="T7" fmla="*/ 1 h 30"/>
                  <a:gd name="T8" fmla="*/ 1 w 53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"/>
                  <a:gd name="T16" fmla="*/ 0 h 30"/>
                  <a:gd name="T17" fmla="*/ 53 w 53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" h="30">
                    <a:moveTo>
                      <a:pt x="53" y="0"/>
                    </a:moveTo>
                    <a:lnTo>
                      <a:pt x="53" y="25"/>
                    </a:lnTo>
                    <a:lnTo>
                      <a:pt x="0" y="30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14" name="Freeform 1582"/>
              <p:cNvSpPr>
                <a:spLocks/>
              </p:cNvSpPr>
              <p:nvPr/>
            </p:nvSpPr>
            <p:spPr bwMode="auto">
              <a:xfrm>
                <a:off x="4238" y="2809"/>
                <a:ext cx="46" cy="18"/>
              </a:xfrm>
              <a:custGeom>
                <a:avLst/>
                <a:gdLst>
                  <a:gd name="T0" fmla="*/ 1 w 91"/>
                  <a:gd name="T1" fmla="*/ 0 h 36"/>
                  <a:gd name="T2" fmla="*/ 1 w 91"/>
                  <a:gd name="T3" fmla="*/ 1 h 36"/>
                  <a:gd name="T4" fmla="*/ 0 w 91"/>
                  <a:gd name="T5" fmla="*/ 1 h 36"/>
                  <a:gd name="T6" fmla="*/ 1 w 91"/>
                  <a:gd name="T7" fmla="*/ 1 h 36"/>
                  <a:gd name="T8" fmla="*/ 1 w 91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1"/>
                  <a:gd name="T16" fmla="*/ 0 h 36"/>
                  <a:gd name="T17" fmla="*/ 91 w 91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1" h="36">
                    <a:moveTo>
                      <a:pt x="91" y="0"/>
                    </a:moveTo>
                    <a:lnTo>
                      <a:pt x="91" y="25"/>
                    </a:lnTo>
                    <a:lnTo>
                      <a:pt x="0" y="36"/>
                    </a:lnTo>
                    <a:lnTo>
                      <a:pt x="38" y="5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15" name="Freeform 1583"/>
              <p:cNvSpPr>
                <a:spLocks/>
              </p:cNvSpPr>
              <p:nvPr/>
            </p:nvSpPr>
            <p:spPr bwMode="auto">
              <a:xfrm>
                <a:off x="4228" y="2822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1 h 38"/>
                  <a:gd name="T10" fmla="*/ 1 w 112"/>
                  <a:gd name="T11" fmla="*/ 0 h 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38"/>
                  <a:gd name="T20" fmla="*/ 112 w 112"/>
                  <a:gd name="T21" fmla="*/ 38 h 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26"/>
                    </a:lnTo>
                    <a:lnTo>
                      <a:pt x="21" y="11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16" name="Freeform 1584"/>
              <p:cNvSpPr>
                <a:spLocks/>
              </p:cNvSpPr>
              <p:nvPr/>
            </p:nvSpPr>
            <p:spPr bwMode="auto">
              <a:xfrm>
                <a:off x="4228" y="2835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17" name="Freeform 1585"/>
              <p:cNvSpPr>
                <a:spLocks/>
              </p:cNvSpPr>
              <p:nvPr/>
            </p:nvSpPr>
            <p:spPr bwMode="auto">
              <a:xfrm>
                <a:off x="4228" y="2848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8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18" name="Freeform 1586"/>
              <p:cNvSpPr>
                <a:spLocks/>
              </p:cNvSpPr>
              <p:nvPr/>
            </p:nvSpPr>
            <p:spPr bwMode="auto">
              <a:xfrm>
                <a:off x="4228" y="2862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19" name="Freeform 1587"/>
              <p:cNvSpPr>
                <a:spLocks/>
              </p:cNvSpPr>
              <p:nvPr/>
            </p:nvSpPr>
            <p:spPr bwMode="auto">
              <a:xfrm>
                <a:off x="4228" y="2875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20" name="Freeform 1588"/>
              <p:cNvSpPr>
                <a:spLocks/>
              </p:cNvSpPr>
              <p:nvPr/>
            </p:nvSpPr>
            <p:spPr bwMode="auto">
              <a:xfrm>
                <a:off x="4228" y="2888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5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21" name="Freeform 1589"/>
              <p:cNvSpPr>
                <a:spLocks/>
              </p:cNvSpPr>
              <p:nvPr/>
            </p:nvSpPr>
            <p:spPr bwMode="auto">
              <a:xfrm>
                <a:off x="4228" y="2901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3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22" name="Freeform 1590"/>
              <p:cNvSpPr>
                <a:spLocks/>
              </p:cNvSpPr>
              <p:nvPr/>
            </p:nvSpPr>
            <p:spPr bwMode="auto">
              <a:xfrm>
                <a:off x="4228" y="2914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23" name="Freeform 1591"/>
              <p:cNvSpPr>
                <a:spLocks/>
              </p:cNvSpPr>
              <p:nvPr/>
            </p:nvSpPr>
            <p:spPr bwMode="auto">
              <a:xfrm>
                <a:off x="4228" y="2927"/>
                <a:ext cx="56" cy="19"/>
              </a:xfrm>
              <a:custGeom>
                <a:avLst/>
                <a:gdLst>
                  <a:gd name="T0" fmla="*/ 1 w 112"/>
                  <a:gd name="T1" fmla="*/ 0 h 38"/>
                  <a:gd name="T2" fmla="*/ 1 w 112"/>
                  <a:gd name="T3" fmla="*/ 1 h 38"/>
                  <a:gd name="T4" fmla="*/ 0 w 112"/>
                  <a:gd name="T5" fmla="*/ 1 h 38"/>
                  <a:gd name="T6" fmla="*/ 0 w 112"/>
                  <a:gd name="T7" fmla="*/ 1 h 38"/>
                  <a:gd name="T8" fmla="*/ 1 w 112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8"/>
                  <a:gd name="T17" fmla="*/ 112 w 112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8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38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24" name="Freeform 1592"/>
              <p:cNvSpPr>
                <a:spLocks/>
              </p:cNvSpPr>
              <p:nvPr/>
            </p:nvSpPr>
            <p:spPr bwMode="auto">
              <a:xfrm>
                <a:off x="4228" y="2940"/>
                <a:ext cx="56" cy="19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0 h 40"/>
                  <a:gd name="T4" fmla="*/ 0 w 112"/>
                  <a:gd name="T5" fmla="*/ 0 h 40"/>
                  <a:gd name="T6" fmla="*/ 0 w 112"/>
                  <a:gd name="T7" fmla="*/ 0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25" name="Freeform 1593"/>
              <p:cNvSpPr>
                <a:spLocks/>
              </p:cNvSpPr>
              <p:nvPr/>
            </p:nvSpPr>
            <p:spPr bwMode="auto">
              <a:xfrm>
                <a:off x="4228" y="2952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26" name="Freeform 1594"/>
              <p:cNvSpPr>
                <a:spLocks/>
              </p:cNvSpPr>
              <p:nvPr/>
            </p:nvSpPr>
            <p:spPr bwMode="auto">
              <a:xfrm>
                <a:off x="4228" y="2965"/>
                <a:ext cx="56" cy="20"/>
              </a:xfrm>
              <a:custGeom>
                <a:avLst/>
                <a:gdLst>
                  <a:gd name="T0" fmla="*/ 1 w 112"/>
                  <a:gd name="T1" fmla="*/ 0 h 40"/>
                  <a:gd name="T2" fmla="*/ 1 w 112"/>
                  <a:gd name="T3" fmla="*/ 1 h 40"/>
                  <a:gd name="T4" fmla="*/ 0 w 112"/>
                  <a:gd name="T5" fmla="*/ 1 h 40"/>
                  <a:gd name="T6" fmla="*/ 0 w 112"/>
                  <a:gd name="T7" fmla="*/ 1 h 40"/>
                  <a:gd name="T8" fmla="*/ 1 w 112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40"/>
                  <a:gd name="T17" fmla="*/ 112 w 112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40">
                    <a:moveTo>
                      <a:pt x="112" y="0"/>
                    </a:moveTo>
                    <a:lnTo>
                      <a:pt x="112" y="26"/>
                    </a:lnTo>
                    <a:lnTo>
                      <a:pt x="0" y="40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27" name="Freeform 1595"/>
              <p:cNvSpPr>
                <a:spLocks/>
              </p:cNvSpPr>
              <p:nvPr/>
            </p:nvSpPr>
            <p:spPr bwMode="auto">
              <a:xfrm>
                <a:off x="4228" y="2978"/>
                <a:ext cx="56" cy="20"/>
              </a:xfrm>
              <a:custGeom>
                <a:avLst/>
                <a:gdLst>
                  <a:gd name="T0" fmla="*/ 1 w 112"/>
                  <a:gd name="T1" fmla="*/ 0 h 39"/>
                  <a:gd name="T2" fmla="*/ 1 w 112"/>
                  <a:gd name="T3" fmla="*/ 1 h 39"/>
                  <a:gd name="T4" fmla="*/ 0 w 112"/>
                  <a:gd name="T5" fmla="*/ 1 h 39"/>
                  <a:gd name="T6" fmla="*/ 0 w 112"/>
                  <a:gd name="T7" fmla="*/ 1 h 39"/>
                  <a:gd name="T8" fmla="*/ 1 w 112"/>
                  <a:gd name="T9" fmla="*/ 0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39"/>
                  <a:gd name="T17" fmla="*/ 112 w 112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39">
                    <a:moveTo>
                      <a:pt x="112" y="0"/>
                    </a:moveTo>
                    <a:lnTo>
                      <a:pt x="112" y="27"/>
                    </a:lnTo>
                    <a:lnTo>
                      <a:pt x="0" y="39"/>
                    </a:lnTo>
                    <a:lnTo>
                      <a:pt x="0" y="14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28" name="Freeform 1596"/>
              <p:cNvSpPr>
                <a:spLocks/>
              </p:cNvSpPr>
              <p:nvPr/>
            </p:nvSpPr>
            <p:spPr bwMode="auto">
              <a:xfrm>
                <a:off x="4228" y="2992"/>
                <a:ext cx="56" cy="17"/>
              </a:xfrm>
              <a:custGeom>
                <a:avLst/>
                <a:gdLst>
                  <a:gd name="T0" fmla="*/ 1 w 112"/>
                  <a:gd name="T1" fmla="*/ 0 h 35"/>
                  <a:gd name="T2" fmla="*/ 1 w 112"/>
                  <a:gd name="T3" fmla="*/ 0 h 35"/>
                  <a:gd name="T4" fmla="*/ 1 w 112"/>
                  <a:gd name="T5" fmla="*/ 0 h 35"/>
                  <a:gd name="T6" fmla="*/ 0 w 112"/>
                  <a:gd name="T7" fmla="*/ 0 h 35"/>
                  <a:gd name="T8" fmla="*/ 0 w 112"/>
                  <a:gd name="T9" fmla="*/ 0 h 35"/>
                  <a:gd name="T10" fmla="*/ 1 w 112"/>
                  <a:gd name="T11" fmla="*/ 0 h 3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2"/>
                  <a:gd name="T19" fmla="*/ 0 h 35"/>
                  <a:gd name="T20" fmla="*/ 112 w 112"/>
                  <a:gd name="T21" fmla="*/ 35 h 3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2" h="35">
                    <a:moveTo>
                      <a:pt x="112" y="0"/>
                    </a:moveTo>
                    <a:lnTo>
                      <a:pt x="112" y="26"/>
                    </a:lnTo>
                    <a:lnTo>
                      <a:pt x="26" y="35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93939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29" name="Freeform 1597"/>
              <p:cNvSpPr>
                <a:spLocks/>
              </p:cNvSpPr>
              <p:nvPr/>
            </p:nvSpPr>
            <p:spPr bwMode="auto">
              <a:xfrm>
                <a:off x="4241" y="3005"/>
                <a:ext cx="43" cy="16"/>
              </a:xfrm>
              <a:custGeom>
                <a:avLst/>
                <a:gdLst>
                  <a:gd name="T0" fmla="*/ 1 w 86"/>
                  <a:gd name="T1" fmla="*/ 0 h 33"/>
                  <a:gd name="T2" fmla="*/ 1 w 86"/>
                  <a:gd name="T3" fmla="*/ 0 h 33"/>
                  <a:gd name="T4" fmla="*/ 1 w 86"/>
                  <a:gd name="T5" fmla="*/ 0 h 33"/>
                  <a:gd name="T6" fmla="*/ 0 w 86"/>
                  <a:gd name="T7" fmla="*/ 0 h 33"/>
                  <a:gd name="T8" fmla="*/ 1 w 86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33"/>
                  <a:gd name="T17" fmla="*/ 86 w 86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33">
                    <a:moveTo>
                      <a:pt x="86" y="0"/>
                    </a:moveTo>
                    <a:lnTo>
                      <a:pt x="86" y="26"/>
                    </a:lnTo>
                    <a:lnTo>
                      <a:pt x="29" y="33"/>
                    </a:lnTo>
                    <a:lnTo>
                      <a:pt x="0" y="9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30" name="Freeform 1598"/>
              <p:cNvSpPr>
                <a:spLocks/>
              </p:cNvSpPr>
              <p:nvPr/>
            </p:nvSpPr>
            <p:spPr bwMode="auto">
              <a:xfrm>
                <a:off x="4256" y="3018"/>
                <a:ext cx="28" cy="15"/>
              </a:xfrm>
              <a:custGeom>
                <a:avLst/>
                <a:gdLst>
                  <a:gd name="T0" fmla="*/ 0 w 57"/>
                  <a:gd name="T1" fmla="*/ 0 h 29"/>
                  <a:gd name="T2" fmla="*/ 0 w 57"/>
                  <a:gd name="T3" fmla="*/ 1 h 29"/>
                  <a:gd name="T4" fmla="*/ 0 w 57"/>
                  <a:gd name="T5" fmla="*/ 1 h 29"/>
                  <a:gd name="T6" fmla="*/ 0 w 57"/>
                  <a:gd name="T7" fmla="*/ 1 h 29"/>
                  <a:gd name="T8" fmla="*/ 0 w 57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29"/>
                  <a:gd name="T17" fmla="*/ 57 w 57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29">
                    <a:moveTo>
                      <a:pt x="57" y="0"/>
                    </a:moveTo>
                    <a:lnTo>
                      <a:pt x="57" y="26"/>
                    </a:lnTo>
                    <a:lnTo>
                      <a:pt x="30" y="29"/>
                    </a:lnTo>
                    <a:lnTo>
                      <a:pt x="0" y="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31" name="Freeform 1599"/>
              <p:cNvSpPr>
                <a:spLocks/>
              </p:cNvSpPr>
              <p:nvPr/>
            </p:nvSpPr>
            <p:spPr bwMode="auto">
              <a:xfrm>
                <a:off x="4270" y="3031"/>
                <a:ext cx="14" cy="12"/>
              </a:xfrm>
              <a:custGeom>
                <a:avLst/>
                <a:gdLst>
                  <a:gd name="T0" fmla="*/ 1 w 27"/>
                  <a:gd name="T1" fmla="*/ 0 h 24"/>
                  <a:gd name="T2" fmla="*/ 1 w 27"/>
                  <a:gd name="T3" fmla="*/ 1 h 24"/>
                  <a:gd name="T4" fmla="*/ 0 w 27"/>
                  <a:gd name="T5" fmla="*/ 1 h 24"/>
                  <a:gd name="T6" fmla="*/ 1 w 27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"/>
                  <a:gd name="T13" fmla="*/ 0 h 24"/>
                  <a:gd name="T14" fmla="*/ 27 w 27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" h="24">
                    <a:moveTo>
                      <a:pt x="27" y="0"/>
                    </a:moveTo>
                    <a:lnTo>
                      <a:pt x="27" y="24"/>
                    </a:lnTo>
                    <a:lnTo>
                      <a:pt x="0" y="3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32" name="Freeform 1600"/>
              <p:cNvSpPr>
                <a:spLocks/>
              </p:cNvSpPr>
              <p:nvPr/>
            </p:nvSpPr>
            <p:spPr bwMode="auto">
              <a:xfrm>
                <a:off x="4228" y="2791"/>
                <a:ext cx="56" cy="252"/>
              </a:xfrm>
              <a:custGeom>
                <a:avLst/>
                <a:gdLst>
                  <a:gd name="T0" fmla="*/ 0 w 112"/>
                  <a:gd name="T1" fmla="*/ 1 h 504"/>
                  <a:gd name="T2" fmla="*/ 1 w 112"/>
                  <a:gd name="T3" fmla="*/ 0 h 504"/>
                  <a:gd name="T4" fmla="*/ 1 w 112"/>
                  <a:gd name="T5" fmla="*/ 1 h 504"/>
                  <a:gd name="T6" fmla="*/ 0 w 112"/>
                  <a:gd name="T7" fmla="*/ 1 h 504"/>
                  <a:gd name="T8" fmla="*/ 0 w 112"/>
                  <a:gd name="T9" fmla="*/ 1 h 5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504"/>
                  <a:gd name="T17" fmla="*/ 112 w 112"/>
                  <a:gd name="T18" fmla="*/ 504 h 5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504">
                    <a:moveTo>
                      <a:pt x="0" y="88"/>
                    </a:moveTo>
                    <a:lnTo>
                      <a:pt x="112" y="0"/>
                    </a:lnTo>
                    <a:lnTo>
                      <a:pt x="112" y="504"/>
                    </a:lnTo>
                    <a:lnTo>
                      <a:pt x="0" y="418"/>
                    </a:lnTo>
                    <a:lnTo>
                      <a:pt x="0" y="88"/>
                    </a:lnTo>
                  </a:path>
                </a:pathLst>
              </a:custGeom>
              <a:noFill/>
              <a:ln w="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33" name="Freeform 1601"/>
              <p:cNvSpPr>
                <a:spLocks/>
              </p:cNvSpPr>
              <p:nvPr/>
            </p:nvSpPr>
            <p:spPr bwMode="auto">
              <a:xfrm>
                <a:off x="4222" y="2999"/>
                <a:ext cx="68" cy="43"/>
              </a:xfrm>
              <a:custGeom>
                <a:avLst/>
                <a:gdLst>
                  <a:gd name="T0" fmla="*/ 0 w 137"/>
                  <a:gd name="T1" fmla="*/ 1 h 86"/>
                  <a:gd name="T2" fmla="*/ 0 w 137"/>
                  <a:gd name="T3" fmla="*/ 1 h 86"/>
                  <a:gd name="T4" fmla="*/ 0 w 137"/>
                  <a:gd name="T5" fmla="*/ 0 h 86"/>
                  <a:gd name="T6" fmla="*/ 0 w 137"/>
                  <a:gd name="T7" fmla="*/ 0 h 86"/>
                  <a:gd name="T8" fmla="*/ 0 w 13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7"/>
                  <a:gd name="T16" fmla="*/ 0 h 86"/>
                  <a:gd name="T17" fmla="*/ 137 w 13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7" h="86">
                    <a:moveTo>
                      <a:pt x="0" y="86"/>
                    </a:moveTo>
                    <a:lnTo>
                      <a:pt x="137" y="86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34" name="Freeform 1602"/>
              <p:cNvSpPr>
                <a:spLocks/>
              </p:cNvSpPr>
              <p:nvPr/>
            </p:nvSpPr>
            <p:spPr bwMode="auto">
              <a:xfrm>
                <a:off x="4153" y="2999"/>
                <a:ext cx="73" cy="43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35" name="Freeform 1603"/>
              <p:cNvSpPr>
                <a:spLocks/>
              </p:cNvSpPr>
              <p:nvPr/>
            </p:nvSpPr>
            <p:spPr bwMode="auto">
              <a:xfrm>
                <a:off x="4085" y="2999"/>
                <a:ext cx="73" cy="43"/>
              </a:xfrm>
              <a:custGeom>
                <a:avLst/>
                <a:gdLst>
                  <a:gd name="T0" fmla="*/ 1 w 146"/>
                  <a:gd name="T1" fmla="*/ 1 h 86"/>
                  <a:gd name="T2" fmla="*/ 0 w 146"/>
                  <a:gd name="T3" fmla="*/ 1 h 86"/>
                  <a:gd name="T4" fmla="*/ 1 w 146"/>
                  <a:gd name="T5" fmla="*/ 0 h 86"/>
                  <a:gd name="T6" fmla="*/ 1 w 146"/>
                  <a:gd name="T7" fmla="*/ 0 h 86"/>
                  <a:gd name="T8" fmla="*/ 1 w 146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6"/>
                  <a:gd name="T17" fmla="*/ 146 w 14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8" y="0"/>
                    </a:lnTo>
                    <a:lnTo>
                      <a:pt x="146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F1F1F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36" name="Freeform 1604"/>
              <p:cNvSpPr>
                <a:spLocks/>
              </p:cNvSpPr>
              <p:nvPr/>
            </p:nvSpPr>
            <p:spPr bwMode="auto">
              <a:xfrm>
                <a:off x="4016" y="2999"/>
                <a:ext cx="73" cy="43"/>
              </a:xfrm>
              <a:custGeom>
                <a:avLst/>
                <a:gdLst>
                  <a:gd name="T0" fmla="*/ 1 w 146"/>
                  <a:gd name="T1" fmla="*/ 1 h 86"/>
                  <a:gd name="T2" fmla="*/ 0 w 146"/>
                  <a:gd name="T3" fmla="*/ 1 h 86"/>
                  <a:gd name="T4" fmla="*/ 1 w 146"/>
                  <a:gd name="T5" fmla="*/ 0 h 86"/>
                  <a:gd name="T6" fmla="*/ 1 w 146"/>
                  <a:gd name="T7" fmla="*/ 0 h 86"/>
                  <a:gd name="T8" fmla="*/ 1 w 146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6"/>
                  <a:gd name="T17" fmla="*/ 146 w 14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37" name="Freeform 1605"/>
              <p:cNvSpPr>
                <a:spLocks/>
              </p:cNvSpPr>
              <p:nvPr/>
            </p:nvSpPr>
            <p:spPr bwMode="auto">
              <a:xfrm>
                <a:off x="3948" y="2999"/>
                <a:ext cx="73" cy="43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7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6"/>
                    </a:lnTo>
                    <a:close/>
                  </a:path>
                </a:pathLst>
              </a:custGeom>
              <a:solidFill>
                <a:srgbClr val="E4E4E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38" name="Freeform 1606"/>
              <p:cNvSpPr>
                <a:spLocks/>
              </p:cNvSpPr>
              <p:nvPr/>
            </p:nvSpPr>
            <p:spPr bwMode="auto">
              <a:xfrm>
                <a:off x="3879" y="2999"/>
                <a:ext cx="73" cy="43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39" name="Freeform 1607"/>
              <p:cNvSpPr>
                <a:spLocks/>
              </p:cNvSpPr>
              <p:nvPr/>
            </p:nvSpPr>
            <p:spPr bwMode="auto">
              <a:xfrm>
                <a:off x="3810" y="2999"/>
                <a:ext cx="74" cy="43"/>
              </a:xfrm>
              <a:custGeom>
                <a:avLst/>
                <a:gdLst>
                  <a:gd name="T0" fmla="*/ 1 w 146"/>
                  <a:gd name="T1" fmla="*/ 1 h 86"/>
                  <a:gd name="T2" fmla="*/ 0 w 146"/>
                  <a:gd name="T3" fmla="*/ 1 h 86"/>
                  <a:gd name="T4" fmla="*/ 1 w 146"/>
                  <a:gd name="T5" fmla="*/ 0 h 86"/>
                  <a:gd name="T6" fmla="*/ 1 w 146"/>
                  <a:gd name="T7" fmla="*/ 0 h 86"/>
                  <a:gd name="T8" fmla="*/ 1 w 146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6"/>
                  <a:gd name="T17" fmla="*/ 146 w 14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8" y="0"/>
                    </a:lnTo>
                    <a:lnTo>
                      <a:pt x="146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D6D6D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40" name="Freeform 1608"/>
              <p:cNvSpPr>
                <a:spLocks/>
              </p:cNvSpPr>
              <p:nvPr/>
            </p:nvSpPr>
            <p:spPr bwMode="auto">
              <a:xfrm>
                <a:off x="3741" y="2999"/>
                <a:ext cx="74" cy="43"/>
              </a:xfrm>
              <a:custGeom>
                <a:avLst/>
                <a:gdLst>
                  <a:gd name="T0" fmla="*/ 1 w 146"/>
                  <a:gd name="T1" fmla="*/ 1 h 86"/>
                  <a:gd name="T2" fmla="*/ 0 w 146"/>
                  <a:gd name="T3" fmla="*/ 1 h 86"/>
                  <a:gd name="T4" fmla="*/ 1 w 146"/>
                  <a:gd name="T5" fmla="*/ 0 h 86"/>
                  <a:gd name="T6" fmla="*/ 1 w 146"/>
                  <a:gd name="T7" fmla="*/ 0 h 86"/>
                  <a:gd name="T8" fmla="*/ 1 w 146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6"/>
                  <a:gd name="T16" fmla="*/ 0 h 86"/>
                  <a:gd name="T17" fmla="*/ 146 w 146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6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6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CFCF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41" name="Freeform 1609"/>
              <p:cNvSpPr>
                <a:spLocks/>
              </p:cNvSpPr>
              <p:nvPr/>
            </p:nvSpPr>
            <p:spPr bwMode="auto">
              <a:xfrm>
                <a:off x="3673" y="2999"/>
                <a:ext cx="73" cy="43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7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6"/>
                    </a:lnTo>
                    <a:close/>
                  </a:path>
                </a:pathLst>
              </a:custGeom>
              <a:solidFill>
                <a:srgbClr val="C9C9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42" name="Freeform 1610"/>
              <p:cNvSpPr>
                <a:spLocks/>
              </p:cNvSpPr>
              <p:nvPr/>
            </p:nvSpPr>
            <p:spPr bwMode="auto">
              <a:xfrm>
                <a:off x="3604" y="2999"/>
                <a:ext cx="73" cy="43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C2C2C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43" name="Freeform 1611"/>
              <p:cNvSpPr>
                <a:spLocks/>
              </p:cNvSpPr>
              <p:nvPr/>
            </p:nvSpPr>
            <p:spPr bwMode="auto">
              <a:xfrm>
                <a:off x="3536" y="2999"/>
                <a:ext cx="73" cy="43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10" y="0"/>
                    </a:lnTo>
                    <a:lnTo>
                      <a:pt x="147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BBBBB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44" name="Freeform 1612"/>
              <p:cNvSpPr>
                <a:spLocks/>
              </p:cNvSpPr>
              <p:nvPr/>
            </p:nvSpPr>
            <p:spPr bwMode="auto">
              <a:xfrm>
                <a:off x="3468" y="2999"/>
                <a:ext cx="73" cy="43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7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7" y="86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45" name="Freeform 1613"/>
              <p:cNvSpPr>
                <a:spLocks/>
              </p:cNvSpPr>
              <p:nvPr/>
            </p:nvSpPr>
            <p:spPr bwMode="auto">
              <a:xfrm>
                <a:off x="3399" y="2999"/>
                <a:ext cx="73" cy="43"/>
              </a:xfrm>
              <a:custGeom>
                <a:avLst/>
                <a:gdLst>
                  <a:gd name="T0" fmla="*/ 0 w 147"/>
                  <a:gd name="T1" fmla="*/ 1 h 86"/>
                  <a:gd name="T2" fmla="*/ 0 w 147"/>
                  <a:gd name="T3" fmla="*/ 1 h 86"/>
                  <a:gd name="T4" fmla="*/ 0 w 147"/>
                  <a:gd name="T5" fmla="*/ 0 h 86"/>
                  <a:gd name="T6" fmla="*/ 0 w 147"/>
                  <a:gd name="T7" fmla="*/ 0 h 86"/>
                  <a:gd name="T8" fmla="*/ 0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8" y="86"/>
                    </a:moveTo>
                    <a:lnTo>
                      <a:pt x="0" y="86"/>
                    </a:lnTo>
                    <a:lnTo>
                      <a:pt x="11" y="0"/>
                    </a:lnTo>
                    <a:lnTo>
                      <a:pt x="147" y="0"/>
                    </a:lnTo>
                    <a:lnTo>
                      <a:pt x="138" y="86"/>
                    </a:lnTo>
                    <a:close/>
                  </a:path>
                </a:pathLst>
              </a:custGeom>
              <a:solidFill>
                <a:srgbClr val="AEAEA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87446" name="Freeform 1614"/>
              <p:cNvSpPr>
                <a:spLocks/>
              </p:cNvSpPr>
              <p:nvPr/>
            </p:nvSpPr>
            <p:spPr bwMode="auto">
              <a:xfrm>
                <a:off x="3330" y="2999"/>
                <a:ext cx="74" cy="43"/>
              </a:xfrm>
              <a:custGeom>
                <a:avLst/>
                <a:gdLst>
                  <a:gd name="T0" fmla="*/ 1 w 147"/>
                  <a:gd name="T1" fmla="*/ 1 h 86"/>
                  <a:gd name="T2" fmla="*/ 0 w 147"/>
                  <a:gd name="T3" fmla="*/ 1 h 86"/>
                  <a:gd name="T4" fmla="*/ 1 w 147"/>
                  <a:gd name="T5" fmla="*/ 0 h 86"/>
                  <a:gd name="T6" fmla="*/ 1 w 147"/>
                  <a:gd name="T7" fmla="*/ 0 h 86"/>
                  <a:gd name="T8" fmla="*/ 1 w 147"/>
                  <a:gd name="T9" fmla="*/ 1 h 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86"/>
                  <a:gd name="T17" fmla="*/ 147 w 147"/>
                  <a:gd name="T18" fmla="*/ 86 h 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86">
                    <a:moveTo>
                      <a:pt x="136" y="86"/>
                    </a:moveTo>
                    <a:lnTo>
                      <a:pt x="0" y="86"/>
                    </a:lnTo>
                    <a:lnTo>
                      <a:pt x="9" y="0"/>
                    </a:lnTo>
                    <a:lnTo>
                      <a:pt x="147" y="0"/>
                    </a:lnTo>
                    <a:lnTo>
                      <a:pt x="136" y="86"/>
                    </a:lnTo>
                    <a:close/>
                  </a:path>
                </a:pathLst>
              </a:custGeom>
              <a:solidFill>
                <a:srgbClr val="A7A7A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87057" name="Freeform 1615"/>
            <p:cNvSpPr>
              <a:spLocks/>
            </p:cNvSpPr>
            <p:nvPr/>
          </p:nvSpPr>
          <p:spPr bwMode="auto">
            <a:xfrm>
              <a:off x="3261" y="2999"/>
              <a:ext cx="74" cy="43"/>
            </a:xfrm>
            <a:custGeom>
              <a:avLst/>
              <a:gdLst>
                <a:gd name="T0" fmla="*/ 1 w 147"/>
                <a:gd name="T1" fmla="*/ 1 h 86"/>
                <a:gd name="T2" fmla="*/ 0 w 147"/>
                <a:gd name="T3" fmla="*/ 1 h 86"/>
                <a:gd name="T4" fmla="*/ 1 w 147"/>
                <a:gd name="T5" fmla="*/ 0 h 86"/>
                <a:gd name="T6" fmla="*/ 1 w 147"/>
                <a:gd name="T7" fmla="*/ 0 h 86"/>
                <a:gd name="T8" fmla="*/ 1 w 147"/>
                <a:gd name="T9" fmla="*/ 1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86"/>
                <a:gd name="T17" fmla="*/ 147 w 14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86">
                  <a:moveTo>
                    <a:pt x="138" y="86"/>
                  </a:moveTo>
                  <a:lnTo>
                    <a:pt x="0" y="86"/>
                  </a:lnTo>
                  <a:lnTo>
                    <a:pt x="10" y="0"/>
                  </a:lnTo>
                  <a:lnTo>
                    <a:pt x="147" y="0"/>
                  </a:lnTo>
                  <a:lnTo>
                    <a:pt x="138" y="86"/>
                  </a:lnTo>
                  <a:close/>
                </a:path>
              </a:pathLst>
            </a:custGeom>
            <a:solidFill>
              <a:srgbClr val="A0A0A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58" name="Freeform 1616"/>
            <p:cNvSpPr>
              <a:spLocks/>
            </p:cNvSpPr>
            <p:nvPr/>
          </p:nvSpPr>
          <p:spPr bwMode="auto">
            <a:xfrm>
              <a:off x="3193" y="2999"/>
              <a:ext cx="74" cy="43"/>
            </a:xfrm>
            <a:custGeom>
              <a:avLst/>
              <a:gdLst>
                <a:gd name="T0" fmla="*/ 1 w 147"/>
                <a:gd name="T1" fmla="*/ 1 h 86"/>
                <a:gd name="T2" fmla="*/ 0 w 147"/>
                <a:gd name="T3" fmla="*/ 1 h 86"/>
                <a:gd name="T4" fmla="*/ 1 w 147"/>
                <a:gd name="T5" fmla="*/ 0 h 86"/>
                <a:gd name="T6" fmla="*/ 1 w 147"/>
                <a:gd name="T7" fmla="*/ 0 h 86"/>
                <a:gd name="T8" fmla="*/ 1 w 147"/>
                <a:gd name="T9" fmla="*/ 1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86"/>
                <a:gd name="T17" fmla="*/ 147 w 14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86">
                  <a:moveTo>
                    <a:pt x="137" y="86"/>
                  </a:moveTo>
                  <a:lnTo>
                    <a:pt x="0" y="86"/>
                  </a:lnTo>
                  <a:lnTo>
                    <a:pt x="9" y="0"/>
                  </a:lnTo>
                  <a:lnTo>
                    <a:pt x="147" y="0"/>
                  </a:lnTo>
                  <a:lnTo>
                    <a:pt x="137" y="86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59" name="Freeform 1617"/>
            <p:cNvSpPr>
              <a:spLocks/>
            </p:cNvSpPr>
            <p:nvPr/>
          </p:nvSpPr>
          <p:spPr bwMode="auto">
            <a:xfrm>
              <a:off x="3124" y="2999"/>
              <a:ext cx="74" cy="43"/>
            </a:xfrm>
            <a:custGeom>
              <a:avLst/>
              <a:gdLst>
                <a:gd name="T0" fmla="*/ 1 w 147"/>
                <a:gd name="T1" fmla="*/ 1 h 86"/>
                <a:gd name="T2" fmla="*/ 0 w 147"/>
                <a:gd name="T3" fmla="*/ 1 h 86"/>
                <a:gd name="T4" fmla="*/ 1 w 147"/>
                <a:gd name="T5" fmla="*/ 0 h 86"/>
                <a:gd name="T6" fmla="*/ 1 w 147"/>
                <a:gd name="T7" fmla="*/ 0 h 86"/>
                <a:gd name="T8" fmla="*/ 1 w 147"/>
                <a:gd name="T9" fmla="*/ 1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86"/>
                <a:gd name="T17" fmla="*/ 147 w 14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86">
                  <a:moveTo>
                    <a:pt x="138" y="86"/>
                  </a:moveTo>
                  <a:lnTo>
                    <a:pt x="0" y="86"/>
                  </a:lnTo>
                  <a:lnTo>
                    <a:pt x="11" y="0"/>
                  </a:lnTo>
                  <a:lnTo>
                    <a:pt x="147" y="0"/>
                  </a:lnTo>
                  <a:lnTo>
                    <a:pt x="138" y="86"/>
                  </a:lnTo>
                  <a:close/>
                </a:path>
              </a:pathLst>
            </a:custGeom>
            <a:solidFill>
              <a:srgbClr val="93939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60" name="Freeform 1618"/>
            <p:cNvSpPr>
              <a:spLocks/>
            </p:cNvSpPr>
            <p:nvPr/>
          </p:nvSpPr>
          <p:spPr bwMode="auto">
            <a:xfrm>
              <a:off x="3056" y="2999"/>
              <a:ext cx="73" cy="43"/>
            </a:xfrm>
            <a:custGeom>
              <a:avLst/>
              <a:gdLst>
                <a:gd name="T0" fmla="*/ 0 w 147"/>
                <a:gd name="T1" fmla="*/ 1 h 86"/>
                <a:gd name="T2" fmla="*/ 0 w 147"/>
                <a:gd name="T3" fmla="*/ 1 h 86"/>
                <a:gd name="T4" fmla="*/ 0 w 147"/>
                <a:gd name="T5" fmla="*/ 0 h 86"/>
                <a:gd name="T6" fmla="*/ 0 w 147"/>
                <a:gd name="T7" fmla="*/ 0 h 86"/>
                <a:gd name="T8" fmla="*/ 0 w 147"/>
                <a:gd name="T9" fmla="*/ 1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86"/>
                <a:gd name="T17" fmla="*/ 147 w 14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86">
                  <a:moveTo>
                    <a:pt x="136" y="86"/>
                  </a:moveTo>
                  <a:lnTo>
                    <a:pt x="0" y="86"/>
                  </a:lnTo>
                  <a:lnTo>
                    <a:pt x="10" y="0"/>
                  </a:lnTo>
                  <a:lnTo>
                    <a:pt x="147" y="0"/>
                  </a:lnTo>
                  <a:lnTo>
                    <a:pt x="136" y="86"/>
                  </a:ln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61" name="Freeform 1619"/>
            <p:cNvSpPr>
              <a:spLocks/>
            </p:cNvSpPr>
            <p:nvPr/>
          </p:nvSpPr>
          <p:spPr bwMode="auto">
            <a:xfrm>
              <a:off x="2987" y="2999"/>
              <a:ext cx="74" cy="43"/>
            </a:xfrm>
            <a:custGeom>
              <a:avLst/>
              <a:gdLst>
                <a:gd name="T0" fmla="*/ 1 w 148"/>
                <a:gd name="T1" fmla="*/ 1 h 86"/>
                <a:gd name="T2" fmla="*/ 0 w 148"/>
                <a:gd name="T3" fmla="*/ 1 h 86"/>
                <a:gd name="T4" fmla="*/ 1 w 148"/>
                <a:gd name="T5" fmla="*/ 0 h 86"/>
                <a:gd name="T6" fmla="*/ 1 w 148"/>
                <a:gd name="T7" fmla="*/ 0 h 86"/>
                <a:gd name="T8" fmla="*/ 1 w 148"/>
                <a:gd name="T9" fmla="*/ 1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86"/>
                <a:gd name="T17" fmla="*/ 148 w 148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86">
                  <a:moveTo>
                    <a:pt x="138" y="86"/>
                  </a:moveTo>
                  <a:lnTo>
                    <a:pt x="0" y="86"/>
                  </a:lnTo>
                  <a:lnTo>
                    <a:pt x="10" y="0"/>
                  </a:lnTo>
                  <a:lnTo>
                    <a:pt x="148" y="0"/>
                  </a:lnTo>
                  <a:lnTo>
                    <a:pt x="138" y="86"/>
                  </a:lnTo>
                  <a:close/>
                </a:path>
              </a:pathLst>
            </a:custGeom>
            <a:solidFill>
              <a:srgbClr val="8585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62" name="Freeform 1620"/>
            <p:cNvSpPr>
              <a:spLocks/>
            </p:cNvSpPr>
            <p:nvPr/>
          </p:nvSpPr>
          <p:spPr bwMode="auto">
            <a:xfrm>
              <a:off x="2923" y="2999"/>
              <a:ext cx="69" cy="43"/>
            </a:xfrm>
            <a:custGeom>
              <a:avLst/>
              <a:gdLst>
                <a:gd name="T0" fmla="*/ 1 w 138"/>
                <a:gd name="T1" fmla="*/ 1 h 86"/>
                <a:gd name="T2" fmla="*/ 0 w 138"/>
                <a:gd name="T3" fmla="*/ 1 h 86"/>
                <a:gd name="T4" fmla="*/ 1 w 138"/>
                <a:gd name="T5" fmla="*/ 0 h 86"/>
                <a:gd name="T6" fmla="*/ 1 w 138"/>
                <a:gd name="T7" fmla="*/ 0 h 86"/>
                <a:gd name="T8" fmla="*/ 1 w 138"/>
                <a:gd name="T9" fmla="*/ 1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86"/>
                <a:gd name="T17" fmla="*/ 138 w 138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86">
                  <a:moveTo>
                    <a:pt x="128" y="86"/>
                  </a:moveTo>
                  <a:lnTo>
                    <a:pt x="0" y="86"/>
                  </a:lnTo>
                  <a:lnTo>
                    <a:pt x="112" y="0"/>
                  </a:lnTo>
                  <a:lnTo>
                    <a:pt x="138" y="0"/>
                  </a:lnTo>
                  <a:lnTo>
                    <a:pt x="128" y="86"/>
                  </a:lnTo>
                  <a:close/>
                </a:path>
              </a:pathLst>
            </a:custGeom>
            <a:solidFill>
              <a:srgbClr val="7F7F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63" name="Freeform 1621"/>
            <p:cNvSpPr>
              <a:spLocks/>
            </p:cNvSpPr>
            <p:nvPr/>
          </p:nvSpPr>
          <p:spPr bwMode="auto">
            <a:xfrm>
              <a:off x="2923" y="2999"/>
              <a:ext cx="1367" cy="43"/>
            </a:xfrm>
            <a:custGeom>
              <a:avLst/>
              <a:gdLst>
                <a:gd name="T0" fmla="*/ 0 w 2735"/>
                <a:gd name="T1" fmla="*/ 0 h 86"/>
                <a:gd name="T2" fmla="*/ 0 w 2735"/>
                <a:gd name="T3" fmla="*/ 1 h 86"/>
                <a:gd name="T4" fmla="*/ 0 w 2735"/>
                <a:gd name="T5" fmla="*/ 1 h 86"/>
                <a:gd name="T6" fmla="*/ 0 w 2735"/>
                <a:gd name="T7" fmla="*/ 0 h 86"/>
                <a:gd name="T8" fmla="*/ 0 w 2735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35"/>
                <a:gd name="T16" fmla="*/ 0 h 86"/>
                <a:gd name="T17" fmla="*/ 2735 w 2735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35" h="86">
                  <a:moveTo>
                    <a:pt x="112" y="0"/>
                  </a:moveTo>
                  <a:lnTo>
                    <a:pt x="0" y="86"/>
                  </a:lnTo>
                  <a:lnTo>
                    <a:pt x="2735" y="86"/>
                  </a:lnTo>
                  <a:lnTo>
                    <a:pt x="2610" y="0"/>
                  </a:lnTo>
                  <a:lnTo>
                    <a:pt x="112" y="0"/>
                  </a:lnTo>
                </a:path>
              </a:pathLst>
            </a:custGeom>
            <a:noFill/>
            <a:ln w="0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64" name="Freeform 1622"/>
            <p:cNvSpPr>
              <a:spLocks/>
            </p:cNvSpPr>
            <p:nvPr/>
          </p:nvSpPr>
          <p:spPr bwMode="auto">
            <a:xfrm>
              <a:off x="2923" y="2790"/>
              <a:ext cx="68" cy="44"/>
            </a:xfrm>
            <a:custGeom>
              <a:avLst/>
              <a:gdLst>
                <a:gd name="T0" fmla="*/ 1 w 136"/>
                <a:gd name="T1" fmla="*/ 0 h 88"/>
                <a:gd name="T2" fmla="*/ 0 w 136"/>
                <a:gd name="T3" fmla="*/ 0 h 88"/>
                <a:gd name="T4" fmla="*/ 1 w 136"/>
                <a:gd name="T5" fmla="*/ 1 h 88"/>
                <a:gd name="T6" fmla="*/ 1 w 136"/>
                <a:gd name="T7" fmla="*/ 1 h 88"/>
                <a:gd name="T8" fmla="*/ 1 w 136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88"/>
                <a:gd name="T17" fmla="*/ 136 w 136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88">
                  <a:moveTo>
                    <a:pt x="136" y="0"/>
                  </a:moveTo>
                  <a:lnTo>
                    <a:pt x="0" y="0"/>
                  </a:lnTo>
                  <a:lnTo>
                    <a:pt x="118" y="88"/>
                  </a:lnTo>
                  <a:lnTo>
                    <a:pt x="136" y="88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65" name="Rectangle 1623"/>
            <p:cNvSpPr>
              <a:spLocks noChangeArrowheads="1"/>
            </p:cNvSpPr>
            <p:nvPr/>
          </p:nvSpPr>
          <p:spPr bwMode="auto">
            <a:xfrm>
              <a:off x="2991" y="2790"/>
              <a:ext cx="68" cy="44"/>
            </a:xfrm>
            <a:prstGeom prst="rect">
              <a:avLst/>
            </a:prstGeom>
            <a:solidFill>
              <a:srgbClr val="F8F8F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066" name="Rectangle 1624"/>
            <p:cNvSpPr>
              <a:spLocks noChangeArrowheads="1"/>
            </p:cNvSpPr>
            <p:nvPr/>
          </p:nvSpPr>
          <p:spPr bwMode="auto">
            <a:xfrm>
              <a:off x="3059" y="2790"/>
              <a:ext cx="69" cy="44"/>
            </a:xfrm>
            <a:prstGeom prst="rect">
              <a:avLst/>
            </a:prstGeom>
            <a:solidFill>
              <a:srgbClr val="F1F1F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067" name="Rectangle 1625"/>
            <p:cNvSpPr>
              <a:spLocks noChangeArrowheads="1"/>
            </p:cNvSpPr>
            <p:nvPr/>
          </p:nvSpPr>
          <p:spPr bwMode="auto">
            <a:xfrm>
              <a:off x="3128" y="2790"/>
              <a:ext cx="68" cy="44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068" name="Rectangle 1626"/>
            <p:cNvSpPr>
              <a:spLocks noChangeArrowheads="1"/>
            </p:cNvSpPr>
            <p:nvPr/>
          </p:nvSpPr>
          <p:spPr bwMode="auto">
            <a:xfrm>
              <a:off x="3196" y="2790"/>
              <a:ext cx="68" cy="44"/>
            </a:xfrm>
            <a:prstGeom prst="rect">
              <a:avLst/>
            </a:prstGeom>
            <a:solidFill>
              <a:srgbClr val="E4E4E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069" name="Rectangle 1627"/>
            <p:cNvSpPr>
              <a:spLocks noChangeArrowheads="1"/>
            </p:cNvSpPr>
            <p:nvPr/>
          </p:nvSpPr>
          <p:spPr bwMode="auto">
            <a:xfrm>
              <a:off x="3264" y="2790"/>
              <a:ext cx="68" cy="44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070" name="Rectangle 1628"/>
            <p:cNvSpPr>
              <a:spLocks noChangeArrowheads="1"/>
            </p:cNvSpPr>
            <p:nvPr/>
          </p:nvSpPr>
          <p:spPr bwMode="auto">
            <a:xfrm>
              <a:off x="3332" y="2790"/>
              <a:ext cx="68" cy="44"/>
            </a:xfrm>
            <a:prstGeom prst="rect">
              <a:avLst/>
            </a:prstGeom>
            <a:solidFill>
              <a:srgbClr val="D6D6D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071" name="Rectangle 1629"/>
            <p:cNvSpPr>
              <a:spLocks noChangeArrowheads="1"/>
            </p:cNvSpPr>
            <p:nvPr/>
          </p:nvSpPr>
          <p:spPr bwMode="auto">
            <a:xfrm>
              <a:off x="3400" y="2790"/>
              <a:ext cx="69" cy="44"/>
            </a:xfrm>
            <a:prstGeom prst="rect">
              <a:avLst/>
            </a:prstGeom>
            <a:solidFill>
              <a:srgbClr val="CFCFC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072" name="Rectangle 1630"/>
            <p:cNvSpPr>
              <a:spLocks noChangeArrowheads="1"/>
            </p:cNvSpPr>
            <p:nvPr/>
          </p:nvSpPr>
          <p:spPr bwMode="auto">
            <a:xfrm>
              <a:off x="3469" y="2790"/>
              <a:ext cx="68" cy="44"/>
            </a:xfrm>
            <a:prstGeom prst="rect">
              <a:avLst/>
            </a:prstGeom>
            <a:solidFill>
              <a:srgbClr val="C9C9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073" name="Rectangle 1631"/>
            <p:cNvSpPr>
              <a:spLocks noChangeArrowheads="1"/>
            </p:cNvSpPr>
            <p:nvPr/>
          </p:nvSpPr>
          <p:spPr bwMode="auto">
            <a:xfrm>
              <a:off x="3537" y="2790"/>
              <a:ext cx="68" cy="44"/>
            </a:xfrm>
            <a:prstGeom prst="rect">
              <a:avLst/>
            </a:prstGeom>
            <a:solidFill>
              <a:srgbClr val="C2C2C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074" name="Rectangle 1632"/>
            <p:cNvSpPr>
              <a:spLocks noChangeArrowheads="1"/>
            </p:cNvSpPr>
            <p:nvPr/>
          </p:nvSpPr>
          <p:spPr bwMode="auto">
            <a:xfrm>
              <a:off x="3605" y="2790"/>
              <a:ext cx="68" cy="44"/>
            </a:xfrm>
            <a:prstGeom prst="rect">
              <a:avLst/>
            </a:prstGeom>
            <a:solidFill>
              <a:srgbClr val="BBBBB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075" name="Rectangle 1633"/>
            <p:cNvSpPr>
              <a:spLocks noChangeArrowheads="1"/>
            </p:cNvSpPr>
            <p:nvPr/>
          </p:nvSpPr>
          <p:spPr bwMode="auto">
            <a:xfrm>
              <a:off x="3673" y="2790"/>
              <a:ext cx="68" cy="44"/>
            </a:xfrm>
            <a:prstGeom prst="rect">
              <a:avLst/>
            </a:prstGeom>
            <a:solidFill>
              <a:srgbClr val="B4B4B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076" name="Rectangle 1634"/>
            <p:cNvSpPr>
              <a:spLocks noChangeArrowheads="1"/>
            </p:cNvSpPr>
            <p:nvPr/>
          </p:nvSpPr>
          <p:spPr bwMode="auto">
            <a:xfrm>
              <a:off x="3741" y="2790"/>
              <a:ext cx="69" cy="44"/>
            </a:xfrm>
            <a:prstGeom prst="rect">
              <a:avLst/>
            </a:prstGeom>
            <a:solidFill>
              <a:srgbClr val="AEAEA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077" name="Rectangle 1635"/>
            <p:cNvSpPr>
              <a:spLocks noChangeArrowheads="1"/>
            </p:cNvSpPr>
            <p:nvPr/>
          </p:nvSpPr>
          <p:spPr bwMode="auto">
            <a:xfrm>
              <a:off x="3810" y="2790"/>
              <a:ext cx="68" cy="44"/>
            </a:xfrm>
            <a:prstGeom prst="rect">
              <a:avLst/>
            </a:prstGeom>
            <a:solidFill>
              <a:srgbClr val="A7A7A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078" name="Rectangle 1636"/>
            <p:cNvSpPr>
              <a:spLocks noChangeArrowheads="1"/>
            </p:cNvSpPr>
            <p:nvPr/>
          </p:nvSpPr>
          <p:spPr bwMode="auto">
            <a:xfrm>
              <a:off x="3878" y="2790"/>
              <a:ext cx="68" cy="44"/>
            </a:xfrm>
            <a:prstGeom prst="rect">
              <a:avLst/>
            </a:prstGeom>
            <a:solidFill>
              <a:srgbClr val="A0A0A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079" name="Rectangle 1637"/>
            <p:cNvSpPr>
              <a:spLocks noChangeArrowheads="1"/>
            </p:cNvSpPr>
            <p:nvPr/>
          </p:nvSpPr>
          <p:spPr bwMode="auto">
            <a:xfrm>
              <a:off x="3946" y="2790"/>
              <a:ext cx="68" cy="44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080" name="Rectangle 1638"/>
            <p:cNvSpPr>
              <a:spLocks noChangeArrowheads="1"/>
            </p:cNvSpPr>
            <p:nvPr/>
          </p:nvSpPr>
          <p:spPr bwMode="auto">
            <a:xfrm>
              <a:off x="4014" y="2790"/>
              <a:ext cx="68" cy="44"/>
            </a:xfrm>
            <a:prstGeom prst="rect">
              <a:avLst/>
            </a:prstGeom>
            <a:solidFill>
              <a:srgbClr val="93939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081" name="Rectangle 1639"/>
            <p:cNvSpPr>
              <a:spLocks noChangeArrowheads="1"/>
            </p:cNvSpPr>
            <p:nvPr/>
          </p:nvSpPr>
          <p:spPr bwMode="auto">
            <a:xfrm>
              <a:off x="4082" y="2790"/>
              <a:ext cx="68" cy="44"/>
            </a:xfrm>
            <a:prstGeom prst="rect">
              <a:avLst/>
            </a:prstGeom>
            <a:solidFill>
              <a:srgbClr val="8C8C8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082" name="Rectangle 1640"/>
            <p:cNvSpPr>
              <a:spLocks noChangeArrowheads="1"/>
            </p:cNvSpPr>
            <p:nvPr/>
          </p:nvSpPr>
          <p:spPr bwMode="auto">
            <a:xfrm>
              <a:off x="4150" y="2790"/>
              <a:ext cx="69" cy="44"/>
            </a:xfrm>
            <a:prstGeom prst="rect">
              <a:avLst/>
            </a:prstGeom>
            <a:solidFill>
              <a:srgbClr val="85858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083" name="Freeform 1641"/>
            <p:cNvSpPr>
              <a:spLocks/>
            </p:cNvSpPr>
            <p:nvPr/>
          </p:nvSpPr>
          <p:spPr bwMode="auto">
            <a:xfrm>
              <a:off x="4219" y="2790"/>
              <a:ext cx="69" cy="44"/>
            </a:xfrm>
            <a:custGeom>
              <a:avLst/>
              <a:gdLst>
                <a:gd name="T0" fmla="*/ 0 w 136"/>
                <a:gd name="T1" fmla="*/ 0 h 88"/>
                <a:gd name="T2" fmla="*/ 1 w 136"/>
                <a:gd name="T3" fmla="*/ 0 h 88"/>
                <a:gd name="T4" fmla="*/ 1 w 136"/>
                <a:gd name="T5" fmla="*/ 1 h 88"/>
                <a:gd name="T6" fmla="*/ 0 w 136"/>
                <a:gd name="T7" fmla="*/ 1 h 88"/>
                <a:gd name="T8" fmla="*/ 0 w 136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88"/>
                <a:gd name="T17" fmla="*/ 136 w 136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88">
                  <a:moveTo>
                    <a:pt x="0" y="0"/>
                  </a:moveTo>
                  <a:lnTo>
                    <a:pt x="136" y="0"/>
                  </a:lnTo>
                  <a:lnTo>
                    <a:pt x="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84" name="Freeform 1642"/>
            <p:cNvSpPr>
              <a:spLocks/>
            </p:cNvSpPr>
            <p:nvPr/>
          </p:nvSpPr>
          <p:spPr bwMode="auto">
            <a:xfrm>
              <a:off x="2923" y="2790"/>
              <a:ext cx="1365" cy="44"/>
            </a:xfrm>
            <a:custGeom>
              <a:avLst/>
              <a:gdLst>
                <a:gd name="T0" fmla="*/ 1 w 2729"/>
                <a:gd name="T1" fmla="*/ 1 h 88"/>
                <a:gd name="T2" fmla="*/ 0 w 2729"/>
                <a:gd name="T3" fmla="*/ 0 h 88"/>
                <a:gd name="T4" fmla="*/ 1 w 2729"/>
                <a:gd name="T5" fmla="*/ 0 h 88"/>
                <a:gd name="T6" fmla="*/ 1 w 2729"/>
                <a:gd name="T7" fmla="*/ 1 h 88"/>
                <a:gd name="T8" fmla="*/ 1 w 2729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9"/>
                <a:gd name="T16" fmla="*/ 0 h 88"/>
                <a:gd name="T17" fmla="*/ 2729 w 2729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9" h="88">
                  <a:moveTo>
                    <a:pt x="118" y="88"/>
                  </a:moveTo>
                  <a:lnTo>
                    <a:pt x="0" y="0"/>
                  </a:lnTo>
                  <a:lnTo>
                    <a:pt x="2729" y="0"/>
                  </a:lnTo>
                  <a:lnTo>
                    <a:pt x="2617" y="88"/>
                  </a:lnTo>
                  <a:lnTo>
                    <a:pt x="118" y="88"/>
                  </a:lnTo>
                </a:path>
              </a:pathLst>
            </a:custGeom>
            <a:noFill/>
            <a:ln w="0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85" name="Freeform 1643"/>
            <p:cNvSpPr>
              <a:spLocks/>
            </p:cNvSpPr>
            <p:nvPr/>
          </p:nvSpPr>
          <p:spPr bwMode="auto">
            <a:xfrm>
              <a:off x="2922" y="2789"/>
              <a:ext cx="16" cy="12"/>
            </a:xfrm>
            <a:custGeom>
              <a:avLst/>
              <a:gdLst>
                <a:gd name="T0" fmla="*/ 1 w 31"/>
                <a:gd name="T1" fmla="*/ 0 h 26"/>
                <a:gd name="T2" fmla="*/ 0 w 31"/>
                <a:gd name="T3" fmla="*/ 0 h 26"/>
                <a:gd name="T4" fmla="*/ 0 w 31"/>
                <a:gd name="T5" fmla="*/ 0 h 26"/>
                <a:gd name="T6" fmla="*/ 1 w 31"/>
                <a:gd name="T7" fmla="*/ 0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26"/>
                <a:gd name="T14" fmla="*/ 31 w 31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26">
                  <a:moveTo>
                    <a:pt x="31" y="23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31" y="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86" name="Freeform 1644"/>
            <p:cNvSpPr>
              <a:spLocks/>
            </p:cNvSpPr>
            <p:nvPr/>
          </p:nvSpPr>
          <p:spPr bwMode="auto">
            <a:xfrm>
              <a:off x="2922" y="2800"/>
              <a:ext cx="32" cy="14"/>
            </a:xfrm>
            <a:custGeom>
              <a:avLst/>
              <a:gdLst>
                <a:gd name="T0" fmla="*/ 1 w 64"/>
                <a:gd name="T1" fmla="*/ 0 h 29"/>
                <a:gd name="T2" fmla="*/ 1 w 64"/>
                <a:gd name="T3" fmla="*/ 0 h 29"/>
                <a:gd name="T4" fmla="*/ 0 w 64"/>
                <a:gd name="T5" fmla="*/ 0 h 29"/>
                <a:gd name="T6" fmla="*/ 0 w 64"/>
                <a:gd name="T7" fmla="*/ 0 h 29"/>
                <a:gd name="T8" fmla="*/ 1 w 64"/>
                <a:gd name="T9" fmla="*/ 0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29"/>
                <a:gd name="T17" fmla="*/ 64 w 64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29">
                  <a:moveTo>
                    <a:pt x="31" y="0"/>
                  </a:moveTo>
                  <a:lnTo>
                    <a:pt x="64" y="22"/>
                  </a:lnTo>
                  <a:lnTo>
                    <a:pt x="0" y="29"/>
                  </a:lnTo>
                  <a:lnTo>
                    <a:pt x="0" y="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8F8F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87" name="Freeform 1645"/>
            <p:cNvSpPr>
              <a:spLocks/>
            </p:cNvSpPr>
            <p:nvPr/>
          </p:nvSpPr>
          <p:spPr bwMode="auto">
            <a:xfrm>
              <a:off x="2922" y="2811"/>
              <a:ext cx="48" cy="16"/>
            </a:xfrm>
            <a:custGeom>
              <a:avLst/>
              <a:gdLst>
                <a:gd name="T0" fmla="*/ 1 w 95"/>
                <a:gd name="T1" fmla="*/ 0 h 33"/>
                <a:gd name="T2" fmla="*/ 1 w 95"/>
                <a:gd name="T3" fmla="*/ 0 h 33"/>
                <a:gd name="T4" fmla="*/ 0 w 95"/>
                <a:gd name="T5" fmla="*/ 0 h 33"/>
                <a:gd name="T6" fmla="*/ 0 w 95"/>
                <a:gd name="T7" fmla="*/ 0 h 33"/>
                <a:gd name="T8" fmla="*/ 1 w 95"/>
                <a:gd name="T9" fmla="*/ 0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33"/>
                <a:gd name="T17" fmla="*/ 95 w 95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33">
                  <a:moveTo>
                    <a:pt x="64" y="0"/>
                  </a:moveTo>
                  <a:lnTo>
                    <a:pt x="95" y="22"/>
                  </a:lnTo>
                  <a:lnTo>
                    <a:pt x="0" y="33"/>
                  </a:lnTo>
                  <a:lnTo>
                    <a:pt x="0" y="7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1F1F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88" name="Freeform 1646"/>
            <p:cNvSpPr>
              <a:spLocks/>
            </p:cNvSpPr>
            <p:nvPr/>
          </p:nvSpPr>
          <p:spPr bwMode="auto">
            <a:xfrm>
              <a:off x="2922" y="2822"/>
              <a:ext cx="61" cy="18"/>
            </a:xfrm>
            <a:custGeom>
              <a:avLst/>
              <a:gdLst>
                <a:gd name="T0" fmla="*/ 0 w 123"/>
                <a:gd name="T1" fmla="*/ 0 h 37"/>
                <a:gd name="T2" fmla="*/ 0 w 123"/>
                <a:gd name="T3" fmla="*/ 0 h 37"/>
                <a:gd name="T4" fmla="*/ 0 w 123"/>
                <a:gd name="T5" fmla="*/ 0 h 37"/>
                <a:gd name="T6" fmla="*/ 0 w 123"/>
                <a:gd name="T7" fmla="*/ 0 h 37"/>
                <a:gd name="T8" fmla="*/ 0 w 123"/>
                <a:gd name="T9" fmla="*/ 0 h 37"/>
                <a:gd name="T10" fmla="*/ 0 w 123"/>
                <a:gd name="T11" fmla="*/ 0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3"/>
                <a:gd name="T19" fmla="*/ 0 h 37"/>
                <a:gd name="T20" fmla="*/ 123 w 123"/>
                <a:gd name="T21" fmla="*/ 37 h 3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3" h="37">
                  <a:moveTo>
                    <a:pt x="95" y="0"/>
                  </a:moveTo>
                  <a:lnTo>
                    <a:pt x="123" y="19"/>
                  </a:lnTo>
                  <a:lnTo>
                    <a:pt x="123" y="23"/>
                  </a:lnTo>
                  <a:lnTo>
                    <a:pt x="0" y="37"/>
                  </a:lnTo>
                  <a:lnTo>
                    <a:pt x="0" y="1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89" name="Freeform 1647"/>
            <p:cNvSpPr>
              <a:spLocks/>
            </p:cNvSpPr>
            <p:nvPr/>
          </p:nvSpPr>
          <p:spPr bwMode="auto">
            <a:xfrm>
              <a:off x="2922" y="2833"/>
              <a:ext cx="61" cy="21"/>
            </a:xfrm>
            <a:custGeom>
              <a:avLst/>
              <a:gdLst>
                <a:gd name="T0" fmla="*/ 0 w 123"/>
                <a:gd name="T1" fmla="*/ 0 h 41"/>
                <a:gd name="T2" fmla="*/ 0 w 123"/>
                <a:gd name="T3" fmla="*/ 1 h 41"/>
                <a:gd name="T4" fmla="*/ 0 w 123"/>
                <a:gd name="T5" fmla="*/ 1 h 41"/>
                <a:gd name="T6" fmla="*/ 0 w 123"/>
                <a:gd name="T7" fmla="*/ 1 h 41"/>
                <a:gd name="T8" fmla="*/ 0 w 123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41"/>
                <a:gd name="T17" fmla="*/ 123 w 123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41">
                  <a:moveTo>
                    <a:pt x="123" y="0"/>
                  </a:moveTo>
                  <a:lnTo>
                    <a:pt x="123" y="26"/>
                  </a:lnTo>
                  <a:lnTo>
                    <a:pt x="0" y="41"/>
                  </a:lnTo>
                  <a:lnTo>
                    <a:pt x="0" y="14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E4E4E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90" name="Freeform 1648"/>
            <p:cNvSpPr>
              <a:spLocks/>
            </p:cNvSpPr>
            <p:nvPr/>
          </p:nvSpPr>
          <p:spPr bwMode="auto">
            <a:xfrm>
              <a:off x="2922" y="2846"/>
              <a:ext cx="61" cy="21"/>
            </a:xfrm>
            <a:custGeom>
              <a:avLst/>
              <a:gdLst>
                <a:gd name="T0" fmla="*/ 0 w 123"/>
                <a:gd name="T1" fmla="*/ 0 h 41"/>
                <a:gd name="T2" fmla="*/ 0 w 123"/>
                <a:gd name="T3" fmla="*/ 1 h 41"/>
                <a:gd name="T4" fmla="*/ 0 w 123"/>
                <a:gd name="T5" fmla="*/ 1 h 41"/>
                <a:gd name="T6" fmla="*/ 0 w 123"/>
                <a:gd name="T7" fmla="*/ 1 h 41"/>
                <a:gd name="T8" fmla="*/ 0 w 123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41"/>
                <a:gd name="T17" fmla="*/ 123 w 123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41">
                  <a:moveTo>
                    <a:pt x="123" y="0"/>
                  </a:moveTo>
                  <a:lnTo>
                    <a:pt x="123" y="26"/>
                  </a:lnTo>
                  <a:lnTo>
                    <a:pt x="0" y="41"/>
                  </a:lnTo>
                  <a:lnTo>
                    <a:pt x="0" y="1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91" name="Freeform 1649"/>
            <p:cNvSpPr>
              <a:spLocks/>
            </p:cNvSpPr>
            <p:nvPr/>
          </p:nvSpPr>
          <p:spPr bwMode="auto">
            <a:xfrm>
              <a:off x="2922" y="2859"/>
              <a:ext cx="61" cy="21"/>
            </a:xfrm>
            <a:custGeom>
              <a:avLst/>
              <a:gdLst>
                <a:gd name="T0" fmla="*/ 0 w 123"/>
                <a:gd name="T1" fmla="*/ 0 h 41"/>
                <a:gd name="T2" fmla="*/ 0 w 123"/>
                <a:gd name="T3" fmla="*/ 1 h 41"/>
                <a:gd name="T4" fmla="*/ 0 w 123"/>
                <a:gd name="T5" fmla="*/ 1 h 41"/>
                <a:gd name="T6" fmla="*/ 0 w 123"/>
                <a:gd name="T7" fmla="*/ 1 h 41"/>
                <a:gd name="T8" fmla="*/ 0 w 123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41"/>
                <a:gd name="T17" fmla="*/ 123 w 123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41">
                  <a:moveTo>
                    <a:pt x="123" y="0"/>
                  </a:moveTo>
                  <a:lnTo>
                    <a:pt x="123" y="25"/>
                  </a:lnTo>
                  <a:lnTo>
                    <a:pt x="0" y="41"/>
                  </a:lnTo>
                  <a:lnTo>
                    <a:pt x="0" y="1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D6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92" name="Freeform 1650"/>
            <p:cNvSpPr>
              <a:spLocks/>
            </p:cNvSpPr>
            <p:nvPr/>
          </p:nvSpPr>
          <p:spPr bwMode="auto">
            <a:xfrm>
              <a:off x="2922" y="2872"/>
              <a:ext cx="61" cy="21"/>
            </a:xfrm>
            <a:custGeom>
              <a:avLst/>
              <a:gdLst>
                <a:gd name="T0" fmla="*/ 0 w 123"/>
                <a:gd name="T1" fmla="*/ 0 h 42"/>
                <a:gd name="T2" fmla="*/ 0 w 123"/>
                <a:gd name="T3" fmla="*/ 1 h 42"/>
                <a:gd name="T4" fmla="*/ 0 w 123"/>
                <a:gd name="T5" fmla="*/ 1 h 42"/>
                <a:gd name="T6" fmla="*/ 0 w 123"/>
                <a:gd name="T7" fmla="*/ 1 h 42"/>
                <a:gd name="T8" fmla="*/ 0 w 123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42"/>
                <a:gd name="T17" fmla="*/ 123 w 123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42">
                  <a:moveTo>
                    <a:pt x="123" y="0"/>
                  </a:moveTo>
                  <a:lnTo>
                    <a:pt x="123" y="28"/>
                  </a:lnTo>
                  <a:lnTo>
                    <a:pt x="0" y="42"/>
                  </a:lnTo>
                  <a:lnTo>
                    <a:pt x="0" y="16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CFC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93" name="Freeform 1651"/>
            <p:cNvSpPr>
              <a:spLocks/>
            </p:cNvSpPr>
            <p:nvPr/>
          </p:nvSpPr>
          <p:spPr bwMode="auto">
            <a:xfrm>
              <a:off x="2922" y="2886"/>
              <a:ext cx="61" cy="20"/>
            </a:xfrm>
            <a:custGeom>
              <a:avLst/>
              <a:gdLst>
                <a:gd name="T0" fmla="*/ 0 w 123"/>
                <a:gd name="T1" fmla="*/ 0 h 40"/>
                <a:gd name="T2" fmla="*/ 0 w 123"/>
                <a:gd name="T3" fmla="*/ 1 h 40"/>
                <a:gd name="T4" fmla="*/ 0 w 123"/>
                <a:gd name="T5" fmla="*/ 1 h 40"/>
                <a:gd name="T6" fmla="*/ 0 w 123"/>
                <a:gd name="T7" fmla="*/ 1 h 40"/>
                <a:gd name="T8" fmla="*/ 0 w 123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40"/>
                <a:gd name="T17" fmla="*/ 123 w 123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40">
                  <a:moveTo>
                    <a:pt x="123" y="0"/>
                  </a:moveTo>
                  <a:lnTo>
                    <a:pt x="123" y="26"/>
                  </a:lnTo>
                  <a:lnTo>
                    <a:pt x="0" y="40"/>
                  </a:lnTo>
                  <a:lnTo>
                    <a:pt x="0" y="14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9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94" name="Freeform 1652"/>
            <p:cNvSpPr>
              <a:spLocks/>
            </p:cNvSpPr>
            <p:nvPr/>
          </p:nvSpPr>
          <p:spPr bwMode="auto">
            <a:xfrm>
              <a:off x="2922" y="2899"/>
              <a:ext cx="61" cy="20"/>
            </a:xfrm>
            <a:custGeom>
              <a:avLst/>
              <a:gdLst>
                <a:gd name="T0" fmla="*/ 0 w 123"/>
                <a:gd name="T1" fmla="*/ 0 h 40"/>
                <a:gd name="T2" fmla="*/ 0 w 123"/>
                <a:gd name="T3" fmla="*/ 1 h 40"/>
                <a:gd name="T4" fmla="*/ 0 w 123"/>
                <a:gd name="T5" fmla="*/ 1 h 40"/>
                <a:gd name="T6" fmla="*/ 0 w 123"/>
                <a:gd name="T7" fmla="*/ 1 h 40"/>
                <a:gd name="T8" fmla="*/ 0 w 123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40"/>
                <a:gd name="T17" fmla="*/ 123 w 123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40">
                  <a:moveTo>
                    <a:pt x="123" y="0"/>
                  </a:moveTo>
                  <a:lnTo>
                    <a:pt x="123" y="26"/>
                  </a:lnTo>
                  <a:lnTo>
                    <a:pt x="0" y="40"/>
                  </a:lnTo>
                  <a:lnTo>
                    <a:pt x="0" y="14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2C2C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95" name="Freeform 1653"/>
            <p:cNvSpPr>
              <a:spLocks/>
            </p:cNvSpPr>
            <p:nvPr/>
          </p:nvSpPr>
          <p:spPr bwMode="auto">
            <a:xfrm>
              <a:off x="2922" y="2912"/>
              <a:ext cx="61" cy="20"/>
            </a:xfrm>
            <a:custGeom>
              <a:avLst/>
              <a:gdLst>
                <a:gd name="T0" fmla="*/ 0 w 123"/>
                <a:gd name="T1" fmla="*/ 0 h 40"/>
                <a:gd name="T2" fmla="*/ 0 w 123"/>
                <a:gd name="T3" fmla="*/ 1 h 40"/>
                <a:gd name="T4" fmla="*/ 0 w 123"/>
                <a:gd name="T5" fmla="*/ 1 h 40"/>
                <a:gd name="T6" fmla="*/ 0 w 123"/>
                <a:gd name="T7" fmla="*/ 1 h 40"/>
                <a:gd name="T8" fmla="*/ 0 w 123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40"/>
                <a:gd name="T17" fmla="*/ 123 w 123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40">
                  <a:moveTo>
                    <a:pt x="123" y="0"/>
                  </a:moveTo>
                  <a:lnTo>
                    <a:pt x="123" y="26"/>
                  </a:lnTo>
                  <a:lnTo>
                    <a:pt x="0" y="40"/>
                  </a:lnTo>
                  <a:lnTo>
                    <a:pt x="0" y="14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BBBBB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96" name="Freeform 1654"/>
            <p:cNvSpPr>
              <a:spLocks/>
            </p:cNvSpPr>
            <p:nvPr/>
          </p:nvSpPr>
          <p:spPr bwMode="auto">
            <a:xfrm>
              <a:off x="2922" y="2925"/>
              <a:ext cx="61" cy="20"/>
            </a:xfrm>
            <a:custGeom>
              <a:avLst/>
              <a:gdLst>
                <a:gd name="T0" fmla="*/ 0 w 123"/>
                <a:gd name="T1" fmla="*/ 0 h 39"/>
                <a:gd name="T2" fmla="*/ 0 w 123"/>
                <a:gd name="T3" fmla="*/ 1 h 39"/>
                <a:gd name="T4" fmla="*/ 0 w 123"/>
                <a:gd name="T5" fmla="*/ 1 h 39"/>
                <a:gd name="T6" fmla="*/ 0 w 123"/>
                <a:gd name="T7" fmla="*/ 1 h 39"/>
                <a:gd name="T8" fmla="*/ 0 w 123"/>
                <a:gd name="T9" fmla="*/ 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39"/>
                <a:gd name="T17" fmla="*/ 123 w 123"/>
                <a:gd name="T18" fmla="*/ 39 h 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39">
                  <a:moveTo>
                    <a:pt x="123" y="0"/>
                  </a:moveTo>
                  <a:lnTo>
                    <a:pt x="123" y="26"/>
                  </a:lnTo>
                  <a:lnTo>
                    <a:pt x="0" y="39"/>
                  </a:lnTo>
                  <a:lnTo>
                    <a:pt x="0" y="14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B4B4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97" name="Freeform 1655"/>
            <p:cNvSpPr>
              <a:spLocks/>
            </p:cNvSpPr>
            <p:nvPr/>
          </p:nvSpPr>
          <p:spPr bwMode="auto">
            <a:xfrm>
              <a:off x="2922" y="2938"/>
              <a:ext cx="61" cy="20"/>
            </a:xfrm>
            <a:custGeom>
              <a:avLst/>
              <a:gdLst>
                <a:gd name="T0" fmla="*/ 0 w 123"/>
                <a:gd name="T1" fmla="*/ 0 h 39"/>
                <a:gd name="T2" fmla="*/ 0 w 123"/>
                <a:gd name="T3" fmla="*/ 1 h 39"/>
                <a:gd name="T4" fmla="*/ 0 w 123"/>
                <a:gd name="T5" fmla="*/ 1 h 39"/>
                <a:gd name="T6" fmla="*/ 0 w 123"/>
                <a:gd name="T7" fmla="*/ 1 h 39"/>
                <a:gd name="T8" fmla="*/ 0 w 123"/>
                <a:gd name="T9" fmla="*/ 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39"/>
                <a:gd name="T17" fmla="*/ 123 w 123"/>
                <a:gd name="T18" fmla="*/ 39 h 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39">
                  <a:moveTo>
                    <a:pt x="123" y="0"/>
                  </a:moveTo>
                  <a:lnTo>
                    <a:pt x="123" y="26"/>
                  </a:lnTo>
                  <a:lnTo>
                    <a:pt x="0" y="39"/>
                  </a:lnTo>
                  <a:lnTo>
                    <a:pt x="0" y="1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AEAE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98" name="Freeform 1656"/>
            <p:cNvSpPr>
              <a:spLocks/>
            </p:cNvSpPr>
            <p:nvPr/>
          </p:nvSpPr>
          <p:spPr bwMode="auto">
            <a:xfrm>
              <a:off x="2922" y="2951"/>
              <a:ext cx="61" cy="20"/>
            </a:xfrm>
            <a:custGeom>
              <a:avLst/>
              <a:gdLst>
                <a:gd name="T0" fmla="*/ 0 w 123"/>
                <a:gd name="T1" fmla="*/ 0 h 39"/>
                <a:gd name="T2" fmla="*/ 0 w 123"/>
                <a:gd name="T3" fmla="*/ 1 h 39"/>
                <a:gd name="T4" fmla="*/ 0 w 123"/>
                <a:gd name="T5" fmla="*/ 1 h 39"/>
                <a:gd name="T6" fmla="*/ 0 w 123"/>
                <a:gd name="T7" fmla="*/ 1 h 39"/>
                <a:gd name="T8" fmla="*/ 0 w 123"/>
                <a:gd name="T9" fmla="*/ 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39"/>
                <a:gd name="T17" fmla="*/ 123 w 123"/>
                <a:gd name="T18" fmla="*/ 39 h 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39">
                  <a:moveTo>
                    <a:pt x="123" y="0"/>
                  </a:moveTo>
                  <a:lnTo>
                    <a:pt x="123" y="27"/>
                  </a:lnTo>
                  <a:lnTo>
                    <a:pt x="0" y="39"/>
                  </a:lnTo>
                  <a:lnTo>
                    <a:pt x="0" y="1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A7A7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099" name="Freeform 1657"/>
            <p:cNvSpPr>
              <a:spLocks/>
            </p:cNvSpPr>
            <p:nvPr/>
          </p:nvSpPr>
          <p:spPr bwMode="auto">
            <a:xfrm>
              <a:off x="2922" y="2965"/>
              <a:ext cx="61" cy="19"/>
            </a:xfrm>
            <a:custGeom>
              <a:avLst/>
              <a:gdLst>
                <a:gd name="T0" fmla="*/ 0 w 123"/>
                <a:gd name="T1" fmla="*/ 0 h 40"/>
                <a:gd name="T2" fmla="*/ 0 w 123"/>
                <a:gd name="T3" fmla="*/ 0 h 40"/>
                <a:gd name="T4" fmla="*/ 0 w 123"/>
                <a:gd name="T5" fmla="*/ 0 h 40"/>
                <a:gd name="T6" fmla="*/ 0 w 123"/>
                <a:gd name="T7" fmla="*/ 0 h 40"/>
                <a:gd name="T8" fmla="*/ 0 w 123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40"/>
                <a:gd name="T17" fmla="*/ 123 w 123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40">
                  <a:moveTo>
                    <a:pt x="123" y="0"/>
                  </a:moveTo>
                  <a:lnTo>
                    <a:pt x="123" y="26"/>
                  </a:lnTo>
                  <a:lnTo>
                    <a:pt x="0" y="40"/>
                  </a:lnTo>
                  <a:lnTo>
                    <a:pt x="0" y="12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A0A0A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00" name="Freeform 1658"/>
            <p:cNvSpPr>
              <a:spLocks/>
            </p:cNvSpPr>
            <p:nvPr/>
          </p:nvSpPr>
          <p:spPr bwMode="auto">
            <a:xfrm>
              <a:off x="2922" y="2977"/>
              <a:ext cx="61" cy="20"/>
            </a:xfrm>
            <a:custGeom>
              <a:avLst/>
              <a:gdLst>
                <a:gd name="T0" fmla="*/ 0 w 123"/>
                <a:gd name="T1" fmla="*/ 0 h 40"/>
                <a:gd name="T2" fmla="*/ 0 w 123"/>
                <a:gd name="T3" fmla="*/ 1 h 40"/>
                <a:gd name="T4" fmla="*/ 0 w 123"/>
                <a:gd name="T5" fmla="*/ 1 h 40"/>
                <a:gd name="T6" fmla="*/ 0 w 123"/>
                <a:gd name="T7" fmla="*/ 1 h 40"/>
                <a:gd name="T8" fmla="*/ 0 w 123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40"/>
                <a:gd name="T17" fmla="*/ 123 w 123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40">
                  <a:moveTo>
                    <a:pt x="123" y="0"/>
                  </a:moveTo>
                  <a:lnTo>
                    <a:pt x="123" y="26"/>
                  </a:lnTo>
                  <a:lnTo>
                    <a:pt x="0" y="40"/>
                  </a:lnTo>
                  <a:lnTo>
                    <a:pt x="0" y="14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01" name="Freeform 1659"/>
            <p:cNvSpPr>
              <a:spLocks/>
            </p:cNvSpPr>
            <p:nvPr/>
          </p:nvSpPr>
          <p:spPr bwMode="auto">
            <a:xfrm>
              <a:off x="2922" y="2990"/>
              <a:ext cx="61" cy="20"/>
            </a:xfrm>
            <a:custGeom>
              <a:avLst/>
              <a:gdLst>
                <a:gd name="T0" fmla="*/ 0 w 123"/>
                <a:gd name="T1" fmla="*/ 0 h 40"/>
                <a:gd name="T2" fmla="*/ 0 w 123"/>
                <a:gd name="T3" fmla="*/ 1 h 40"/>
                <a:gd name="T4" fmla="*/ 0 w 123"/>
                <a:gd name="T5" fmla="*/ 1 h 40"/>
                <a:gd name="T6" fmla="*/ 0 w 123"/>
                <a:gd name="T7" fmla="*/ 1 h 40"/>
                <a:gd name="T8" fmla="*/ 0 w 123"/>
                <a:gd name="T9" fmla="*/ 1 h 40"/>
                <a:gd name="T10" fmla="*/ 0 w 123"/>
                <a:gd name="T11" fmla="*/ 0 h 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3"/>
                <a:gd name="T19" fmla="*/ 0 h 40"/>
                <a:gd name="T20" fmla="*/ 123 w 123"/>
                <a:gd name="T21" fmla="*/ 40 h 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3" h="40">
                  <a:moveTo>
                    <a:pt x="123" y="0"/>
                  </a:moveTo>
                  <a:lnTo>
                    <a:pt x="123" y="19"/>
                  </a:lnTo>
                  <a:lnTo>
                    <a:pt x="111" y="27"/>
                  </a:lnTo>
                  <a:lnTo>
                    <a:pt x="0" y="40"/>
                  </a:lnTo>
                  <a:lnTo>
                    <a:pt x="0" y="14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93939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02" name="Freeform 1660"/>
            <p:cNvSpPr>
              <a:spLocks/>
            </p:cNvSpPr>
            <p:nvPr/>
          </p:nvSpPr>
          <p:spPr bwMode="auto">
            <a:xfrm>
              <a:off x="2922" y="3004"/>
              <a:ext cx="55" cy="19"/>
            </a:xfrm>
            <a:custGeom>
              <a:avLst/>
              <a:gdLst>
                <a:gd name="T0" fmla="*/ 0 w 111"/>
                <a:gd name="T1" fmla="*/ 0 h 38"/>
                <a:gd name="T2" fmla="*/ 0 w 111"/>
                <a:gd name="T3" fmla="*/ 1 h 38"/>
                <a:gd name="T4" fmla="*/ 0 w 111"/>
                <a:gd name="T5" fmla="*/ 1 h 38"/>
                <a:gd name="T6" fmla="*/ 0 w 111"/>
                <a:gd name="T7" fmla="*/ 1 h 38"/>
                <a:gd name="T8" fmla="*/ 0 w 111"/>
                <a:gd name="T9" fmla="*/ 0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38"/>
                <a:gd name="T17" fmla="*/ 111 w 111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38">
                  <a:moveTo>
                    <a:pt x="111" y="0"/>
                  </a:moveTo>
                  <a:lnTo>
                    <a:pt x="68" y="32"/>
                  </a:lnTo>
                  <a:lnTo>
                    <a:pt x="0" y="38"/>
                  </a:lnTo>
                  <a:lnTo>
                    <a:pt x="0" y="1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03" name="Freeform 1661"/>
            <p:cNvSpPr>
              <a:spLocks/>
            </p:cNvSpPr>
            <p:nvPr/>
          </p:nvSpPr>
          <p:spPr bwMode="auto">
            <a:xfrm>
              <a:off x="2922" y="3020"/>
              <a:ext cx="34" cy="17"/>
            </a:xfrm>
            <a:custGeom>
              <a:avLst/>
              <a:gdLst>
                <a:gd name="T0" fmla="*/ 1 w 68"/>
                <a:gd name="T1" fmla="*/ 0 h 34"/>
                <a:gd name="T2" fmla="*/ 1 w 68"/>
                <a:gd name="T3" fmla="*/ 1 h 34"/>
                <a:gd name="T4" fmla="*/ 0 w 68"/>
                <a:gd name="T5" fmla="*/ 1 h 34"/>
                <a:gd name="T6" fmla="*/ 0 w 68"/>
                <a:gd name="T7" fmla="*/ 1 h 34"/>
                <a:gd name="T8" fmla="*/ 1 w 68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8"/>
                <a:gd name="T16" fmla="*/ 0 h 34"/>
                <a:gd name="T17" fmla="*/ 68 w 68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8" h="34">
                  <a:moveTo>
                    <a:pt x="68" y="0"/>
                  </a:moveTo>
                  <a:lnTo>
                    <a:pt x="21" y="32"/>
                  </a:lnTo>
                  <a:lnTo>
                    <a:pt x="0" y="34"/>
                  </a:lnTo>
                  <a:lnTo>
                    <a:pt x="0" y="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8585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04" name="Freeform 1662"/>
            <p:cNvSpPr>
              <a:spLocks/>
            </p:cNvSpPr>
            <p:nvPr/>
          </p:nvSpPr>
          <p:spPr bwMode="auto">
            <a:xfrm>
              <a:off x="2922" y="2789"/>
              <a:ext cx="61" cy="254"/>
            </a:xfrm>
            <a:custGeom>
              <a:avLst/>
              <a:gdLst>
                <a:gd name="T0" fmla="*/ 0 w 123"/>
                <a:gd name="T1" fmla="*/ 0 h 509"/>
                <a:gd name="T2" fmla="*/ 0 w 123"/>
                <a:gd name="T3" fmla="*/ 0 h 509"/>
                <a:gd name="T4" fmla="*/ 0 w 123"/>
                <a:gd name="T5" fmla="*/ 0 h 509"/>
                <a:gd name="T6" fmla="*/ 0 w 123"/>
                <a:gd name="T7" fmla="*/ 0 h 509"/>
                <a:gd name="T8" fmla="*/ 0 w 123"/>
                <a:gd name="T9" fmla="*/ 0 h 5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509"/>
                <a:gd name="T17" fmla="*/ 123 w 123"/>
                <a:gd name="T18" fmla="*/ 509 h 5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509">
                  <a:moveTo>
                    <a:pt x="123" y="423"/>
                  </a:moveTo>
                  <a:lnTo>
                    <a:pt x="0" y="509"/>
                  </a:lnTo>
                  <a:lnTo>
                    <a:pt x="0" y="0"/>
                  </a:lnTo>
                  <a:lnTo>
                    <a:pt x="123" y="86"/>
                  </a:lnTo>
                  <a:lnTo>
                    <a:pt x="123" y="423"/>
                  </a:lnTo>
                </a:path>
              </a:pathLst>
            </a:custGeom>
            <a:noFill/>
            <a:ln w="0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05" name="Rectangle 1663"/>
            <p:cNvSpPr>
              <a:spLocks noChangeArrowheads="1"/>
            </p:cNvSpPr>
            <p:nvPr/>
          </p:nvSpPr>
          <p:spPr bwMode="auto">
            <a:xfrm>
              <a:off x="2924" y="3681"/>
              <a:ext cx="68" cy="255"/>
            </a:xfrm>
            <a:prstGeom prst="rect">
              <a:avLst/>
            </a:prstGeom>
            <a:solidFill>
              <a:srgbClr val="FF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06" name="Rectangle 1664"/>
            <p:cNvSpPr>
              <a:spLocks noChangeArrowheads="1"/>
            </p:cNvSpPr>
            <p:nvPr/>
          </p:nvSpPr>
          <p:spPr bwMode="auto">
            <a:xfrm>
              <a:off x="2992" y="3681"/>
              <a:ext cx="68" cy="255"/>
            </a:xfrm>
            <a:prstGeom prst="rect">
              <a:avLst/>
            </a:prstGeom>
            <a:solidFill>
              <a:srgbClr val="FFC1C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07" name="Rectangle 1665"/>
            <p:cNvSpPr>
              <a:spLocks noChangeArrowheads="1"/>
            </p:cNvSpPr>
            <p:nvPr/>
          </p:nvSpPr>
          <p:spPr bwMode="auto">
            <a:xfrm>
              <a:off x="3060" y="3681"/>
              <a:ext cx="68" cy="255"/>
            </a:xfrm>
            <a:prstGeom prst="rect">
              <a:avLst/>
            </a:prstGeom>
            <a:solidFill>
              <a:srgbClr val="FFB6B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08" name="Rectangle 1666"/>
            <p:cNvSpPr>
              <a:spLocks noChangeArrowheads="1"/>
            </p:cNvSpPr>
            <p:nvPr/>
          </p:nvSpPr>
          <p:spPr bwMode="auto">
            <a:xfrm>
              <a:off x="3128" y="3681"/>
              <a:ext cx="69" cy="255"/>
            </a:xfrm>
            <a:prstGeom prst="rect">
              <a:avLst/>
            </a:prstGeom>
            <a:solidFill>
              <a:srgbClr val="FFABA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09" name="Rectangle 1667"/>
            <p:cNvSpPr>
              <a:spLocks noChangeArrowheads="1"/>
            </p:cNvSpPr>
            <p:nvPr/>
          </p:nvSpPr>
          <p:spPr bwMode="auto">
            <a:xfrm>
              <a:off x="3197" y="3681"/>
              <a:ext cx="68" cy="255"/>
            </a:xfrm>
            <a:prstGeom prst="rect">
              <a:avLst/>
            </a:prstGeom>
            <a:solidFill>
              <a:srgbClr val="FFA1A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10" name="Rectangle 1668"/>
            <p:cNvSpPr>
              <a:spLocks noChangeArrowheads="1"/>
            </p:cNvSpPr>
            <p:nvPr/>
          </p:nvSpPr>
          <p:spPr bwMode="auto">
            <a:xfrm>
              <a:off x="3265" y="3681"/>
              <a:ext cx="68" cy="255"/>
            </a:xfrm>
            <a:prstGeom prst="rect">
              <a:avLst/>
            </a:prstGeom>
            <a:solidFill>
              <a:srgbClr val="FF969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11" name="Rectangle 1669"/>
            <p:cNvSpPr>
              <a:spLocks noChangeArrowheads="1"/>
            </p:cNvSpPr>
            <p:nvPr/>
          </p:nvSpPr>
          <p:spPr bwMode="auto">
            <a:xfrm>
              <a:off x="3333" y="3681"/>
              <a:ext cx="68" cy="255"/>
            </a:xfrm>
            <a:prstGeom prst="rect">
              <a:avLst/>
            </a:prstGeom>
            <a:solidFill>
              <a:srgbClr val="FF8B8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12" name="Rectangle 1670"/>
            <p:cNvSpPr>
              <a:spLocks noChangeArrowheads="1"/>
            </p:cNvSpPr>
            <p:nvPr/>
          </p:nvSpPr>
          <p:spPr bwMode="auto">
            <a:xfrm>
              <a:off x="3401" y="3681"/>
              <a:ext cx="68" cy="255"/>
            </a:xfrm>
            <a:prstGeom prst="rect">
              <a:avLst/>
            </a:prstGeom>
            <a:solidFill>
              <a:srgbClr val="FF808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13" name="Rectangle 1671"/>
            <p:cNvSpPr>
              <a:spLocks noChangeArrowheads="1"/>
            </p:cNvSpPr>
            <p:nvPr/>
          </p:nvSpPr>
          <p:spPr bwMode="auto">
            <a:xfrm>
              <a:off x="3469" y="3681"/>
              <a:ext cx="69" cy="255"/>
            </a:xfrm>
            <a:prstGeom prst="rect">
              <a:avLst/>
            </a:prstGeom>
            <a:solidFill>
              <a:srgbClr val="FF767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14" name="Rectangle 1672"/>
            <p:cNvSpPr>
              <a:spLocks noChangeArrowheads="1"/>
            </p:cNvSpPr>
            <p:nvPr/>
          </p:nvSpPr>
          <p:spPr bwMode="auto">
            <a:xfrm>
              <a:off x="3538" y="3681"/>
              <a:ext cx="69" cy="255"/>
            </a:xfrm>
            <a:prstGeom prst="rect">
              <a:avLst/>
            </a:prstGeom>
            <a:solidFill>
              <a:srgbClr val="FF6B6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15" name="Rectangle 1673"/>
            <p:cNvSpPr>
              <a:spLocks noChangeArrowheads="1"/>
            </p:cNvSpPr>
            <p:nvPr/>
          </p:nvSpPr>
          <p:spPr bwMode="auto">
            <a:xfrm>
              <a:off x="3607" y="3681"/>
              <a:ext cx="68" cy="255"/>
            </a:xfrm>
            <a:prstGeom prst="rect">
              <a:avLst/>
            </a:prstGeom>
            <a:solidFill>
              <a:srgbClr val="FF606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16" name="Rectangle 1674"/>
            <p:cNvSpPr>
              <a:spLocks noChangeArrowheads="1"/>
            </p:cNvSpPr>
            <p:nvPr/>
          </p:nvSpPr>
          <p:spPr bwMode="auto">
            <a:xfrm>
              <a:off x="3675" y="3681"/>
              <a:ext cx="68" cy="255"/>
            </a:xfrm>
            <a:prstGeom prst="rect">
              <a:avLst/>
            </a:prstGeom>
            <a:solidFill>
              <a:srgbClr val="FF555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17" name="Rectangle 1675"/>
            <p:cNvSpPr>
              <a:spLocks noChangeArrowheads="1"/>
            </p:cNvSpPr>
            <p:nvPr/>
          </p:nvSpPr>
          <p:spPr bwMode="auto">
            <a:xfrm>
              <a:off x="3743" y="3681"/>
              <a:ext cx="68" cy="255"/>
            </a:xfrm>
            <a:prstGeom prst="rect">
              <a:avLst/>
            </a:prstGeom>
            <a:solidFill>
              <a:srgbClr val="FF4B4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18" name="Rectangle 1676"/>
            <p:cNvSpPr>
              <a:spLocks noChangeArrowheads="1"/>
            </p:cNvSpPr>
            <p:nvPr/>
          </p:nvSpPr>
          <p:spPr bwMode="auto">
            <a:xfrm>
              <a:off x="3811" y="3681"/>
              <a:ext cx="68" cy="255"/>
            </a:xfrm>
            <a:prstGeom prst="rect">
              <a:avLst/>
            </a:prstGeom>
            <a:solidFill>
              <a:srgbClr val="FF404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19" name="Rectangle 1677"/>
            <p:cNvSpPr>
              <a:spLocks noChangeArrowheads="1"/>
            </p:cNvSpPr>
            <p:nvPr/>
          </p:nvSpPr>
          <p:spPr bwMode="auto">
            <a:xfrm>
              <a:off x="3879" y="3681"/>
              <a:ext cx="69" cy="255"/>
            </a:xfrm>
            <a:prstGeom prst="rect">
              <a:avLst/>
            </a:prstGeom>
            <a:solidFill>
              <a:srgbClr val="FF353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20" name="Rectangle 1678"/>
            <p:cNvSpPr>
              <a:spLocks noChangeArrowheads="1"/>
            </p:cNvSpPr>
            <p:nvPr/>
          </p:nvSpPr>
          <p:spPr bwMode="auto">
            <a:xfrm>
              <a:off x="3948" y="3681"/>
              <a:ext cx="68" cy="255"/>
            </a:xfrm>
            <a:prstGeom prst="rect">
              <a:avLst/>
            </a:prstGeom>
            <a:solidFill>
              <a:srgbClr val="FF2A2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21" name="Rectangle 1679"/>
            <p:cNvSpPr>
              <a:spLocks noChangeArrowheads="1"/>
            </p:cNvSpPr>
            <p:nvPr/>
          </p:nvSpPr>
          <p:spPr bwMode="auto">
            <a:xfrm>
              <a:off x="4016" y="3681"/>
              <a:ext cx="68" cy="255"/>
            </a:xfrm>
            <a:prstGeom prst="rect">
              <a:avLst/>
            </a:prstGeom>
            <a:solidFill>
              <a:srgbClr val="FF202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22" name="Rectangle 1680"/>
            <p:cNvSpPr>
              <a:spLocks noChangeArrowheads="1"/>
            </p:cNvSpPr>
            <p:nvPr/>
          </p:nvSpPr>
          <p:spPr bwMode="auto">
            <a:xfrm>
              <a:off x="4084" y="3681"/>
              <a:ext cx="68" cy="255"/>
            </a:xfrm>
            <a:prstGeom prst="rect">
              <a:avLst/>
            </a:prstGeom>
            <a:solidFill>
              <a:srgbClr val="FF151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23" name="Rectangle 1681"/>
            <p:cNvSpPr>
              <a:spLocks noChangeArrowheads="1"/>
            </p:cNvSpPr>
            <p:nvPr/>
          </p:nvSpPr>
          <p:spPr bwMode="auto">
            <a:xfrm>
              <a:off x="4152" y="3681"/>
              <a:ext cx="69" cy="255"/>
            </a:xfrm>
            <a:prstGeom prst="rect">
              <a:avLst/>
            </a:prstGeom>
            <a:solidFill>
              <a:srgbClr val="FF0A0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24" name="Rectangle 1682"/>
            <p:cNvSpPr>
              <a:spLocks noChangeArrowheads="1"/>
            </p:cNvSpPr>
            <p:nvPr/>
          </p:nvSpPr>
          <p:spPr bwMode="auto">
            <a:xfrm>
              <a:off x="4221" y="3681"/>
              <a:ext cx="68" cy="255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25" name="Rectangle 1683"/>
            <p:cNvSpPr>
              <a:spLocks noChangeArrowheads="1"/>
            </p:cNvSpPr>
            <p:nvPr/>
          </p:nvSpPr>
          <p:spPr bwMode="auto">
            <a:xfrm>
              <a:off x="2924" y="3681"/>
              <a:ext cx="1365" cy="255"/>
            </a:xfrm>
            <a:prstGeom prst="rect">
              <a:avLst/>
            </a:prstGeom>
            <a:noFill/>
            <a:ln w="0">
              <a:solidFill>
                <a:srgbClr val="7F7F7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26" name="Rectangle 1684"/>
            <p:cNvSpPr>
              <a:spLocks noChangeArrowheads="1"/>
            </p:cNvSpPr>
            <p:nvPr/>
          </p:nvSpPr>
          <p:spPr bwMode="auto">
            <a:xfrm>
              <a:off x="2924" y="3678"/>
              <a:ext cx="68" cy="25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27" name="Rectangle 1685"/>
            <p:cNvSpPr>
              <a:spLocks noChangeArrowheads="1"/>
            </p:cNvSpPr>
            <p:nvPr/>
          </p:nvSpPr>
          <p:spPr bwMode="auto">
            <a:xfrm>
              <a:off x="2992" y="3678"/>
              <a:ext cx="68" cy="255"/>
            </a:xfrm>
            <a:prstGeom prst="rect">
              <a:avLst/>
            </a:prstGeom>
            <a:solidFill>
              <a:srgbClr val="F8F8F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28" name="Rectangle 1686"/>
            <p:cNvSpPr>
              <a:spLocks noChangeArrowheads="1"/>
            </p:cNvSpPr>
            <p:nvPr/>
          </p:nvSpPr>
          <p:spPr bwMode="auto">
            <a:xfrm>
              <a:off x="3060" y="3678"/>
              <a:ext cx="68" cy="255"/>
            </a:xfrm>
            <a:prstGeom prst="rect">
              <a:avLst/>
            </a:prstGeom>
            <a:solidFill>
              <a:srgbClr val="F1F1F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29" name="Rectangle 1687"/>
            <p:cNvSpPr>
              <a:spLocks noChangeArrowheads="1"/>
            </p:cNvSpPr>
            <p:nvPr/>
          </p:nvSpPr>
          <p:spPr bwMode="auto">
            <a:xfrm>
              <a:off x="3128" y="3678"/>
              <a:ext cx="69" cy="255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30" name="Rectangle 1688"/>
            <p:cNvSpPr>
              <a:spLocks noChangeArrowheads="1"/>
            </p:cNvSpPr>
            <p:nvPr/>
          </p:nvSpPr>
          <p:spPr bwMode="auto">
            <a:xfrm>
              <a:off x="3197" y="3678"/>
              <a:ext cx="68" cy="255"/>
            </a:xfrm>
            <a:prstGeom prst="rect">
              <a:avLst/>
            </a:prstGeom>
            <a:solidFill>
              <a:srgbClr val="E4E4E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31" name="Rectangle 1689"/>
            <p:cNvSpPr>
              <a:spLocks noChangeArrowheads="1"/>
            </p:cNvSpPr>
            <p:nvPr/>
          </p:nvSpPr>
          <p:spPr bwMode="auto">
            <a:xfrm>
              <a:off x="3265" y="3678"/>
              <a:ext cx="68" cy="255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32" name="Rectangle 1690"/>
            <p:cNvSpPr>
              <a:spLocks noChangeArrowheads="1"/>
            </p:cNvSpPr>
            <p:nvPr/>
          </p:nvSpPr>
          <p:spPr bwMode="auto">
            <a:xfrm>
              <a:off x="3333" y="3678"/>
              <a:ext cx="68" cy="255"/>
            </a:xfrm>
            <a:prstGeom prst="rect">
              <a:avLst/>
            </a:prstGeom>
            <a:solidFill>
              <a:srgbClr val="D6D6D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33" name="Rectangle 1691"/>
            <p:cNvSpPr>
              <a:spLocks noChangeArrowheads="1"/>
            </p:cNvSpPr>
            <p:nvPr/>
          </p:nvSpPr>
          <p:spPr bwMode="auto">
            <a:xfrm>
              <a:off x="3401" y="3678"/>
              <a:ext cx="68" cy="255"/>
            </a:xfrm>
            <a:prstGeom prst="rect">
              <a:avLst/>
            </a:prstGeom>
            <a:solidFill>
              <a:srgbClr val="CFCFC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34" name="Rectangle 1692"/>
            <p:cNvSpPr>
              <a:spLocks noChangeArrowheads="1"/>
            </p:cNvSpPr>
            <p:nvPr/>
          </p:nvSpPr>
          <p:spPr bwMode="auto">
            <a:xfrm>
              <a:off x="3469" y="3678"/>
              <a:ext cx="69" cy="255"/>
            </a:xfrm>
            <a:prstGeom prst="rect">
              <a:avLst/>
            </a:prstGeom>
            <a:solidFill>
              <a:srgbClr val="C9C9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35" name="Rectangle 1693"/>
            <p:cNvSpPr>
              <a:spLocks noChangeArrowheads="1"/>
            </p:cNvSpPr>
            <p:nvPr/>
          </p:nvSpPr>
          <p:spPr bwMode="auto">
            <a:xfrm>
              <a:off x="3538" y="3678"/>
              <a:ext cx="69" cy="255"/>
            </a:xfrm>
            <a:prstGeom prst="rect">
              <a:avLst/>
            </a:prstGeom>
            <a:solidFill>
              <a:srgbClr val="C2C2C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36" name="Rectangle 1694"/>
            <p:cNvSpPr>
              <a:spLocks noChangeArrowheads="1"/>
            </p:cNvSpPr>
            <p:nvPr/>
          </p:nvSpPr>
          <p:spPr bwMode="auto">
            <a:xfrm>
              <a:off x="3607" y="3678"/>
              <a:ext cx="68" cy="255"/>
            </a:xfrm>
            <a:prstGeom prst="rect">
              <a:avLst/>
            </a:prstGeom>
            <a:solidFill>
              <a:srgbClr val="BBBBB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37" name="Rectangle 1695"/>
            <p:cNvSpPr>
              <a:spLocks noChangeArrowheads="1"/>
            </p:cNvSpPr>
            <p:nvPr/>
          </p:nvSpPr>
          <p:spPr bwMode="auto">
            <a:xfrm>
              <a:off x="3675" y="3678"/>
              <a:ext cx="68" cy="255"/>
            </a:xfrm>
            <a:prstGeom prst="rect">
              <a:avLst/>
            </a:prstGeom>
            <a:solidFill>
              <a:srgbClr val="B4B4B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38" name="Rectangle 1696"/>
            <p:cNvSpPr>
              <a:spLocks noChangeArrowheads="1"/>
            </p:cNvSpPr>
            <p:nvPr/>
          </p:nvSpPr>
          <p:spPr bwMode="auto">
            <a:xfrm>
              <a:off x="3743" y="3678"/>
              <a:ext cx="68" cy="255"/>
            </a:xfrm>
            <a:prstGeom prst="rect">
              <a:avLst/>
            </a:prstGeom>
            <a:solidFill>
              <a:srgbClr val="AEAEA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39" name="Rectangle 1697"/>
            <p:cNvSpPr>
              <a:spLocks noChangeArrowheads="1"/>
            </p:cNvSpPr>
            <p:nvPr/>
          </p:nvSpPr>
          <p:spPr bwMode="auto">
            <a:xfrm>
              <a:off x="3811" y="3678"/>
              <a:ext cx="68" cy="255"/>
            </a:xfrm>
            <a:prstGeom prst="rect">
              <a:avLst/>
            </a:prstGeom>
            <a:solidFill>
              <a:srgbClr val="A7A7A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40" name="Rectangle 1698"/>
            <p:cNvSpPr>
              <a:spLocks noChangeArrowheads="1"/>
            </p:cNvSpPr>
            <p:nvPr/>
          </p:nvSpPr>
          <p:spPr bwMode="auto">
            <a:xfrm>
              <a:off x="3879" y="3678"/>
              <a:ext cx="69" cy="255"/>
            </a:xfrm>
            <a:prstGeom prst="rect">
              <a:avLst/>
            </a:prstGeom>
            <a:solidFill>
              <a:srgbClr val="A0A0A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41" name="Rectangle 1699"/>
            <p:cNvSpPr>
              <a:spLocks noChangeArrowheads="1"/>
            </p:cNvSpPr>
            <p:nvPr/>
          </p:nvSpPr>
          <p:spPr bwMode="auto">
            <a:xfrm>
              <a:off x="3948" y="3678"/>
              <a:ext cx="68" cy="255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42" name="Rectangle 1700"/>
            <p:cNvSpPr>
              <a:spLocks noChangeArrowheads="1"/>
            </p:cNvSpPr>
            <p:nvPr/>
          </p:nvSpPr>
          <p:spPr bwMode="auto">
            <a:xfrm>
              <a:off x="4016" y="3678"/>
              <a:ext cx="68" cy="255"/>
            </a:xfrm>
            <a:prstGeom prst="rect">
              <a:avLst/>
            </a:prstGeom>
            <a:solidFill>
              <a:srgbClr val="93939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43" name="Rectangle 1701"/>
            <p:cNvSpPr>
              <a:spLocks noChangeArrowheads="1"/>
            </p:cNvSpPr>
            <p:nvPr/>
          </p:nvSpPr>
          <p:spPr bwMode="auto">
            <a:xfrm>
              <a:off x="4084" y="3678"/>
              <a:ext cx="68" cy="255"/>
            </a:xfrm>
            <a:prstGeom prst="rect">
              <a:avLst/>
            </a:prstGeom>
            <a:solidFill>
              <a:srgbClr val="8C8C8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44" name="Rectangle 1702"/>
            <p:cNvSpPr>
              <a:spLocks noChangeArrowheads="1"/>
            </p:cNvSpPr>
            <p:nvPr/>
          </p:nvSpPr>
          <p:spPr bwMode="auto">
            <a:xfrm>
              <a:off x="4152" y="3678"/>
              <a:ext cx="69" cy="255"/>
            </a:xfrm>
            <a:prstGeom prst="rect">
              <a:avLst/>
            </a:prstGeom>
            <a:solidFill>
              <a:srgbClr val="85858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45" name="Rectangle 1703"/>
            <p:cNvSpPr>
              <a:spLocks noChangeArrowheads="1"/>
            </p:cNvSpPr>
            <p:nvPr/>
          </p:nvSpPr>
          <p:spPr bwMode="auto">
            <a:xfrm>
              <a:off x="4221" y="3678"/>
              <a:ext cx="68" cy="255"/>
            </a:xfrm>
            <a:prstGeom prst="rect">
              <a:avLst/>
            </a:prstGeom>
            <a:solidFill>
              <a:srgbClr val="7F7F7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46" name="Rectangle 1704"/>
            <p:cNvSpPr>
              <a:spLocks noChangeArrowheads="1"/>
            </p:cNvSpPr>
            <p:nvPr/>
          </p:nvSpPr>
          <p:spPr bwMode="auto">
            <a:xfrm>
              <a:off x="2924" y="3678"/>
              <a:ext cx="1365" cy="255"/>
            </a:xfrm>
            <a:prstGeom prst="rect">
              <a:avLst/>
            </a:prstGeom>
            <a:noFill/>
            <a:ln w="0">
              <a:solidFill>
                <a:srgbClr val="7F7F7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47" name="Freeform 1705"/>
            <p:cNvSpPr>
              <a:spLocks/>
            </p:cNvSpPr>
            <p:nvPr/>
          </p:nvSpPr>
          <p:spPr bwMode="auto">
            <a:xfrm>
              <a:off x="4275" y="3681"/>
              <a:ext cx="9" cy="7"/>
            </a:xfrm>
            <a:custGeom>
              <a:avLst/>
              <a:gdLst>
                <a:gd name="T0" fmla="*/ 0 w 19"/>
                <a:gd name="T1" fmla="*/ 1 h 14"/>
                <a:gd name="T2" fmla="*/ 0 w 19"/>
                <a:gd name="T3" fmla="*/ 0 h 14"/>
                <a:gd name="T4" fmla="*/ 0 w 19"/>
                <a:gd name="T5" fmla="*/ 1 h 14"/>
                <a:gd name="T6" fmla="*/ 0 w 19"/>
                <a:gd name="T7" fmla="*/ 1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"/>
                <a:gd name="T13" fmla="*/ 0 h 14"/>
                <a:gd name="T14" fmla="*/ 19 w 19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" h="14">
                  <a:moveTo>
                    <a:pt x="19" y="12"/>
                  </a:moveTo>
                  <a:lnTo>
                    <a:pt x="19" y="0"/>
                  </a:lnTo>
                  <a:lnTo>
                    <a:pt x="0" y="14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48" name="Freeform 1706"/>
            <p:cNvSpPr>
              <a:spLocks/>
            </p:cNvSpPr>
            <p:nvPr/>
          </p:nvSpPr>
          <p:spPr bwMode="auto">
            <a:xfrm>
              <a:off x="4257" y="3687"/>
              <a:ext cx="27" cy="14"/>
            </a:xfrm>
            <a:custGeom>
              <a:avLst/>
              <a:gdLst>
                <a:gd name="T0" fmla="*/ 0 w 55"/>
                <a:gd name="T1" fmla="*/ 0 h 30"/>
                <a:gd name="T2" fmla="*/ 0 w 55"/>
                <a:gd name="T3" fmla="*/ 0 h 30"/>
                <a:gd name="T4" fmla="*/ 0 w 55"/>
                <a:gd name="T5" fmla="*/ 0 h 30"/>
                <a:gd name="T6" fmla="*/ 0 w 55"/>
                <a:gd name="T7" fmla="*/ 0 h 30"/>
                <a:gd name="T8" fmla="*/ 0 w 55"/>
                <a:gd name="T9" fmla="*/ 0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30"/>
                <a:gd name="T17" fmla="*/ 55 w 55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30">
                  <a:moveTo>
                    <a:pt x="55" y="0"/>
                  </a:moveTo>
                  <a:lnTo>
                    <a:pt x="55" y="24"/>
                  </a:lnTo>
                  <a:lnTo>
                    <a:pt x="0" y="30"/>
                  </a:lnTo>
                  <a:lnTo>
                    <a:pt x="36" y="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8F8F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49" name="Freeform 1707"/>
            <p:cNvSpPr>
              <a:spLocks/>
            </p:cNvSpPr>
            <p:nvPr/>
          </p:nvSpPr>
          <p:spPr bwMode="auto">
            <a:xfrm>
              <a:off x="4238" y="3699"/>
              <a:ext cx="46" cy="18"/>
            </a:xfrm>
            <a:custGeom>
              <a:avLst/>
              <a:gdLst>
                <a:gd name="T0" fmla="*/ 0 w 93"/>
                <a:gd name="T1" fmla="*/ 0 h 37"/>
                <a:gd name="T2" fmla="*/ 0 w 93"/>
                <a:gd name="T3" fmla="*/ 0 h 37"/>
                <a:gd name="T4" fmla="*/ 0 w 93"/>
                <a:gd name="T5" fmla="*/ 0 h 37"/>
                <a:gd name="T6" fmla="*/ 0 w 93"/>
                <a:gd name="T7" fmla="*/ 0 h 37"/>
                <a:gd name="T8" fmla="*/ 0 w 93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"/>
                <a:gd name="T16" fmla="*/ 0 h 37"/>
                <a:gd name="T17" fmla="*/ 93 w 93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" h="37">
                  <a:moveTo>
                    <a:pt x="93" y="0"/>
                  </a:moveTo>
                  <a:lnTo>
                    <a:pt x="93" y="26"/>
                  </a:lnTo>
                  <a:lnTo>
                    <a:pt x="0" y="37"/>
                  </a:lnTo>
                  <a:lnTo>
                    <a:pt x="38" y="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1F1F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50" name="Freeform 1708"/>
            <p:cNvSpPr>
              <a:spLocks/>
            </p:cNvSpPr>
            <p:nvPr/>
          </p:nvSpPr>
          <p:spPr bwMode="auto">
            <a:xfrm>
              <a:off x="4228" y="3712"/>
              <a:ext cx="56" cy="19"/>
            </a:xfrm>
            <a:custGeom>
              <a:avLst/>
              <a:gdLst>
                <a:gd name="T0" fmla="*/ 1 w 112"/>
                <a:gd name="T1" fmla="*/ 0 h 38"/>
                <a:gd name="T2" fmla="*/ 1 w 112"/>
                <a:gd name="T3" fmla="*/ 1 h 38"/>
                <a:gd name="T4" fmla="*/ 0 w 112"/>
                <a:gd name="T5" fmla="*/ 1 h 38"/>
                <a:gd name="T6" fmla="*/ 0 w 112"/>
                <a:gd name="T7" fmla="*/ 1 h 38"/>
                <a:gd name="T8" fmla="*/ 1 w 112"/>
                <a:gd name="T9" fmla="*/ 1 h 38"/>
                <a:gd name="T10" fmla="*/ 1 w 112"/>
                <a:gd name="T11" fmla="*/ 0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2"/>
                <a:gd name="T19" fmla="*/ 0 h 38"/>
                <a:gd name="T20" fmla="*/ 112 w 112"/>
                <a:gd name="T21" fmla="*/ 38 h 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2" h="38">
                  <a:moveTo>
                    <a:pt x="112" y="0"/>
                  </a:moveTo>
                  <a:lnTo>
                    <a:pt x="112" y="26"/>
                  </a:lnTo>
                  <a:lnTo>
                    <a:pt x="0" y="38"/>
                  </a:lnTo>
                  <a:lnTo>
                    <a:pt x="0" y="25"/>
                  </a:lnTo>
                  <a:lnTo>
                    <a:pt x="19" y="11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51" name="Freeform 1709"/>
            <p:cNvSpPr>
              <a:spLocks/>
            </p:cNvSpPr>
            <p:nvPr/>
          </p:nvSpPr>
          <p:spPr bwMode="auto">
            <a:xfrm>
              <a:off x="4228" y="3725"/>
              <a:ext cx="56" cy="19"/>
            </a:xfrm>
            <a:custGeom>
              <a:avLst/>
              <a:gdLst>
                <a:gd name="T0" fmla="*/ 1 w 112"/>
                <a:gd name="T1" fmla="*/ 0 h 38"/>
                <a:gd name="T2" fmla="*/ 1 w 112"/>
                <a:gd name="T3" fmla="*/ 1 h 38"/>
                <a:gd name="T4" fmla="*/ 0 w 112"/>
                <a:gd name="T5" fmla="*/ 1 h 38"/>
                <a:gd name="T6" fmla="*/ 0 w 112"/>
                <a:gd name="T7" fmla="*/ 1 h 38"/>
                <a:gd name="T8" fmla="*/ 1 w 112"/>
                <a:gd name="T9" fmla="*/ 0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38"/>
                <a:gd name="T17" fmla="*/ 112 w 112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38">
                  <a:moveTo>
                    <a:pt x="112" y="0"/>
                  </a:moveTo>
                  <a:lnTo>
                    <a:pt x="112" y="26"/>
                  </a:lnTo>
                  <a:lnTo>
                    <a:pt x="0" y="38"/>
                  </a:lnTo>
                  <a:lnTo>
                    <a:pt x="0" y="1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4E4E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52" name="Freeform 1710"/>
            <p:cNvSpPr>
              <a:spLocks/>
            </p:cNvSpPr>
            <p:nvPr/>
          </p:nvSpPr>
          <p:spPr bwMode="auto">
            <a:xfrm>
              <a:off x="4228" y="3738"/>
              <a:ext cx="56" cy="19"/>
            </a:xfrm>
            <a:custGeom>
              <a:avLst/>
              <a:gdLst>
                <a:gd name="T0" fmla="*/ 1 w 112"/>
                <a:gd name="T1" fmla="*/ 0 h 38"/>
                <a:gd name="T2" fmla="*/ 1 w 112"/>
                <a:gd name="T3" fmla="*/ 1 h 38"/>
                <a:gd name="T4" fmla="*/ 0 w 112"/>
                <a:gd name="T5" fmla="*/ 1 h 38"/>
                <a:gd name="T6" fmla="*/ 0 w 112"/>
                <a:gd name="T7" fmla="*/ 1 h 38"/>
                <a:gd name="T8" fmla="*/ 1 w 112"/>
                <a:gd name="T9" fmla="*/ 0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38"/>
                <a:gd name="T17" fmla="*/ 112 w 112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38">
                  <a:moveTo>
                    <a:pt x="112" y="0"/>
                  </a:moveTo>
                  <a:lnTo>
                    <a:pt x="112" y="28"/>
                  </a:lnTo>
                  <a:lnTo>
                    <a:pt x="0" y="38"/>
                  </a:lnTo>
                  <a:lnTo>
                    <a:pt x="0" y="1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53" name="Freeform 1711"/>
            <p:cNvSpPr>
              <a:spLocks/>
            </p:cNvSpPr>
            <p:nvPr/>
          </p:nvSpPr>
          <p:spPr bwMode="auto">
            <a:xfrm>
              <a:off x="4228" y="3751"/>
              <a:ext cx="56" cy="18"/>
            </a:xfrm>
            <a:custGeom>
              <a:avLst/>
              <a:gdLst>
                <a:gd name="T0" fmla="*/ 1 w 112"/>
                <a:gd name="T1" fmla="*/ 0 h 36"/>
                <a:gd name="T2" fmla="*/ 1 w 112"/>
                <a:gd name="T3" fmla="*/ 1 h 36"/>
                <a:gd name="T4" fmla="*/ 0 w 112"/>
                <a:gd name="T5" fmla="*/ 1 h 36"/>
                <a:gd name="T6" fmla="*/ 0 w 112"/>
                <a:gd name="T7" fmla="*/ 1 h 36"/>
                <a:gd name="T8" fmla="*/ 1 w 112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36"/>
                <a:gd name="T17" fmla="*/ 112 w 112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36">
                  <a:moveTo>
                    <a:pt x="112" y="0"/>
                  </a:moveTo>
                  <a:lnTo>
                    <a:pt x="112" y="26"/>
                  </a:lnTo>
                  <a:lnTo>
                    <a:pt x="0" y="36"/>
                  </a:lnTo>
                  <a:lnTo>
                    <a:pt x="0" y="1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D6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54" name="Freeform 1712"/>
            <p:cNvSpPr>
              <a:spLocks/>
            </p:cNvSpPr>
            <p:nvPr/>
          </p:nvSpPr>
          <p:spPr bwMode="auto">
            <a:xfrm>
              <a:off x="4228" y="3764"/>
              <a:ext cx="56" cy="18"/>
            </a:xfrm>
            <a:custGeom>
              <a:avLst/>
              <a:gdLst>
                <a:gd name="T0" fmla="*/ 1 w 112"/>
                <a:gd name="T1" fmla="*/ 0 h 36"/>
                <a:gd name="T2" fmla="*/ 1 w 112"/>
                <a:gd name="T3" fmla="*/ 1 h 36"/>
                <a:gd name="T4" fmla="*/ 0 w 112"/>
                <a:gd name="T5" fmla="*/ 1 h 36"/>
                <a:gd name="T6" fmla="*/ 0 w 112"/>
                <a:gd name="T7" fmla="*/ 1 h 36"/>
                <a:gd name="T8" fmla="*/ 1 w 112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36"/>
                <a:gd name="T17" fmla="*/ 112 w 112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36">
                  <a:moveTo>
                    <a:pt x="112" y="0"/>
                  </a:moveTo>
                  <a:lnTo>
                    <a:pt x="112" y="26"/>
                  </a:lnTo>
                  <a:lnTo>
                    <a:pt x="0" y="36"/>
                  </a:lnTo>
                  <a:lnTo>
                    <a:pt x="0" y="1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CFCFC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55" name="Freeform 1713"/>
            <p:cNvSpPr>
              <a:spLocks/>
            </p:cNvSpPr>
            <p:nvPr/>
          </p:nvSpPr>
          <p:spPr bwMode="auto">
            <a:xfrm>
              <a:off x="4228" y="3777"/>
              <a:ext cx="56" cy="18"/>
            </a:xfrm>
            <a:custGeom>
              <a:avLst/>
              <a:gdLst>
                <a:gd name="T0" fmla="*/ 1 w 112"/>
                <a:gd name="T1" fmla="*/ 0 h 36"/>
                <a:gd name="T2" fmla="*/ 1 w 112"/>
                <a:gd name="T3" fmla="*/ 1 h 36"/>
                <a:gd name="T4" fmla="*/ 0 w 112"/>
                <a:gd name="T5" fmla="*/ 1 h 36"/>
                <a:gd name="T6" fmla="*/ 0 w 112"/>
                <a:gd name="T7" fmla="*/ 1 h 36"/>
                <a:gd name="T8" fmla="*/ 1 w 112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36"/>
                <a:gd name="T17" fmla="*/ 112 w 112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36">
                  <a:moveTo>
                    <a:pt x="112" y="0"/>
                  </a:moveTo>
                  <a:lnTo>
                    <a:pt x="112" y="25"/>
                  </a:lnTo>
                  <a:lnTo>
                    <a:pt x="0" y="36"/>
                  </a:lnTo>
                  <a:lnTo>
                    <a:pt x="0" y="1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C9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56" name="Freeform 1714"/>
            <p:cNvSpPr>
              <a:spLocks/>
            </p:cNvSpPr>
            <p:nvPr/>
          </p:nvSpPr>
          <p:spPr bwMode="auto">
            <a:xfrm>
              <a:off x="4228" y="3790"/>
              <a:ext cx="56" cy="19"/>
            </a:xfrm>
            <a:custGeom>
              <a:avLst/>
              <a:gdLst>
                <a:gd name="T0" fmla="*/ 1 w 112"/>
                <a:gd name="T1" fmla="*/ 0 h 38"/>
                <a:gd name="T2" fmla="*/ 1 w 112"/>
                <a:gd name="T3" fmla="*/ 1 h 38"/>
                <a:gd name="T4" fmla="*/ 0 w 112"/>
                <a:gd name="T5" fmla="*/ 1 h 38"/>
                <a:gd name="T6" fmla="*/ 0 w 112"/>
                <a:gd name="T7" fmla="*/ 1 h 38"/>
                <a:gd name="T8" fmla="*/ 1 w 112"/>
                <a:gd name="T9" fmla="*/ 0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38"/>
                <a:gd name="T17" fmla="*/ 112 w 112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38">
                  <a:moveTo>
                    <a:pt x="112" y="0"/>
                  </a:moveTo>
                  <a:lnTo>
                    <a:pt x="112" y="26"/>
                  </a:lnTo>
                  <a:lnTo>
                    <a:pt x="0" y="38"/>
                  </a:lnTo>
                  <a:lnTo>
                    <a:pt x="0" y="11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C2C2C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57" name="Freeform 1715"/>
            <p:cNvSpPr>
              <a:spLocks/>
            </p:cNvSpPr>
            <p:nvPr/>
          </p:nvSpPr>
          <p:spPr bwMode="auto">
            <a:xfrm>
              <a:off x="4228" y="3803"/>
              <a:ext cx="56" cy="18"/>
            </a:xfrm>
            <a:custGeom>
              <a:avLst/>
              <a:gdLst>
                <a:gd name="T0" fmla="*/ 1 w 112"/>
                <a:gd name="T1" fmla="*/ 0 h 37"/>
                <a:gd name="T2" fmla="*/ 1 w 112"/>
                <a:gd name="T3" fmla="*/ 0 h 37"/>
                <a:gd name="T4" fmla="*/ 0 w 112"/>
                <a:gd name="T5" fmla="*/ 0 h 37"/>
                <a:gd name="T6" fmla="*/ 0 w 112"/>
                <a:gd name="T7" fmla="*/ 0 h 37"/>
                <a:gd name="T8" fmla="*/ 1 w 112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37"/>
                <a:gd name="T17" fmla="*/ 112 w 112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37">
                  <a:moveTo>
                    <a:pt x="112" y="0"/>
                  </a:moveTo>
                  <a:lnTo>
                    <a:pt x="112" y="24"/>
                  </a:lnTo>
                  <a:lnTo>
                    <a:pt x="0" y="37"/>
                  </a:lnTo>
                  <a:lnTo>
                    <a:pt x="0" y="1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BBBB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58" name="Freeform 1716"/>
            <p:cNvSpPr>
              <a:spLocks/>
            </p:cNvSpPr>
            <p:nvPr/>
          </p:nvSpPr>
          <p:spPr bwMode="auto">
            <a:xfrm>
              <a:off x="4228" y="3815"/>
              <a:ext cx="56" cy="19"/>
            </a:xfrm>
            <a:custGeom>
              <a:avLst/>
              <a:gdLst>
                <a:gd name="T0" fmla="*/ 1 w 112"/>
                <a:gd name="T1" fmla="*/ 0 h 38"/>
                <a:gd name="T2" fmla="*/ 1 w 112"/>
                <a:gd name="T3" fmla="*/ 1 h 38"/>
                <a:gd name="T4" fmla="*/ 0 w 112"/>
                <a:gd name="T5" fmla="*/ 1 h 38"/>
                <a:gd name="T6" fmla="*/ 0 w 112"/>
                <a:gd name="T7" fmla="*/ 1 h 38"/>
                <a:gd name="T8" fmla="*/ 1 w 112"/>
                <a:gd name="T9" fmla="*/ 0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38"/>
                <a:gd name="T17" fmla="*/ 112 w 112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38">
                  <a:moveTo>
                    <a:pt x="112" y="0"/>
                  </a:moveTo>
                  <a:lnTo>
                    <a:pt x="112" y="26"/>
                  </a:lnTo>
                  <a:lnTo>
                    <a:pt x="0" y="38"/>
                  </a:lnTo>
                  <a:lnTo>
                    <a:pt x="0" y="1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4B4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59" name="Freeform 1717"/>
            <p:cNvSpPr>
              <a:spLocks/>
            </p:cNvSpPr>
            <p:nvPr/>
          </p:nvSpPr>
          <p:spPr bwMode="auto">
            <a:xfrm>
              <a:off x="4228" y="3828"/>
              <a:ext cx="56" cy="19"/>
            </a:xfrm>
            <a:custGeom>
              <a:avLst/>
              <a:gdLst>
                <a:gd name="T0" fmla="*/ 1 w 112"/>
                <a:gd name="T1" fmla="*/ 0 h 38"/>
                <a:gd name="T2" fmla="*/ 1 w 112"/>
                <a:gd name="T3" fmla="*/ 1 h 38"/>
                <a:gd name="T4" fmla="*/ 0 w 112"/>
                <a:gd name="T5" fmla="*/ 1 h 38"/>
                <a:gd name="T6" fmla="*/ 0 w 112"/>
                <a:gd name="T7" fmla="*/ 1 h 38"/>
                <a:gd name="T8" fmla="*/ 1 w 112"/>
                <a:gd name="T9" fmla="*/ 0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38"/>
                <a:gd name="T17" fmla="*/ 112 w 112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38">
                  <a:moveTo>
                    <a:pt x="112" y="0"/>
                  </a:moveTo>
                  <a:lnTo>
                    <a:pt x="112" y="26"/>
                  </a:lnTo>
                  <a:lnTo>
                    <a:pt x="0" y="38"/>
                  </a:lnTo>
                  <a:lnTo>
                    <a:pt x="0" y="1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AEAE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60" name="Freeform 1718"/>
            <p:cNvSpPr>
              <a:spLocks/>
            </p:cNvSpPr>
            <p:nvPr/>
          </p:nvSpPr>
          <p:spPr bwMode="auto">
            <a:xfrm>
              <a:off x="4228" y="3841"/>
              <a:ext cx="56" cy="19"/>
            </a:xfrm>
            <a:custGeom>
              <a:avLst/>
              <a:gdLst>
                <a:gd name="T0" fmla="*/ 1 w 112"/>
                <a:gd name="T1" fmla="*/ 0 h 38"/>
                <a:gd name="T2" fmla="*/ 1 w 112"/>
                <a:gd name="T3" fmla="*/ 1 h 38"/>
                <a:gd name="T4" fmla="*/ 0 w 112"/>
                <a:gd name="T5" fmla="*/ 1 h 38"/>
                <a:gd name="T6" fmla="*/ 0 w 112"/>
                <a:gd name="T7" fmla="*/ 1 h 38"/>
                <a:gd name="T8" fmla="*/ 1 w 112"/>
                <a:gd name="T9" fmla="*/ 0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38"/>
                <a:gd name="T17" fmla="*/ 112 w 112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38">
                  <a:moveTo>
                    <a:pt x="112" y="0"/>
                  </a:moveTo>
                  <a:lnTo>
                    <a:pt x="112" y="26"/>
                  </a:lnTo>
                  <a:lnTo>
                    <a:pt x="0" y="38"/>
                  </a:lnTo>
                  <a:lnTo>
                    <a:pt x="0" y="1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A7A7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61" name="Freeform 1719"/>
            <p:cNvSpPr>
              <a:spLocks/>
            </p:cNvSpPr>
            <p:nvPr/>
          </p:nvSpPr>
          <p:spPr bwMode="auto">
            <a:xfrm>
              <a:off x="4228" y="3854"/>
              <a:ext cx="56" cy="19"/>
            </a:xfrm>
            <a:custGeom>
              <a:avLst/>
              <a:gdLst>
                <a:gd name="T0" fmla="*/ 1 w 112"/>
                <a:gd name="T1" fmla="*/ 0 h 38"/>
                <a:gd name="T2" fmla="*/ 1 w 112"/>
                <a:gd name="T3" fmla="*/ 1 h 38"/>
                <a:gd name="T4" fmla="*/ 0 w 112"/>
                <a:gd name="T5" fmla="*/ 1 h 38"/>
                <a:gd name="T6" fmla="*/ 0 w 112"/>
                <a:gd name="T7" fmla="*/ 1 h 38"/>
                <a:gd name="T8" fmla="*/ 1 w 112"/>
                <a:gd name="T9" fmla="*/ 0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38"/>
                <a:gd name="T17" fmla="*/ 112 w 112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38">
                  <a:moveTo>
                    <a:pt x="112" y="0"/>
                  </a:moveTo>
                  <a:lnTo>
                    <a:pt x="112" y="26"/>
                  </a:lnTo>
                  <a:lnTo>
                    <a:pt x="0" y="38"/>
                  </a:lnTo>
                  <a:lnTo>
                    <a:pt x="0" y="1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A0A0A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62" name="Freeform 1720"/>
            <p:cNvSpPr>
              <a:spLocks/>
            </p:cNvSpPr>
            <p:nvPr/>
          </p:nvSpPr>
          <p:spPr bwMode="auto">
            <a:xfrm>
              <a:off x="4228" y="3867"/>
              <a:ext cx="56" cy="19"/>
            </a:xfrm>
            <a:custGeom>
              <a:avLst/>
              <a:gdLst>
                <a:gd name="T0" fmla="*/ 1 w 112"/>
                <a:gd name="T1" fmla="*/ 0 h 38"/>
                <a:gd name="T2" fmla="*/ 1 w 112"/>
                <a:gd name="T3" fmla="*/ 1 h 38"/>
                <a:gd name="T4" fmla="*/ 0 w 112"/>
                <a:gd name="T5" fmla="*/ 1 h 38"/>
                <a:gd name="T6" fmla="*/ 0 w 112"/>
                <a:gd name="T7" fmla="*/ 1 h 38"/>
                <a:gd name="T8" fmla="*/ 1 w 112"/>
                <a:gd name="T9" fmla="*/ 0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38"/>
                <a:gd name="T17" fmla="*/ 112 w 112"/>
                <a:gd name="T18" fmla="*/ 38 h 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38">
                  <a:moveTo>
                    <a:pt x="112" y="0"/>
                  </a:moveTo>
                  <a:lnTo>
                    <a:pt x="112" y="28"/>
                  </a:lnTo>
                  <a:lnTo>
                    <a:pt x="0" y="38"/>
                  </a:lnTo>
                  <a:lnTo>
                    <a:pt x="0" y="1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63" name="Freeform 1721"/>
            <p:cNvSpPr>
              <a:spLocks/>
            </p:cNvSpPr>
            <p:nvPr/>
          </p:nvSpPr>
          <p:spPr bwMode="auto">
            <a:xfrm>
              <a:off x="4228" y="3881"/>
              <a:ext cx="56" cy="17"/>
            </a:xfrm>
            <a:custGeom>
              <a:avLst/>
              <a:gdLst>
                <a:gd name="T0" fmla="*/ 1 w 112"/>
                <a:gd name="T1" fmla="*/ 0 h 34"/>
                <a:gd name="T2" fmla="*/ 1 w 112"/>
                <a:gd name="T3" fmla="*/ 1 h 34"/>
                <a:gd name="T4" fmla="*/ 1 w 112"/>
                <a:gd name="T5" fmla="*/ 1 h 34"/>
                <a:gd name="T6" fmla="*/ 0 w 112"/>
                <a:gd name="T7" fmla="*/ 1 h 34"/>
                <a:gd name="T8" fmla="*/ 0 w 112"/>
                <a:gd name="T9" fmla="*/ 1 h 34"/>
                <a:gd name="T10" fmla="*/ 1 w 112"/>
                <a:gd name="T11" fmla="*/ 0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2"/>
                <a:gd name="T19" fmla="*/ 0 h 34"/>
                <a:gd name="T20" fmla="*/ 112 w 112"/>
                <a:gd name="T21" fmla="*/ 34 h 3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2" h="34">
                  <a:moveTo>
                    <a:pt x="112" y="0"/>
                  </a:moveTo>
                  <a:lnTo>
                    <a:pt x="112" y="25"/>
                  </a:lnTo>
                  <a:lnTo>
                    <a:pt x="24" y="34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93939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64" name="Freeform 1722"/>
            <p:cNvSpPr>
              <a:spLocks/>
            </p:cNvSpPr>
            <p:nvPr/>
          </p:nvSpPr>
          <p:spPr bwMode="auto">
            <a:xfrm>
              <a:off x="4240" y="3894"/>
              <a:ext cx="44" cy="15"/>
            </a:xfrm>
            <a:custGeom>
              <a:avLst/>
              <a:gdLst>
                <a:gd name="T0" fmla="*/ 1 w 88"/>
                <a:gd name="T1" fmla="*/ 0 h 32"/>
                <a:gd name="T2" fmla="*/ 1 w 88"/>
                <a:gd name="T3" fmla="*/ 0 h 32"/>
                <a:gd name="T4" fmla="*/ 1 w 88"/>
                <a:gd name="T5" fmla="*/ 0 h 32"/>
                <a:gd name="T6" fmla="*/ 0 w 88"/>
                <a:gd name="T7" fmla="*/ 0 h 32"/>
                <a:gd name="T8" fmla="*/ 1 w 88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32"/>
                <a:gd name="T17" fmla="*/ 88 w 88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32">
                  <a:moveTo>
                    <a:pt x="88" y="0"/>
                  </a:moveTo>
                  <a:lnTo>
                    <a:pt x="88" y="26"/>
                  </a:lnTo>
                  <a:lnTo>
                    <a:pt x="30" y="32"/>
                  </a:lnTo>
                  <a:lnTo>
                    <a:pt x="0" y="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65" name="Freeform 1723"/>
            <p:cNvSpPr>
              <a:spLocks/>
            </p:cNvSpPr>
            <p:nvPr/>
          </p:nvSpPr>
          <p:spPr bwMode="auto">
            <a:xfrm>
              <a:off x="4255" y="3907"/>
              <a:ext cx="29" cy="13"/>
            </a:xfrm>
            <a:custGeom>
              <a:avLst/>
              <a:gdLst>
                <a:gd name="T0" fmla="*/ 1 w 58"/>
                <a:gd name="T1" fmla="*/ 0 h 28"/>
                <a:gd name="T2" fmla="*/ 1 w 58"/>
                <a:gd name="T3" fmla="*/ 0 h 28"/>
                <a:gd name="T4" fmla="*/ 1 w 58"/>
                <a:gd name="T5" fmla="*/ 0 h 28"/>
                <a:gd name="T6" fmla="*/ 0 w 58"/>
                <a:gd name="T7" fmla="*/ 0 h 28"/>
                <a:gd name="T8" fmla="*/ 1 w 58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"/>
                <a:gd name="T16" fmla="*/ 0 h 28"/>
                <a:gd name="T17" fmla="*/ 58 w 58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" h="28">
                  <a:moveTo>
                    <a:pt x="58" y="0"/>
                  </a:moveTo>
                  <a:lnTo>
                    <a:pt x="58" y="26"/>
                  </a:lnTo>
                  <a:lnTo>
                    <a:pt x="31" y="28"/>
                  </a:lnTo>
                  <a:lnTo>
                    <a:pt x="0" y="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8585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66" name="Freeform 1724"/>
            <p:cNvSpPr>
              <a:spLocks/>
            </p:cNvSpPr>
            <p:nvPr/>
          </p:nvSpPr>
          <p:spPr bwMode="auto">
            <a:xfrm>
              <a:off x="4270" y="3920"/>
              <a:ext cx="14" cy="12"/>
            </a:xfrm>
            <a:custGeom>
              <a:avLst/>
              <a:gdLst>
                <a:gd name="T0" fmla="*/ 1 w 27"/>
                <a:gd name="T1" fmla="*/ 0 h 24"/>
                <a:gd name="T2" fmla="*/ 1 w 27"/>
                <a:gd name="T3" fmla="*/ 1 h 24"/>
                <a:gd name="T4" fmla="*/ 0 w 27"/>
                <a:gd name="T5" fmla="*/ 1 h 24"/>
                <a:gd name="T6" fmla="*/ 1 w 27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"/>
                <a:gd name="T13" fmla="*/ 0 h 24"/>
                <a:gd name="T14" fmla="*/ 27 w 27"/>
                <a:gd name="T15" fmla="*/ 24 h 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" h="24">
                  <a:moveTo>
                    <a:pt x="27" y="0"/>
                  </a:moveTo>
                  <a:lnTo>
                    <a:pt x="27" y="24"/>
                  </a:lnTo>
                  <a:lnTo>
                    <a:pt x="0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7F7F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67" name="Freeform 1725"/>
            <p:cNvSpPr>
              <a:spLocks/>
            </p:cNvSpPr>
            <p:nvPr/>
          </p:nvSpPr>
          <p:spPr bwMode="auto">
            <a:xfrm>
              <a:off x="4228" y="3681"/>
              <a:ext cx="56" cy="251"/>
            </a:xfrm>
            <a:custGeom>
              <a:avLst/>
              <a:gdLst>
                <a:gd name="T0" fmla="*/ 0 w 112"/>
                <a:gd name="T1" fmla="*/ 1 h 502"/>
                <a:gd name="T2" fmla="*/ 1 w 112"/>
                <a:gd name="T3" fmla="*/ 0 h 502"/>
                <a:gd name="T4" fmla="*/ 1 w 112"/>
                <a:gd name="T5" fmla="*/ 1 h 502"/>
                <a:gd name="T6" fmla="*/ 0 w 112"/>
                <a:gd name="T7" fmla="*/ 1 h 502"/>
                <a:gd name="T8" fmla="*/ 0 w 112"/>
                <a:gd name="T9" fmla="*/ 1 h 5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502"/>
                <a:gd name="T17" fmla="*/ 112 w 112"/>
                <a:gd name="T18" fmla="*/ 502 h 5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502">
                  <a:moveTo>
                    <a:pt x="0" y="87"/>
                  </a:moveTo>
                  <a:lnTo>
                    <a:pt x="112" y="0"/>
                  </a:lnTo>
                  <a:lnTo>
                    <a:pt x="112" y="502"/>
                  </a:lnTo>
                  <a:lnTo>
                    <a:pt x="0" y="416"/>
                  </a:lnTo>
                  <a:lnTo>
                    <a:pt x="0" y="87"/>
                  </a:lnTo>
                </a:path>
              </a:pathLst>
            </a:custGeom>
            <a:noFill/>
            <a:ln w="0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68" name="Freeform 1726"/>
            <p:cNvSpPr>
              <a:spLocks/>
            </p:cNvSpPr>
            <p:nvPr/>
          </p:nvSpPr>
          <p:spPr bwMode="auto">
            <a:xfrm>
              <a:off x="4222" y="3888"/>
              <a:ext cx="68" cy="44"/>
            </a:xfrm>
            <a:custGeom>
              <a:avLst/>
              <a:gdLst>
                <a:gd name="T0" fmla="*/ 0 w 137"/>
                <a:gd name="T1" fmla="*/ 1 h 88"/>
                <a:gd name="T2" fmla="*/ 0 w 137"/>
                <a:gd name="T3" fmla="*/ 1 h 88"/>
                <a:gd name="T4" fmla="*/ 0 w 137"/>
                <a:gd name="T5" fmla="*/ 0 h 88"/>
                <a:gd name="T6" fmla="*/ 0 w 137"/>
                <a:gd name="T7" fmla="*/ 0 h 88"/>
                <a:gd name="T8" fmla="*/ 0 w 137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7"/>
                <a:gd name="T16" fmla="*/ 0 h 88"/>
                <a:gd name="T17" fmla="*/ 137 w 137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7" h="88">
                  <a:moveTo>
                    <a:pt x="0" y="88"/>
                  </a:moveTo>
                  <a:lnTo>
                    <a:pt x="137" y="88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69" name="Freeform 1727"/>
            <p:cNvSpPr>
              <a:spLocks/>
            </p:cNvSpPr>
            <p:nvPr/>
          </p:nvSpPr>
          <p:spPr bwMode="auto">
            <a:xfrm>
              <a:off x="4153" y="3888"/>
              <a:ext cx="74" cy="44"/>
            </a:xfrm>
            <a:custGeom>
              <a:avLst/>
              <a:gdLst>
                <a:gd name="T0" fmla="*/ 0 w 149"/>
                <a:gd name="T1" fmla="*/ 1 h 88"/>
                <a:gd name="T2" fmla="*/ 0 w 149"/>
                <a:gd name="T3" fmla="*/ 1 h 88"/>
                <a:gd name="T4" fmla="*/ 0 w 149"/>
                <a:gd name="T5" fmla="*/ 0 h 88"/>
                <a:gd name="T6" fmla="*/ 0 w 149"/>
                <a:gd name="T7" fmla="*/ 0 h 88"/>
                <a:gd name="T8" fmla="*/ 0 w 149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9"/>
                <a:gd name="T16" fmla="*/ 0 h 88"/>
                <a:gd name="T17" fmla="*/ 149 w 149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9" h="88">
                  <a:moveTo>
                    <a:pt x="138" y="88"/>
                  </a:moveTo>
                  <a:lnTo>
                    <a:pt x="0" y="88"/>
                  </a:lnTo>
                  <a:lnTo>
                    <a:pt x="12" y="0"/>
                  </a:lnTo>
                  <a:lnTo>
                    <a:pt x="149" y="0"/>
                  </a:lnTo>
                  <a:lnTo>
                    <a:pt x="138" y="88"/>
                  </a:lnTo>
                  <a:close/>
                </a:path>
              </a:pathLst>
            </a:custGeom>
            <a:solidFill>
              <a:srgbClr val="F8F8F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70" name="Freeform 1728"/>
            <p:cNvSpPr>
              <a:spLocks/>
            </p:cNvSpPr>
            <p:nvPr/>
          </p:nvSpPr>
          <p:spPr bwMode="auto">
            <a:xfrm>
              <a:off x="4085" y="3888"/>
              <a:ext cx="74" cy="44"/>
            </a:xfrm>
            <a:custGeom>
              <a:avLst/>
              <a:gdLst>
                <a:gd name="T0" fmla="*/ 1 w 148"/>
                <a:gd name="T1" fmla="*/ 1 h 88"/>
                <a:gd name="T2" fmla="*/ 0 w 148"/>
                <a:gd name="T3" fmla="*/ 1 h 88"/>
                <a:gd name="T4" fmla="*/ 1 w 148"/>
                <a:gd name="T5" fmla="*/ 0 h 88"/>
                <a:gd name="T6" fmla="*/ 1 w 148"/>
                <a:gd name="T7" fmla="*/ 0 h 88"/>
                <a:gd name="T8" fmla="*/ 1 w 148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88"/>
                <a:gd name="T17" fmla="*/ 148 w 148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88">
                  <a:moveTo>
                    <a:pt x="136" y="88"/>
                  </a:moveTo>
                  <a:lnTo>
                    <a:pt x="0" y="88"/>
                  </a:lnTo>
                  <a:lnTo>
                    <a:pt x="10" y="0"/>
                  </a:lnTo>
                  <a:lnTo>
                    <a:pt x="148" y="0"/>
                  </a:lnTo>
                  <a:lnTo>
                    <a:pt x="136" y="88"/>
                  </a:lnTo>
                  <a:close/>
                </a:path>
              </a:pathLst>
            </a:custGeom>
            <a:solidFill>
              <a:srgbClr val="F1F1F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71" name="Freeform 1729"/>
            <p:cNvSpPr>
              <a:spLocks/>
            </p:cNvSpPr>
            <p:nvPr/>
          </p:nvSpPr>
          <p:spPr bwMode="auto">
            <a:xfrm>
              <a:off x="4016" y="3888"/>
              <a:ext cx="74" cy="44"/>
            </a:xfrm>
            <a:custGeom>
              <a:avLst/>
              <a:gdLst>
                <a:gd name="T0" fmla="*/ 1 w 148"/>
                <a:gd name="T1" fmla="*/ 1 h 88"/>
                <a:gd name="T2" fmla="*/ 0 w 148"/>
                <a:gd name="T3" fmla="*/ 1 h 88"/>
                <a:gd name="T4" fmla="*/ 1 w 148"/>
                <a:gd name="T5" fmla="*/ 0 h 88"/>
                <a:gd name="T6" fmla="*/ 1 w 148"/>
                <a:gd name="T7" fmla="*/ 0 h 88"/>
                <a:gd name="T8" fmla="*/ 1 w 148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88"/>
                <a:gd name="T17" fmla="*/ 148 w 148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88">
                  <a:moveTo>
                    <a:pt x="138" y="88"/>
                  </a:moveTo>
                  <a:lnTo>
                    <a:pt x="0" y="88"/>
                  </a:lnTo>
                  <a:lnTo>
                    <a:pt x="12" y="0"/>
                  </a:lnTo>
                  <a:lnTo>
                    <a:pt x="148" y="0"/>
                  </a:lnTo>
                  <a:lnTo>
                    <a:pt x="138" y="88"/>
                  </a:lnTo>
                  <a:close/>
                </a:path>
              </a:pathLst>
            </a:cu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72" name="Freeform 1730"/>
            <p:cNvSpPr>
              <a:spLocks/>
            </p:cNvSpPr>
            <p:nvPr/>
          </p:nvSpPr>
          <p:spPr bwMode="auto">
            <a:xfrm>
              <a:off x="3948" y="3888"/>
              <a:ext cx="74" cy="44"/>
            </a:xfrm>
            <a:custGeom>
              <a:avLst/>
              <a:gdLst>
                <a:gd name="T0" fmla="*/ 0 w 149"/>
                <a:gd name="T1" fmla="*/ 1 h 88"/>
                <a:gd name="T2" fmla="*/ 0 w 149"/>
                <a:gd name="T3" fmla="*/ 1 h 88"/>
                <a:gd name="T4" fmla="*/ 0 w 149"/>
                <a:gd name="T5" fmla="*/ 0 h 88"/>
                <a:gd name="T6" fmla="*/ 0 w 149"/>
                <a:gd name="T7" fmla="*/ 0 h 88"/>
                <a:gd name="T8" fmla="*/ 0 w 149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9"/>
                <a:gd name="T16" fmla="*/ 0 h 88"/>
                <a:gd name="T17" fmla="*/ 149 w 149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9" h="88">
                  <a:moveTo>
                    <a:pt x="137" y="88"/>
                  </a:moveTo>
                  <a:lnTo>
                    <a:pt x="0" y="88"/>
                  </a:lnTo>
                  <a:lnTo>
                    <a:pt x="11" y="0"/>
                  </a:lnTo>
                  <a:lnTo>
                    <a:pt x="149" y="0"/>
                  </a:lnTo>
                  <a:lnTo>
                    <a:pt x="137" y="88"/>
                  </a:lnTo>
                  <a:close/>
                </a:path>
              </a:pathLst>
            </a:custGeom>
            <a:solidFill>
              <a:srgbClr val="E4E4E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73" name="Freeform 1731"/>
            <p:cNvSpPr>
              <a:spLocks/>
            </p:cNvSpPr>
            <p:nvPr/>
          </p:nvSpPr>
          <p:spPr bwMode="auto">
            <a:xfrm>
              <a:off x="3879" y="3888"/>
              <a:ext cx="74" cy="44"/>
            </a:xfrm>
            <a:custGeom>
              <a:avLst/>
              <a:gdLst>
                <a:gd name="T0" fmla="*/ 0 w 149"/>
                <a:gd name="T1" fmla="*/ 1 h 88"/>
                <a:gd name="T2" fmla="*/ 0 w 149"/>
                <a:gd name="T3" fmla="*/ 1 h 88"/>
                <a:gd name="T4" fmla="*/ 0 w 149"/>
                <a:gd name="T5" fmla="*/ 0 h 88"/>
                <a:gd name="T6" fmla="*/ 0 w 149"/>
                <a:gd name="T7" fmla="*/ 0 h 88"/>
                <a:gd name="T8" fmla="*/ 0 w 149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9"/>
                <a:gd name="T16" fmla="*/ 0 h 88"/>
                <a:gd name="T17" fmla="*/ 149 w 149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9" h="88">
                  <a:moveTo>
                    <a:pt x="138" y="88"/>
                  </a:moveTo>
                  <a:lnTo>
                    <a:pt x="0" y="88"/>
                  </a:lnTo>
                  <a:lnTo>
                    <a:pt x="12" y="0"/>
                  </a:lnTo>
                  <a:lnTo>
                    <a:pt x="149" y="0"/>
                  </a:lnTo>
                  <a:lnTo>
                    <a:pt x="138" y="8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74" name="Freeform 1732"/>
            <p:cNvSpPr>
              <a:spLocks/>
            </p:cNvSpPr>
            <p:nvPr/>
          </p:nvSpPr>
          <p:spPr bwMode="auto">
            <a:xfrm>
              <a:off x="3810" y="3888"/>
              <a:ext cx="75" cy="44"/>
            </a:xfrm>
            <a:custGeom>
              <a:avLst/>
              <a:gdLst>
                <a:gd name="T0" fmla="*/ 1 w 148"/>
                <a:gd name="T1" fmla="*/ 1 h 88"/>
                <a:gd name="T2" fmla="*/ 0 w 148"/>
                <a:gd name="T3" fmla="*/ 1 h 88"/>
                <a:gd name="T4" fmla="*/ 1 w 148"/>
                <a:gd name="T5" fmla="*/ 0 h 88"/>
                <a:gd name="T6" fmla="*/ 1 w 148"/>
                <a:gd name="T7" fmla="*/ 0 h 88"/>
                <a:gd name="T8" fmla="*/ 1 w 148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88"/>
                <a:gd name="T17" fmla="*/ 148 w 148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88">
                  <a:moveTo>
                    <a:pt x="136" y="88"/>
                  </a:moveTo>
                  <a:lnTo>
                    <a:pt x="0" y="88"/>
                  </a:lnTo>
                  <a:lnTo>
                    <a:pt x="10" y="0"/>
                  </a:lnTo>
                  <a:lnTo>
                    <a:pt x="148" y="0"/>
                  </a:lnTo>
                  <a:lnTo>
                    <a:pt x="136" y="88"/>
                  </a:lnTo>
                  <a:close/>
                </a:path>
              </a:pathLst>
            </a:custGeom>
            <a:solidFill>
              <a:srgbClr val="D6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75" name="Freeform 1733"/>
            <p:cNvSpPr>
              <a:spLocks/>
            </p:cNvSpPr>
            <p:nvPr/>
          </p:nvSpPr>
          <p:spPr bwMode="auto">
            <a:xfrm>
              <a:off x="3741" y="3888"/>
              <a:ext cx="75" cy="44"/>
            </a:xfrm>
            <a:custGeom>
              <a:avLst/>
              <a:gdLst>
                <a:gd name="T0" fmla="*/ 1 w 148"/>
                <a:gd name="T1" fmla="*/ 1 h 88"/>
                <a:gd name="T2" fmla="*/ 0 w 148"/>
                <a:gd name="T3" fmla="*/ 1 h 88"/>
                <a:gd name="T4" fmla="*/ 1 w 148"/>
                <a:gd name="T5" fmla="*/ 0 h 88"/>
                <a:gd name="T6" fmla="*/ 1 w 148"/>
                <a:gd name="T7" fmla="*/ 0 h 88"/>
                <a:gd name="T8" fmla="*/ 1 w 148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88"/>
                <a:gd name="T17" fmla="*/ 148 w 148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88">
                  <a:moveTo>
                    <a:pt x="138" y="88"/>
                  </a:moveTo>
                  <a:lnTo>
                    <a:pt x="0" y="88"/>
                  </a:lnTo>
                  <a:lnTo>
                    <a:pt x="12" y="0"/>
                  </a:lnTo>
                  <a:lnTo>
                    <a:pt x="148" y="0"/>
                  </a:lnTo>
                  <a:lnTo>
                    <a:pt x="138" y="88"/>
                  </a:lnTo>
                  <a:close/>
                </a:path>
              </a:pathLst>
            </a:custGeom>
            <a:solidFill>
              <a:srgbClr val="CFCFC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76" name="Freeform 1734"/>
            <p:cNvSpPr>
              <a:spLocks/>
            </p:cNvSpPr>
            <p:nvPr/>
          </p:nvSpPr>
          <p:spPr bwMode="auto">
            <a:xfrm>
              <a:off x="3673" y="3888"/>
              <a:ext cx="74" cy="44"/>
            </a:xfrm>
            <a:custGeom>
              <a:avLst/>
              <a:gdLst>
                <a:gd name="T0" fmla="*/ 0 w 149"/>
                <a:gd name="T1" fmla="*/ 1 h 88"/>
                <a:gd name="T2" fmla="*/ 0 w 149"/>
                <a:gd name="T3" fmla="*/ 1 h 88"/>
                <a:gd name="T4" fmla="*/ 0 w 149"/>
                <a:gd name="T5" fmla="*/ 0 h 88"/>
                <a:gd name="T6" fmla="*/ 0 w 149"/>
                <a:gd name="T7" fmla="*/ 0 h 88"/>
                <a:gd name="T8" fmla="*/ 0 w 149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9"/>
                <a:gd name="T16" fmla="*/ 0 h 88"/>
                <a:gd name="T17" fmla="*/ 149 w 149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9" h="88">
                  <a:moveTo>
                    <a:pt x="137" y="88"/>
                  </a:moveTo>
                  <a:lnTo>
                    <a:pt x="0" y="88"/>
                  </a:lnTo>
                  <a:lnTo>
                    <a:pt x="11" y="0"/>
                  </a:lnTo>
                  <a:lnTo>
                    <a:pt x="149" y="0"/>
                  </a:lnTo>
                  <a:lnTo>
                    <a:pt x="137" y="88"/>
                  </a:lnTo>
                  <a:close/>
                </a:path>
              </a:pathLst>
            </a:custGeom>
            <a:solidFill>
              <a:srgbClr val="C9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77" name="Freeform 1735"/>
            <p:cNvSpPr>
              <a:spLocks/>
            </p:cNvSpPr>
            <p:nvPr/>
          </p:nvSpPr>
          <p:spPr bwMode="auto">
            <a:xfrm>
              <a:off x="3604" y="3888"/>
              <a:ext cx="74" cy="44"/>
            </a:xfrm>
            <a:custGeom>
              <a:avLst/>
              <a:gdLst>
                <a:gd name="T0" fmla="*/ 0 w 149"/>
                <a:gd name="T1" fmla="*/ 1 h 88"/>
                <a:gd name="T2" fmla="*/ 0 w 149"/>
                <a:gd name="T3" fmla="*/ 1 h 88"/>
                <a:gd name="T4" fmla="*/ 0 w 149"/>
                <a:gd name="T5" fmla="*/ 0 h 88"/>
                <a:gd name="T6" fmla="*/ 0 w 149"/>
                <a:gd name="T7" fmla="*/ 0 h 88"/>
                <a:gd name="T8" fmla="*/ 0 w 149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9"/>
                <a:gd name="T16" fmla="*/ 0 h 88"/>
                <a:gd name="T17" fmla="*/ 149 w 149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9" h="88">
                  <a:moveTo>
                    <a:pt x="138" y="88"/>
                  </a:moveTo>
                  <a:lnTo>
                    <a:pt x="0" y="88"/>
                  </a:lnTo>
                  <a:lnTo>
                    <a:pt x="12" y="0"/>
                  </a:lnTo>
                  <a:lnTo>
                    <a:pt x="149" y="0"/>
                  </a:lnTo>
                  <a:lnTo>
                    <a:pt x="138" y="88"/>
                  </a:lnTo>
                  <a:close/>
                </a:path>
              </a:pathLst>
            </a:custGeom>
            <a:solidFill>
              <a:srgbClr val="C2C2C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78" name="Freeform 1736"/>
            <p:cNvSpPr>
              <a:spLocks/>
            </p:cNvSpPr>
            <p:nvPr/>
          </p:nvSpPr>
          <p:spPr bwMode="auto">
            <a:xfrm>
              <a:off x="3536" y="3888"/>
              <a:ext cx="74" cy="44"/>
            </a:xfrm>
            <a:custGeom>
              <a:avLst/>
              <a:gdLst>
                <a:gd name="T0" fmla="*/ 1 w 148"/>
                <a:gd name="T1" fmla="*/ 1 h 88"/>
                <a:gd name="T2" fmla="*/ 0 w 148"/>
                <a:gd name="T3" fmla="*/ 1 h 88"/>
                <a:gd name="T4" fmla="*/ 1 w 148"/>
                <a:gd name="T5" fmla="*/ 0 h 88"/>
                <a:gd name="T6" fmla="*/ 1 w 148"/>
                <a:gd name="T7" fmla="*/ 0 h 88"/>
                <a:gd name="T8" fmla="*/ 1 w 148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88"/>
                <a:gd name="T17" fmla="*/ 148 w 148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88">
                  <a:moveTo>
                    <a:pt x="136" y="88"/>
                  </a:moveTo>
                  <a:lnTo>
                    <a:pt x="0" y="88"/>
                  </a:lnTo>
                  <a:lnTo>
                    <a:pt x="12" y="0"/>
                  </a:lnTo>
                  <a:lnTo>
                    <a:pt x="148" y="0"/>
                  </a:lnTo>
                  <a:lnTo>
                    <a:pt x="136" y="88"/>
                  </a:lnTo>
                  <a:close/>
                </a:path>
              </a:pathLst>
            </a:custGeom>
            <a:solidFill>
              <a:srgbClr val="BBBBB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79" name="Freeform 1737"/>
            <p:cNvSpPr>
              <a:spLocks/>
            </p:cNvSpPr>
            <p:nvPr/>
          </p:nvSpPr>
          <p:spPr bwMode="auto">
            <a:xfrm>
              <a:off x="3468" y="3888"/>
              <a:ext cx="74" cy="44"/>
            </a:xfrm>
            <a:custGeom>
              <a:avLst/>
              <a:gdLst>
                <a:gd name="T0" fmla="*/ 0 w 149"/>
                <a:gd name="T1" fmla="*/ 1 h 88"/>
                <a:gd name="T2" fmla="*/ 0 w 149"/>
                <a:gd name="T3" fmla="*/ 1 h 88"/>
                <a:gd name="T4" fmla="*/ 0 w 149"/>
                <a:gd name="T5" fmla="*/ 0 h 88"/>
                <a:gd name="T6" fmla="*/ 0 w 149"/>
                <a:gd name="T7" fmla="*/ 0 h 88"/>
                <a:gd name="T8" fmla="*/ 0 w 149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9"/>
                <a:gd name="T16" fmla="*/ 0 h 88"/>
                <a:gd name="T17" fmla="*/ 149 w 149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9" h="88">
                  <a:moveTo>
                    <a:pt x="137" y="88"/>
                  </a:moveTo>
                  <a:lnTo>
                    <a:pt x="0" y="88"/>
                  </a:lnTo>
                  <a:lnTo>
                    <a:pt x="11" y="0"/>
                  </a:lnTo>
                  <a:lnTo>
                    <a:pt x="149" y="0"/>
                  </a:lnTo>
                  <a:lnTo>
                    <a:pt x="137" y="88"/>
                  </a:lnTo>
                  <a:close/>
                </a:path>
              </a:pathLst>
            </a:custGeom>
            <a:solidFill>
              <a:srgbClr val="B4B4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80" name="Freeform 1738"/>
            <p:cNvSpPr>
              <a:spLocks/>
            </p:cNvSpPr>
            <p:nvPr/>
          </p:nvSpPr>
          <p:spPr bwMode="auto">
            <a:xfrm>
              <a:off x="3399" y="3888"/>
              <a:ext cx="74" cy="44"/>
            </a:xfrm>
            <a:custGeom>
              <a:avLst/>
              <a:gdLst>
                <a:gd name="T0" fmla="*/ 0 w 149"/>
                <a:gd name="T1" fmla="*/ 1 h 88"/>
                <a:gd name="T2" fmla="*/ 0 w 149"/>
                <a:gd name="T3" fmla="*/ 1 h 88"/>
                <a:gd name="T4" fmla="*/ 0 w 149"/>
                <a:gd name="T5" fmla="*/ 0 h 88"/>
                <a:gd name="T6" fmla="*/ 0 w 149"/>
                <a:gd name="T7" fmla="*/ 0 h 88"/>
                <a:gd name="T8" fmla="*/ 0 w 149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9"/>
                <a:gd name="T16" fmla="*/ 0 h 88"/>
                <a:gd name="T17" fmla="*/ 149 w 149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9" h="88">
                  <a:moveTo>
                    <a:pt x="138" y="88"/>
                  </a:moveTo>
                  <a:lnTo>
                    <a:pt x="0" y="88"/>
                  </a:lnTo>
                  <a:lnTo>
                    <a:pt x="12" y="0"/>
                  </a:lnTo>
                  <a:lnTo>
                    <a:pt x="149" y="0"/>
                  </a:lnTo>
                  <a:lnTo>
                    <a:pt x="138" y="88"/>
                  </a:lnTo>
                  <a:close/>
                </a:path>
              </a:pathLst>
            </a:custGeom>
            <a:solidFill>
              <a:srgbClr val="AEAE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81" name="Freeform 1739"/>
            <p:cNvSpPr>
              <a:spLocks/>
            </p:cNvSpPr>
            <p:nvPr/>
          </p:nvSpPr>
          <p:spPr bwMode="auto">
            <a:xfrm>
              <a:off x="3330" y="3888"/>
              <a:ext cx="75" cy="44"/>
            </a:xfrm>
            <a:custGeom>
              <a:avLst/>
              <a:gdLst>
                <a:gd name="T0" fmla="*/ 1 w 148"/>
                <a:gd name="T1" fmla="*/ 1 h 88"/>
                <a:gd name="T2" fmla="*/ 0 w 148"/>
                <a:gd name="T3" fmla="*/ 1 h 88"/>
                <a:gd name="T4" fmla="*/ 1 w 148"/>
                <a:gd name="T5" fmla="*/ 0 h 88"/>
                <a:gd name="T6" fmla="*/ 1 w 148"/>
                <a:gd name="T7" fmla="*/ 0 h 88"/>
                <a:gd name="T8" fmla="*/ 1 w 148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88"/>
                <a:gd name="T17" fmla="*/ 148 w 148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88">
                  <a:moveTo>
                    <a:pt x="136" y="88"/>
                  </a:moveTo>
                  <a:lnTo>
                    <a:pt x="0" y="88"/>
                  </a:lnTo>
                  <a:lnTo>
                    <a:pt x="10" y="0"/>
                  </a:lnTo>
                  <a:lnTo>
                    <a:pt x="148" y="0"/>
                  </a:lnTo>
                  <a:lnTo>
                    <a:pt x="136" y="88"/>
                  </a:lnTo>
                  <a:close/>
                </a:path>
              </a:pathLst>
            </a:custGeom>
            <a:solidFill>
              <a:srgbClr val="A7A7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82" name="Freeform 1740"/>
            <p:cNvSpPr>
              <a:spLocks/>
            </p:cNvSpPr>
            <p:nvPr/>
          </p:nvSpPr>
          <p:spPr bwMode="auto">
            <a:xfrm>
              <a:off x="3261" y="3888"/>
              <a:ext cx="75" cy="44"/>
            </a:xfrm>
            <a:custGeom>
              <a:avLst/>
              <a:gdLst>
                <a:gd name="T0" fmla="*/ 1 w 148"/>
                <a:gd name="T1" fmla="*/ 1 h 88"/>
                <a:gd name="T2" fmla="*/ 0 w 148"/>
                <a:gd name="T3" fmla="*/ 1 h 88"/>
                <a:gd name="T4" fmla="*/ 1 w 148"/>
                <a:gd name="T5" fmla="*/ 0 h 88"/>
                <a:gd name="T6" fmla="*/ 1 w 148"/>
                <a:gd name="T7" fmla="*/ 0 h 88"/>
                <a:gd name="T8" fmla="*/ 1 w 148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88"/>
                <a:gd name="T17" fmla="*/ 148 w 148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88">
                  <a:moveTo>
                    <a:pt x="138" y="88"/>
                  </a:moveTo>
                  <a:lnTo>
                    <a:pt x="0" y="88"/>
                  </a:lnTo>
                  <a:lnTo>
                    <a:pt x="12" y="0"/>
                  </a:lnTo>
                  <a:lnTo>
                    <a:pt x="148" y="0"/>
                  </a:lnTo>
                  <a:lnTo>
                    <a:pt x="138" y="88"/>
                  </a:lnTo>
                  <a:close/>
                </a:path>
              </a:pathLst>
            </a:custGeom>
            <a:solidFill>
              <a:srgbClr val="A0A0A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83" name="Freeform 1741"/>
            <p:cNvSpPr>
              <a:spLocks/>
            </p:cNvSpPr>
            <p:nvPr/>
          </p:nvSpPr>
          <p:spPr bwMode="auto">
            <a:xfrm>
              <a:off x="3193" y="3888"/>
              <a:ext cx="74" cy="44"/>
            </a:xfrm>
            <a:custGeom>
              <a:avLst/>
              <a:gdLst>
                <a:gd name="T0" fmla="*/ 0 w 149"/>
                <a:gd name="T1" fmla="*/ 1 h 88"/>
                <a:gd name="T2" fmla="*/ 0 w 149"/>
                <a:gd name="T3" fmla="*/ 1 h 88"/>
                <a:gd name="T4" fmla="*/ 0 w 149"/>
                <a:gd name="T5" fmla="*/ 0 h 88"/>
                <a:gd name="T6" fmla="*/ 0 w 149"/>
                <a:gd name="T7" fmla="*/ 0 h 88"/>
                <a:gd name="T8" fmla="*/ 0 w 149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9"/>
                <a:gd name="T16" fmla="*/ 0 h 88"/>
                <a:gd name="T17" fmla="*/ 149 w 149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9" h="88">
                  <a:moveTo>
                    <a:pt x="137" y="88"/>
                  </a:moveTo>
                  <a:lnTo>
                    <a:pt x="0" y="88"/>
                  </a:lnTo>
                  <a:lnTo>
                    <a:pt x="11" y="0"/>
                  </a:lnTo>
                  <a:lnTo>
                    <a:pt x="149" y="0"/>
                  </a:lnTo>
                  <a:lnTo>
                    <a:pt x="137" y="88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84" name="Freeform 1742"/>
            <p:cNvSpPr>
              <a:spLocks/>
            </p:cNvSpPr>
            <p:nvPr/>
          </p:nvSpPr>
          <p:spPr bwMode="auto">
            <a:xfrm>
              <a:off x="3124" y="3888"/>
              <a:ext cx="74" cy="44"/>
            </a:xfrm>
            <a:custGeom>
              <a:avLst/>
              <a:gdLst>
                <a:gd name="T0" fmla="*/ 0 w 149"/>
                <a:gd name="T1" fmla="*/ 1 h 88"/>
                <a:gd name="T2" fmla="*/ 0 w 149"/>
                <a:gd name="T3" fmla="*/ 1 h 88"/>
                <a:gd name="T4" fmla="*/ 0 w 149"/>
                <a:gd name="T5" fmla="*/ 0 h 88"/>
                <a:gd name="T6" fmla="*/ 0 w 149"/>
                <a:gd name="T7" fmla="*/ 0 h 88"/>
                <a:gd name="T8" fmla="*/ 0 w 149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9"/>
                <a:gd name="T16" fmla="*/ 0 h 88"/>
                <a:gd name="T17" fmla="*/ 149 w 149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9" h="88">
                  <a:moveTo>
                    <a:pt x="138" y="88"/>
                  </a:moveTo>
                  <a:lnTo>
                    <a:pt x="0" y="88"/>
                  </a:lnTo>
                  <a:lnTo>
                    <a:pt x="12" y="0"/>
                  </a:lnTo>
                  <a:lnTo>
                    <a:pt x="149" y="0"/>
                  </a:lnTo>
                  <a:lnTo>
                    <a:pt x="138" y="88"/>
                  </a:lnTo>
                  <a:close/>
                </a:path>
              </a:pathLst>
            </a:custGeom>
            <a:solidFill>
              <a:srgbClr val="93939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85" name="Freeform 1743"/>
            <p:cNvSpPr>
              <a:spLocks/>
            </p:cNvSpPr>
            <p:nvPr/>
          </p:nvSpPr>
          <p:spPr bwMode="auto">
            <a:xfrm>
              <a:off x="3056" y="3888"/>
              <a:ext cx="74" cy="44"/>
            </a:xfrm>
            <a:custGeom>
              <a:avLst/>
              <a:gdLst>
                <a:gd name="T0" fmla="*/ 1 w 148"/>
                <a:gd name="T1" fmla="*/ 1 h 88"/>
                <a:gd name="T2" fmla="*/ 0 w 148"/>
                <a:gd name="T3" fmla="*/ 1 h 88"/>
                <a:gd name="T4" fmla="*/ 1 w 148"/>
                <a:gd name="T5" fmla="*/ 0 h 88"/>
                <a:gd name="T6" fmla="*/ 1 w 148"/>
                <a:gd name="T7" fmla="*/ 0 h 88"/>
                <a:gd name="T8" fmla="*/ 1 w 148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88"/>
                <a:gd name="T17" fmla="*/ 148 w 148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88">
                  <a:moveTo>
                    <a:pt x="136" y="88"/>
                  </a:moveTo>
                  <a:lnTo>
                    <a:pt x="0" y="88"/>
                  </a:lnTo>
                  <a:lnTo>
                    <a:pt x="12" y="0"/>
                  </a:lnTo>
                  <a:lnTo>
                    <a:pt x="148" y="0"/>
                  </a:lnTo>
                  <a:lnTo>
                    <a:pt x="136" y="88"/>
                  </a:ln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86" name="Freeform 1744"/>
            <p:cNvSpPr>
              <a:spLocks/>
            </p:cNvSpPr>
            <p:nvPr/>
          </p:nvSpPr>
          <p:spPr bwMode="auto">
            <a:xfrm>
              <a:off x="2986" y="3888"/>
              <a:ext cx="76" cy="44"/>
            </a:xfrm>
            <a:custGeom>
              <a:avLst/>
              <a:gdLst>
                <a:gd name="T0" fmla="*/ 1 w 152"/>
                <a:gd name="T1" fmla="*/ 1 h 88"/>
                <a:gd name="T2" fmla="*/ 0 w 152"/>
                <a:gd name="T3" fmla="*/ 1 h 88"/>
                <a:gd name="T4" fmla="*/ 1 w 152"/>
                <a:gd name="T5" fmla="*/ 0 h 88"/>
                <a:gd name="T6" fmla="*/ 1 w 152"/>
                <a:gd name="T7" fmla="*/ 0 h 88"/>
                <a:gd name="T8" fmla="*/ 1 w 152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2"/>
                <a:gd name="T16" fmla="*/ 0 h 88"/>
                <a:gd name="T17" fmla="*/ 152 w 152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2" h="88">
                  <a:moveTo>
                    <a:pt x="140" y="88"/>
                  </a:moveTo>
                  <a:lnTo>
                    <a:pt x="0" y="88"/>
                  </a:lnTo>
                  <a:lnTo>
                    <a:pt x="12" y="0"/>
                  </a:lnTo>
                  <a:lnTo>
                    <a:pt x="152" y="0"/>
                  </a:lnTo>
                  <a:lnTo>
                    <a:pt x="140" y="88"/>
                  </a:lnTo>
                  <a:close/>
                </a:path>
              </a:pathLst>
            </a:custGeom>
            <a:solidFill>
              <a:srgbClr val="8585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87" name="Freeform 1745"/>
            <p:cNvSpPr>
              <a:spLocks/>
            </p:cNvSpPr>
            <p:nvPr/>
          </p:nvSpPr>
          <p:spPr bwMode="auto">
            <a:xfrm>
              <a:off x="2923" y="3888"/>
              <a:ext cx="69" cy="44"/>
            </a:xfrm>
            <a:custGeom>
              <a:avLst/>
              <a:gdLst>
                <a:gd name="T0" fmla="*/ 1 w 138"/>
                <a:gd name="T1" fmla="*/ 1 h 88"/>
                <a:gd name="T2" fmla="*/ 0 w 138"/>
                <a:gd name="T3" fmla="*/ 1 h 88"/>
                <a:gd name="T4" fmla="*/ 1 w 138"/>
                <a:gd name="T5" fmla="*/ 0 h 88"/>
                <a:gd name="T6" fmla="*/ 1 w 138"/>
                <a:gd name="T7" fmla="*/ 0 h 88"/>
                <a:gd name="T8" fmla="*/ 1 w 138"/>
                <a:gd name="T9" fmla="*/ 1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88"/>
                <a:gd name="T17" fmla="*/ 138 w 138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88">
                  <a:moveTo>
                    <a:pt x="126" y="88"/>
                  </a:moveTo>
                  <a:lnTo>
                    <a:pt x="0" y="88"/>
                  </a:lnTo>
                  <a:lnTo>
                    <a:pt x="112" y="0"/>
                  </a:lnTo>
                  <a:lnTo>
                    <a:pt x="138" y="0"/>
                  </a:lnTo>
                  <a:lnTo>
                    <a:pt x="126" y="88"/>
                  </a:lnTo>
                  <a:close/>
                </a:path>
              </a:pathLst>
            </a:custGeom>
            <a:solidFill>
              <a:srgbClr val="7F7F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88" name="Freeform 1746"/>
            <p:cNvSpPr>
              <a:spLocks/>
            </p:cNvSpPr>
            <p:nvPr/>
          </p:nvSpPr>
          <p:spPr bwMode="auto">
            <a:xfrm>
              <a:off x="2923" y="3888"/>
              <a:ext cx="1367" cy="44"/>
            </a:xfrm>
            <a:custGeom>
              <a:avLst/>
              <a:gdLst>
                <a:gd name="T0" fmla="*/ 0 w 2735"/>
                <a:gd name="T1" fmla="*/ 0 h 88"/>
                <a:gd name="T2" fmla="*/ 0 w 2735"/>
                <a:gd name="T3" fmla="*/ 1 h 88"/>
                <a:gd name="T4" fmla="*/ 0 w 2735"/>
                <a:gd name="T5" fmla="*/ 1 h 88"/>
                <a:gd name="T6" fmla="*/ 0 w 2735"/>
                <a:gd name="T7" fmla="*/ 0 h 88"/>
                <a:gd name="T8" fmla="*/ 0 w 2735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35"/>
                <a:gd name="T16" fmla="*/ 0 h 88"/>
                <a:gd name="T17" fmla="*/ 2735 w 2735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35" h="88">
                  <a:moveTo>
                    <a:pt x="112" y="0"/>
                  </a:moveTo>
                  <a:lnTo>
                    <a:pt x="0" y="88"/>
                  </a:lnTo>
                  <a:lnTo>
                    <a:pt x="2735" y="88"/>
                  </a:lnTo>
                  <a:lnTo>
                    <a:pt x="2610" y="0"/>
                  </a:lnTo>
                  <a:lnTo>
                    <a:pt x="112" y="0"/>
                  </a:lnTo>
                </a:path>
              </a:pathLst>
            </a:custGeom>
            <a:noFill/>
            <a:ln w="0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89" name="Freeform 1747"/>
            <p:cNvSpPr>
              <a:spLocks/>
            </p:cNvSpPr>
            <p:nvPr/>
          </p:nvSpPr>
          <p:spPr bwMode="auto">
            <a:xfrm>
              <a:off x="2923" y="3680"/>
              <a:ext cx="68" cy="43"/>
            </a:xfrm>
            <a:custGeom>
              <a:avLst/>
              <a:gdLst>
                <a:gd name="T0" fmla="*/ 1 w 136"/>
                <a:gd name="T1" fmla="*/ 0 h 86"/>
                <a:gd name="T2" fmla="*/ 0 w 136"/>
                <a:gd name="T3" fmla="*/ 0 h 86"/>
                <a:gd name="T4" fmla="*/ 1 w 136"/>
                <a:gd name="T5" fmla="*/ 1 h 86"/>
                <a:gd name="T6" fmla="*/ 1 w 136"/>
                <a:gd name="T7" fmla="*/ 1 h 86"/>
                <a:gd name="T8" fmla="*/ 1 w 136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86"/>
                <a:gd name="T17" fmla="*/ 136 w 136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86">
                  <a:moveTo>
                    <a:pt x="136" y="0"/>
                  </a:moveTo>
                  <a:lnTo>
                    <a:pt x="0" y="0"/>
                  </a:lnTo>
                  <a:lnTo>
                    <a:pt x="118" y="86"/>
                  </a:lnTo>
                  <a:lnTo>
                    <a:pt x="136" y="8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190" name="Rectangle 1748"/>
            <p:cNvSpPr>
              <a:spLocks noChangeArrowheads="1"/>
            </p:cNvSpPr>
            <p:nvPr/>
          </p:nvSpPr>
          <p:spPr bwMode="auto">
            <a:xfrm>
              <a:off x="2991" y="3680"/>
              <a:ext cx="68" cy="43"/>
            </a:xfrm>
            <a:prstGeom prst="rect">
              <a:avLst/>
            </a:prstGeom>
            <a:solidFill>
              <a:srgbClr val="F8F8F8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91" name="Rectangle 1749"/>
            <p:cNvSpPr>
              <a:spLocks noChangeArrowheads="1"/>
            </p:cNvSpPr>
            <p:nvPr/>
          </p:nvSpPr>
          <p:spPr bwMode="auto">
            <a:xfrm>
              <a:off x="3059" y="3680"/>
              <a:ext cx="69" cy="43"/>
            </a:xfrm>
            <a:prstGeom prst="rect">
              <a:avLst/>
            </a:prstGeom>
            <a:solidFill>
              <a:srgbClr val="F1F1F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92" name="Rectangle 1750"/>
            <p:cNvSpPr>
              <a:spLocks noChangeArrowheads="1"/>
            </p:cNvSpPr>
            <p:nvPr/>
          </p:nvSpPr>
          <p:spPr bwMode="auto">
            <a:xfrm>
              <a:off x="3128" y="3680"/>
              <a:ext cx="68" cy="43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93" name="Rectangle 1751"/>
            <p:cNvSpPr>
              <a:spLocks noChangeArrowheads="1"/>
            </p:cNvSpPr>
            <p:nvPr/>
          </p:nvSpPr>
          <p:spPr bwMode="auto">
            <a:xfrm>
              <a:off x="3196" y="3680"/>
              <a:ext cx="68" cy="43"/>
            </a:xfrm>
            <a:prstGeom prst="rect">
              <a:avLst/>
            </a:prstGeom>
            <a:solidFill>
              <a:srgbClr val="E4E4E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94" name="Rectangle 1752"/>
            <p:cNvSpPr>
              <a:spLocks noChangeArrowheads="1"/>
            </p:cNvSpPr>
            <p:nvPr/>
          </p:nvSpPr>
          <p:spPr bwMode="auto">
            <a:xfrm>
              <a:off x="3264" y="3680"/>
              <a:ext cx="68" cy="43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95" name="Rectangle 1753"/>
            <p:cNvSpPr>
              <a:spLocks noChangeArrowheads="1"/>
            </p:cNvSpPr>
            <p:nvPr/>
          </p:nvSpPr>
          <p:spPr bwMode="auto">
            <a:xfrm>
              <a:off x="3332" y="3680"/>
              <a:ext cx="68" cy="43"/>
            </a:xfrm>
            <a:prstGeom prst="rect">
              <a:avLst/>
            </a:prstGeom>
            <a:solidFill>
              <a:srgbClr val="D6D6D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96" name="Rectangle 1754"/>
            <p:cNvSpPr>
              <a:spLocks noChangeArrowheads="1"/>
            </p:cNvSpPr>
            <p:nvPr/>
          </p:nvSpPr>
          <p:spPr bwMode="auto">
            <a:xfrm>
              <a:off x="3400" y="3680"/>
              <a:ext cx="69" cy="43"/>
            </a:xfrm>
            <a:prstGeom prst="rect">
              <a:avLst/>
            </a:prstGeom>
            <a:solidFill>
              <a:srgbClr val="CFCFC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97" name="Rectangle 1755"/>
            <p:cNvSpPr>
              <a:spLocks noChangeArrowheads="1"/>
            </p:cNvSpPr>
            <p:nvPr/>
          </p:nvSpPr>
          <p:spPr bwMode="auto">
            <a:xfrm>
              <a:off x="3469" y="3680"/>
              <a:ext cx="68" cy="43"/>
            </a:xfrm>
            <a:prstGeom prst="rect">
              <a:avLst/>
            </a:prstGeom>
            <a:solidFill>
              <a:srgbClr val="C9C9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98" name="Rectangle 1756"/>
            <p:cNvSpPr>
              <a:spLocks noChangeArrowheads="1"/>
            </p:cNvSpPr>
            <p:nvPr/>
          </p:nvSpPr>
          <p:spPr bwMode="auto">
            <a:xfrm>
              <a:off x="3537" y="3680"/>
              <a:ext cx="68" cy="43"/>
            </a:xfrm>
            <a:prstGeom prst="rect">
              <a:avLst/>
            </a:prstGeom>
            <a:solidFill>
              <a:srgbClr val="C2C2C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199" name="Rectangle 1757"/>
            <p:cNvSpPr>
              <a:spLocks noChangeArrowheads="1"/>
            </p:cNvSpPr>
            <p:nvPr/>
          </p:nvSpPr>
          <p:spPr bwMode="auto">
            <a:xfrm>
              <a:off x="3605" y="3680"/>
              <a:ext cx="68" cy="43"/>
            </a:xfrm>
            <a:prstGeom prst="rect">
              <a:avLst/>
            </a:prstGeom>
            <a:solidFill>
              <a:srgbClr val="BBBBBB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200" name="Rectangle 1758"/>
            <p:cNvSpPr>
              <a:spLocks noChangeArrowheads="1"/>
            </p:cNvSpPr>
            <p:nvPr/>
          </p:nvSpPr>
          <p:spPr bwMode="auto">
            <a:xfrm>
              <a:off x="3673" y="3680"/>
              <a:ext cx="68" cy="43"/>
            </a:xfrm>
            <a:prstGeom prst="rect">
              <a:avLst/>
            </a:prstGeom>
            <a:solidFill>
              <a:srgbClr val="B4B4B4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201" name="Rectangle 1759"/>
            <p:cNvSpPr>
              <a:spLocks noChangeArrowheads="1"/>
            </p:cNvSpPr>
            <p:nvPr/>
          </p:nvSpPr>
          <p:spPr bwMode="auto">
            <a:xfrm>
              <a:off x="3741" y="3680"/>
              <a:ext cx="69" cy="43"/>
            </a:xfrm>
            <a:prstGeom prst="rect">
              <a:avLst/>
            </a:prstGeom>
            <a:solidFill>
              <a:srgbClr val="AEAEA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202" name="Rectangle 1760"/>
            <p:cNvSpPr>
              <a:spLocks noChangeArrowheads="1"/>
            </p:cNvSpPr>
            <p:nvPr/>
          </p:nvSpPr>
          <p:spPr bwMode="auto">
            <a:xfrm>
              <a:off x="3810" y="3680"/>
              <a:ext cx="68" cy="43"/>
            </a:xfrm>
            <a:prstGeom prst="rect">
              <a:avLst/>
            </a:prstGeom>
            <a:solidFill>
              <a:srgbClr val="A7A7A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203" name="Rectangle 1761"/>
            <p:cNvSpPr>
              <a:spLocks noChangeArrowheads="1"/>
            </p:cNvSpPr>
            <p:nvPr/>
          </p:nvSpPr>
          <p:spPr bwMode="auto">
            <a:xfrm>
              <a:off x="3878" y="3680"/>
              <a:ext cx="68" cy="43"/>
            </a:xfrm>
            <a:prstGeom prst="rect">
              <a:avLst/>
            </a:prstGeom>
            <a:solidFill>
              <a:srgbClr val="A0A0A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204" name="Rectangle 1762"/>
            <p:cNvSpPr>
              <a:spLocks noChangeArrowheads="1"/>
            </p:cNvSpPr>
            <p:nvPr/>
          </p:nvSpPr>
          <p:spPr bwMode="auto">
            <a:xfrm>
              <a:off x="3946" y="3680"/>
              <a:ext cx="68" cy="43"/>
            </a:xfrm>
            <a:prstGeom prst="rect">
              <a:avLst/>
            </a:prstGeom>
            <a:solidFill>
              <a:srgbClr val="9999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205" name="Rectangle 1763"/>
            <p:cNvSpPr>
              <a:spLocks noChangeArrowheads="1"/>
            </p:cNvSpPr>
            <p:nvPr/>
          </p:nvSpPr>
          <p:spPr bwMode="auto">
            <a:xfrm>
              <a:off x="4014" y="3680"/>
              <a:ext cx="68" cy="43"/>
            </a:xfrm>
            <a:prstGeom prst="rect">
              <a:avLst/>
            </a:prstGeom>
            <a:solidFill>
              <a:srgbClr val="93939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206" name="Rectangle 1764"/>
            <p:cNvSpPr>
              <a:spLocks noChangeArrowheads="1"/>
            </p:cNvSpPr>
            <p:nvPr/>
          </p:nvSpPr>
          <p:spPr bwMode="auto">
            <a:xfrm>
              <a:off x="4082" y="3680"/>
              <a:ext cx="68" cy="43"/>
            </a:xfrm>
            <a:prstGeom prst="rect">
              <a:avLst/>
            </a:prstGeom>
            <a:solidFill>
              <a:srgbClr val="8C8C8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207" name="Rectangle 1765"/>
            <p:cNvSpPr>
              <a:spLocks noChangeArrowheads="1"/>
            </p:cNvSpPr>
            <p:nvPr/>
          </p:nvSpPr>
          <p:spPr bwMode="auto">
            <a:xfrm>
              <a:off x="4150" y="3680"/>
              <a:ext cx="69" cy="43"/>
            </a:xfrm>
            <a:prstGeom prst="rect">
              <a:avLst/>
            </a:prstGeom>
            <a:solidFill>
              <a:srgbClr val="85858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he-IL" altLang="he-IL">
                <a:ea typeface="MS PGothic" pitchFamily="34" charset="-128"/>
              </a:endParaRPr>
            </a:p>
          </p:txBody>
        </p:sp>
        <p:sp>
          <p:nvSpPr>
            <p:cNvPr id="87208" name="Freeform 1766"/>
            <p:cNvSpPr>
              <a:spLocks/>
            </p:cNvSpPr>
            <p:nvPr/>
          </p:nvSpPr>
          <p:spPr bwMode="auto">
            <a:xfrm>
              <a:off x="4219" y="3680"/>
              <a:ext cx="69" cy="43"/>
            </a:xfrm>
            <a:custGeom>
              <a:avLst/>
              <a:gdLst>
                <a:gd name="T0" fmla="*/ 0 w 136"/>
                <a:gd name="T1" fmla="*/ 0 h 86"/>
                <a:gd name="T2" fmla="*/ 1 w 136"/>
                <a:gd name="T3" fmla="*/ 0 h 86"/>
                <a:gd name="T4" fmla="*/ 1 w 136"/>
                <a:gd name="T5" fmla="*/ 1 h 86"/>
                <a:gd name="T6" fmla="*/ 0 w 136"/>
                <a:gd name="T7" fmla="*/ 1 h 86"/>
                <a:gd name="T8" fmla="*/ 0 w 136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86"/>
                <a:gd name="T17" fmla="*/ 136 w 136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86">
                  <a:moveTo>
                    <a:pt x="0" y="0"/>
                  </a:moveTo>
                  <a:lnTo>
                    <a:pt x="136" y="0"/>
                  </a:lnTo>
                  <a:lnTo>
                    <a:pt x="24" y="86"/>
                  </a:lnTo>
                  <a:lnTo>
                    <a:pt x="0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09" name="Freeform 1767"/>
            <p:cNvSpPr>
              <a:spLocks/>
            </p:cNvSpPr>
            <p:nvPr/>
          </p:nvSpPr>
          <p:spPr bwMode="auto">
            <a:xfrm>
              <a:off x="2923" y="3680"/>
              <a:ext cx="1365" cy="43"/>
            </a:xfrm>
            <a:custGeom>
              <a:avLst/>
              <a:gdLst>
                <a:gd name="T0" fmla="*/ 1 w 2729"/>
                <a:gd name="T1" fmla="*/ 1 h 86"/>
                <a:gd name="T2" fmla="*/ 0 w 2729"/>
                <a:gd name="T3" fmla="*/ 0 h 86"/>
                <a:gd name="T4" fmla="*/ 1 w 2729"/>
                <a:gd name="T5" fmla="*/ 0 h 86"/>
                <a:gd name="T6" fmla="*/ 1 w 2729"/>
                <a:gd name="T7" fmla="*/ 1 h 86"/>
                <a:gd name="T8" fmla="*/ 1 w 2729"/>
                <a:gd name="T9" fmla="*/ 1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9"/>
                <a:gd name="T16" fmla="*/ 0 h 86"/>
                <a:gd name="T17" fmla="*/ 2729 w 2729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9" h="86">
                  <a:moveTo>
                    <a:pt x="118" y="86"/>
                  </a:moveTo>
                  <a:lnTo>
                    <a:pt x="0" y="0"/>
                  </a:lnTo>
                  <a:lnTo>
                    <a:pt x="2729" y="0"/>
                  </a:lnTo>
                  <a:lnTo>
                    <a:pt x="2617" y="86"/>
                  </a:lnTo>
                  <a:lnTo>
                    <a:pt x="118" y="86"/>
                  </a:lnTo>
                </a:path>
              </a:pathLst>
            </a:custGeom>
            <a:noFill/>
            <a:ln w="0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10" name="Freeform 1768"/>
            <p:cNvSpPr>
              <a:spLocks/>
            </p:cNvSpPr>
            <p:nvPr/>
          </p:nvSpPr>
          <p:spPr bwMode="auto">
            <a:xfrm>
              <a:off x="2922" y="3677"/>
              <a:ext cx="16" cy="13"/>
            </a:xfrm>
            <a:custGeom>
              <a:avLst/>
              <a:gdLst>
                <a:gd name="T0" fmla="*/ 1 w 31"/>
                <a:gd name="T1" fmla="*/ 1 h 26"/>
                <a:gd name="T2" fmla="*/ 0 w 31"/>
                <a:gd name="T3" fmla="*/ 0 h 26"/>
                <a:gd name="T4" fmla="*/ 0 w 31"/>
                <a:gd name="T5" fmla="*/ 1 h 26"/>
                <a:gd name="T6" fmla="*/ 1 w 31"/>
                <a:gd name="T7" fmla="*/ 1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26"/>
                <a:gd name="T14" fmla="*/ 31 w 31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26">
                  <a:moveTo>
                    <a:pt x="31" y="23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31" y="2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11" name="Freeform 1769"/>
            <p:cNvSpPr>
              <a:spLocks/>
            </p:cNvSpPr>
            <p:nvPr/>
          </p:nvSpPr>
          <p:spPr bwMode="auto">
            <a:xfrm>
              <a:off x="2922" y="3688"/>
              <a:ext cx="31" cy="15"/>
            </a:xfrm>
            <a:custGeom>
              <a:avLst/>
              <a:gdLst>
                <a:gd name="T0" fmla="*/ 0 w 63"/>
                <a:gd name="T1" fmla="*/ 0 h 29"/>
                <a:gd name="T2" fmla="*/ 0 w 63"/>
                <a:gd name="T3" fmla="*/ 1 h 29"/>
                <a:gd name="T4" fmla="*/ 0 w 63"/>
                <a:gd name="T5" fmla="*/ 1 h 29"/>
                <a:gd name="T6" fmla="*/ 0 w 63"/>
                <a:gd name="T7" fmla="*/ 1 h 29"/>
                <a:gd name="T8" fmla="*/ 0 w 63"/>
                <a:gd name="T9" fmla="*/ 0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29"/>
                <a:gd name="T17" fmla="*/ 63 w 63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29">
                  <a:moveTo>
                    <a:pt x="31" y="0"/>
                  </a:moveTo>
                  <a:lnTo>
                    <a:pt x="63" y="22"/>
                  </a:lnTo>
                  <a:lnTo>
                    <a:pt x="0" y="29"/>
                  </a:lnTo>
                  <a:lnTo>
                    <a:pt x="0" y="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8F8F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12" name="Freeform 1770"/>
            <p:cNvSpPr>
              <a:spLocks/>
            </p:cNvSpPr>
            <p:nvPr/>
          </p:nvSpPr>
          <p:spPr bwMode="auto">
            <a:xfrm>
              <a:off x="2922" y="3700"/>
              <a:ext cx="47" cy="16"/>
            </a:xfrm>
            <a:custGeom>
              <a:avLst/>
              <a:gdLst>
                <a:gd name="T0" fmla="*/ 1 w 94"/>
                <a:gd name="T1" fmla="*/ 0 h 33"/>
                <a:gd name="T2" fmla="*/ 1 w 94"/>
                <a:gd name="T3" fmla="*/ 0 h 33"/>
                <a:gd name="T4" fmla="*/ 0 w 94"/>
                <a:gd name="T5" fmla="*/ 0 h 33"/>
                <a:gd name="T6" fmla="*/ 0 w 94"/>
                <a:gd name="T7" fmla="*/ 0 h 33"/>
                <a:gd name="T8" fmla="*/ 1 w 94"/>
                <a:gd name="T9" fmla="*/ 0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33"/>
                <a:gd name="T17" fmla="*/ 94 w 94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33">
                  <a:moveTo>
                    <a:pt x="63" y="0"/>
                  </a:moveTo>
                  <a:lnTo>
                    <a:pt x="94" y="23"/>
                  </a:lnTo>
                  <a:lnTo>
                    <a:pt x="0" y="33"/>
                  </a:lnTo>
                  <a:lnTo>
                    <a:pt x="0" y="7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1F1F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13" name="Freeform 1771"/>
            <p:cNvSpPr>
              <a:spLocks/>
            </p:cNvSpPr>
            <p:nvPr/>
          </p:nvSpPr>
          <p:spPr bwMode="auto">
            <a:xfrm>
              <a:off x="2922" y="3711"/>
              <a:ext cx="61" cy="18"/>
            </a:xfrm>
            <a:custGeom>
              <a:avLst/>
              <a:gdLst>
                <a:gd name="T0" fmla="*/ 0 w 123"/>
                <a:gd name="T1" fmla="*/ 0 h 36"/>
                <a:gd name="T2" fmla="*/ 0 w 123"/>
                <a:gd name="T3" fmla="*/ 1 h 36"/>
                <a:gd name="T4" fmla="*/ 0 w 123"/>
                <a:gd name="T5" fmla="*/ 1 h 36"/>
                <a:gd name="T6" fmla="*/ 0 w 123"/>
                <a:gd name="T7" fmla="*/ 1 h 36"/>
                <a:gd name="T8" fmla="*/ 0 w 123"/>
                <a:gd name="T9" fmla="*/ 1 h 36"/>
                <a:gd name="T10" fmla="*/ 0 w 123"/>
                <a:gd name="T11" fmla="*/ 0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3"/>
                <a:gd name="T19" fmla="*/ 0 h 36"/>
                <a:gd name="T20" fmla="*/ 123 w 123"/>
                <a:gd name="T21" fmla="*/ 36 h 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3" h="36">
                  <a:moveTo>
                    <a:pt x="94" y="0"/>
                  </a:moveTo>
                  <a:lnTo>
                    <a:pt x="123" y="20"/>
                  </a:lnTo>
                  <a:lnTo>
                    <a:pt x="123" y="22"/>
                  </a:lnTo>
                  <a:lnTo>
                    <a:pt x="0" y="36"/>
                  </a:lnTo>
                  <a:lnTo>
                    <a:pt x="0" y="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14" name="Freeform 1772"/>
            <p:cNvSpPr>
              <a:spLocks/>
            </p:cNvSpPr>
            <p:nvPr/>
          </p:nvSpPr>
          <p:spPr bwMode="auto">
            <a:xfrm>
              <a:off x="2922" y="3722"/>
              <a:ext cx="61" cy="21"/>
            </a:xfrm>
            <a:custGeom>
              <a:avLst/>
              <a:gdLst>
                <a:gd name="T0" fmla="*/ 0 w 123"/>
                <a:gd name="T1" fmla="*/ 0 h 41"/>
                <a:gd name="T2" fmla="*/ 0 w 123"/>
                <a:gd name="T3" fmla="*/ 1 h 41"/>
                <a:gd name="T4" fmla="*/ 0 w 123"/>
                <a:gd name="T5" fmla="*/ 1 h 41"/>
                <a:gd name="T6" fmla="*/ 0 w 123"/>
                <a:gd name="T7" fmla="*/ 1 h 41"/>
                <a:gd name="T8" fmla="*/ 0 w 123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41"/>
                <a:gd name="T17" fmla="*/ 123 w 123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41">
                  <a:moveTo>
                    <a:pt x="123" y="0"/>
                  </a:moveTo>
                  <a:lnTo>
                    <a:pt x="123" y="26"/>
                  </a:lnTo>
                  <a:lnTo>
                    <a:pt x="0" y="41"/>
                  </a:lnTo>
                  <a:lnTo>
                    <a:pt x="0" y="14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E4E4E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15" name="Freeform 1773"/>
            <p:cNvSpPr>
              <a:spLocks/>
            </p:cNvSpPr>
            <p:nvPr/>
          </p:nvSpPr>
          <p:spPr bwMode="auto">
            <a:xfrm>
              <a:off x="2922" y="3735"/>
              <a:ext cx="61" cy="21"/>
            </a:xfrm>
            <a:custGeom>
              <a:avLst/>
              <a:gdLst>
                <a:gd name="T0" fmla="*/ 0 w 123"/>
                <a:gd name="T1" fmla="*/ 0 h 41"/>
                <a:gd name="T2" fmla="*/ 0 w 123"/>
                <a:gd name="T3" fmla="*/ 1 h 41"/>
                <a:gd name="T4" fmla="*/ 0 w 123"/>
                <a:gd name="T5" fmla="*/ 1 h 41"/>
                <a:gd name="T6" fmla="*/ 0 w 123"/>
                <a:gd name="T7" fmla="*/ 1 h 41"/>
                <a:gd name="T8" fmla="*/ 0 w 123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41"/>
                <a:gd name="T17" fmla="*/ 123 w 123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41">
                  <a:moveTo>
                    <a:pt x="123" y="0"/>
                  </a:moveTo>
                  <a:lnTo>
                    <a:pt x="123" y="26"/>
                  </a:lnTo>
                  <a:lnTo>
                    <a:pt x="0" y="41"/>
                  </a:lnTo>
                  <a:lnTo>
                    <a:pt x="0" y="1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16" name="Freeform 1774"/>
            <p:cNvSpPr>
              <a:spLocks/>
            </p:cNvSpPr>
            <p:nvPr/>
          </p:nvSpPr>
          <p:spPr bwMode="auto">
            <a:xfrm>
              <a:off x="2922" y="3748"/>
              <a:ext cx="61" cy="21"/>
            </a:xfrm>
            <a:custGeom>
              <a:avLst/>
              <a:gdLst>
                <a:gd name="T0" fmla="*/ 0 w 123"/>
                <a:gd name="T1" fmla="*/ 0 h 41"/>
                <a:gd name="T2" fmla="*/ 0 w 123"/>
                <a:gd name="T3" fmla="*/ 1 h 41"/>
                <a:gd name="T4" fmla="*/ 0 w 123"/>
                <a:gd name="T5" fmla="*/ 1 h 41"/>
                <a:gd name="T6" fmla="*/ 0 w 123"/>
                <a:gd name="T7" fmla="*/ 1 h 41"/>
                <a:gd name="T8" fmla="*/ 0 w 123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41"/>
                <a:gd name="T17" fmla="*/ 123 w 123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41">
                  <a:moveTo>
                    <a:pt x="123" y="0"/>
                  </a:moveTo>
                  <a:lnTo>
                    <a:pt x="123" y="26"/>
                  </a:lnTo>
                  <a:lnTo>
                    <a:pt x="0" y="41"/>
                  </a:lnTo>
                  <a:lnTo>
                    <a:pt x="0" y="1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D6D6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17" name="Freeform 1775"/>
            <p:cNvSpPr>
              <a:spLocks/>
            </p:cNvSpPr>
            <p:nvPr/>
          </p:nvSpPr>
          <p:spPr bwMode="auto">
            <a:xfrm>
              <a:off x="2922" y="3761"/>
              <a:ext cx="61" cy="21"/>
            </a:xfrm>
            <a:custGeom>
              <a:avLst/>
              <a:gdLst>
                <a:gd name="T0" fmla="*/ 0 w 123"/>
                <a:gd name="T1" fmla="*/ 0 h 41"/>
                <a:gd name="T2" fmla="*/ 0 w 123"/>
                <a:gd name="T3" fmla="*/ 1 h 41"/>
                <a:gd name="T4" fmla="*/ 0 w 123"/>
                <a:gd name="T5" fmla="*/ 1 h 41"/>
                <a:gd name="T6" fmla="*/ 0 w 123"/>
                <a:gd name="T7" fmla="*/ 1 h 41"/>
                <a:gd name="T8" fmla="*/ 0 w 123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41"/>
                <a:gd name="T17" fmla="*/ 123 w 123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41">
                  <a:moveTo>
                    <a:pt x="123" y="0"/>
                  </a:moveTo>
                  <a:lnTo>
                    <a:pt x="123" y="26"/>
                  </a:lnTo>
                  <a:lnTo>
                    <a:pt x="0" y="41"/>
                  </a:lnTo>
                  <a:lnTo>
                    <a:pt x="0" y="1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CFC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18" name="Freeform 1776"/>
            <p:cNvSpPr>
              <a:spLocks/>
            </p:cNvSpPr>
            <p:nvPr/>
          </p:nvSpPr>
          <p:spPr bwMode="auto">
            <a:xfrm>
              <a:off x="2922" y="3774"/>
              <a:ext cx="61" cy="21"/>
            </a:xfrm>
            <a:custGeom>
              <a:avLst/>
              <a:gdLst>
                <a:gd name="T0" fmla="*/ 0 w 123"/>
                <a:gd name="T1" fmla="*/ 0 h 41"/>
                <a:gd name="T2" fmla="*/ 0 w 123"/>
                <a:gd name="T3" fmla="*/ 1 h 41"/>
                <a:gd name="T4" fmla="*/ 0 w 123"/>
                <a:gd name="T5" fmla="*/ 1 h 41"/>
                <a:gd name="T6" fmla="*/ 0 w 123"/>
                <a:gd name="T7" fmla="*/ 1 h 41"/>
                <a:gd name="T8" fmla="*/ 0 w 123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41"/>
                <a:gd name="T17" fmla="*/ 123 w 123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41">
                  <a:moveTo>
                    <a:pt x="123" y="0"/>
                  </a:moveTo>
                  <a:lnTo>
                    <a:pt x="123" y="25"/>
                  </a:lnTo>
                  <a:lnTo>
                    <a:pt x="0" y="41"/>
                  </a:lnTo>
                  <a:lnTo>
                    <a:pt x="0" y="1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9C9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19" name="Freeform 1777"/>
            <p:cNvSpPr>
              <a:spLocks/>
            </p:cNvSpPr>
            <p:nvPr/>
          </p:nvSpPr>
          <p:spPr bwMode="auto">
            <a:xfrm>
              <a:off x="2922" y="3787"/>
              <a:ext cx="61" cy="20"/>
            </a:xfrm>
            <a:custGeom>
              <a:avLst/>
              <a:gdLst>
                <a:gd name="T0" fmla="*/ 0 w 123"/>
                <a:gd name="T1" fmla="*/ 0 h 42"/>
                <a:gd name="T2" fmla="*/ 0 w 123"/>
                <a:gd name="T3" fmla="*/ 0 h 42"/>
                <a:gd name="T4" fmla="*/ 0 w 123"/>
                <a:gd name="T5" fmla="*/ 0 h 42"/>
                <a:gd name="T6" fmla="*/ 0 w 123"/>
                <a:gd name="T7" fmla="*/ 0 h 42"/>
                <a:gd name="T8" fmla="*/ 0 w 123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42"/>
                <a:gd name="T17" fmla="*/ 123 w 123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42">
                  <a:moveTo>
                    <a:pt x="123" y="0"/>
                  </a:moveTo>
                  <a:lnTo>
                    <a:pt x="123" y="26"/>
                  </a:lnTo>
                  <a:lnTo>
                    <a:pt x="0" y="42"/>
                  </a:lnTo>
                  <a:lnTo>
                    <a:pt x="0" y="16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2C2C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20" name="Freeform 1778"/>
            <p:cNvSpPr>
              <a:spLocks/>
            </p:cNvSpPr>
            <p:nvPr/>
          </p:nvSpPr>
          <p:spPr bwMode="auto">
            <a:xfrm>
              <a:off x="2922" y="3800"/>
              <a:ext cx="61" cy="20"/>
            </a:xfrm>
            <a:custGeom>
              <a:avLst/>
              <a:gdLst>
                <a:gd name="T0" fmla="*/ 0 w 123"/>
                <a:gd name="T1" fmla="*/ 0 h 42"/>
                <a:gd name="T2" fmla="*/ 0 w 123"/>
                <a:gd name="T3" fmla="*/ 0 h 42"/>
                <a:gd name="T4" fmla="*/ 0 w 123"/>
                <a:gd name="T5" fmla="*/ 0 h 42"/>
                <a:gd name="T6" fmla="*/ 0 w 123"/>
                <a:gd name="T7" fmla="*/ 0 h 42"/>
                <a:gd name="T8" fmla="*/ 0 w 123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42"/>
                <a:gd name="T17" fmla="*/ 123 w 123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42">
                  <a:moveTo>
                    <a:pt x="123" y="0"/>
                  </a:moveTo>
                  <a:lnTo>
                    <a:pt x="123" y="28"/>
                  </a:lnTo>
                  <a:lnTo>
                    <a:pt x="0" y="42"/>
                  </a:lnTo>
                  <a:lnTo>
                    <a:pt x="0" y="16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BBBBB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21" name="Freeform 1779"/>
            <p:cNvSpPr>
              <a:spLocks/>
            </p:cNvSpPr>
            <p:nvPr/>
          </p:nvSpPr>
          <p:spPr bwMode="auto">
            <a:xfrm>
              <a:off x="2922" y="3813"/>
              <a:ext cx="61" cy="20"/>
            </a:xfrm>
            <a:custGeom>
              <a:avLst/>
              <a:gdLst>
                <a:gd name="T0" fmla="*/ 0 w 123"/>
                <a:gd name="T1" fmla="*/ 0 h 40"/>
                <a:gd name="T2" fmla="*/ 0 w 123"/>
                <a:gd name="T3" fmla="*/ 1 h 40"/>
                <a:gd name="T4" fmla="*/ 0 w 123"/>
                <a:gd name="T5" fmla="*/ 1 h 40"/>
                <a:gd name="T6" fmla="*/ 0 w 123"/>
                <a:gd name="T7" fmla="*/ 1 h 40"/>
                <a:gd name="T8" fmla="*/ 0 w 123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40"/>
                <a:gd name="T17" fmla="*/ 123 w 123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40">
                  <a:moveTo>
                    <a:pt x="123" y="0"/>
                  </a:moveTo>
                  <a:lnTo>
                    <a:pt x="123" y="26"/>
                  </a:lnTo>
                  <a:lnTo>
                    <a:pt x="0" y="40"/>
                  </a:lnTo>
                  <a:lnTo>
                    <a:pt x="0" y="14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B4B4B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22" name="Freeform 1780"/>
            <p:cNvSpPr>
              <a:spLocks/>
            </p:cNvSpPr>
            <p:nvPr/>
          </p:nvSpPr>
          <p:spPr bwMode="auto">
            <a:xfrm>
              <a:off x="2922" y="3826"/>
              <a:ext cx="61" cy="20"/>
            </a:xfrm>
            <a:custGeom>
              <a:avLst/>
              <a:gdLst>
                <a:gd name="T0" fmla="*/ 0 w 123"/>
                <a:gd name="T1" fmla="*/ 0 h 40"/>
                <a:gd name="T2" fmla="*/ 0 w 123"/>
                <a:gd name="T3" fmla="*/ 1 h 40"/>
                <a:gd name="T4" fmla="*/ 0 w 123"/>
                <a:gd name="T5" fmla="*/ 1 h 40"/>
                <a:gd name="T6" fmla="*/ 0 w 123"/>
                <a:gd name="T7" fmla="*/ 1 h 40"/>
                <a:gd name="T8" fmla="*/ 0 w 123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40"/>
                <a:gd name="T17" fmla="*/ 123 w 123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40">
                  <a:moveTo>
                    <a:pt x="123" y="0"/>
                  </a:moveTo>
                  <a:lnTo>
                    <a:pt x="123" y="26"/>
                  </a:lnTo>
                  <a:lnTo>
                    <a:pt x="0" y="40"/>
                  </a:lnTo>
                  <a:lnTo>
                    <a:pt x="0" y="14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AEAEA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23" name="Freeform 1781"/>
            <p:cNvSpPr>
              <a:spLocks/>
            </p:cNvSpPr>
            <p:nvPr/>
          </p:nvSpPr>
          <p:spPr bwMode="auto">
            <a:xfrm>
              <a:off x="2922" y="3839"/>
              <a:ext cx="61" cy="20"/>
            </a:xfrm>
            <a:custGeom>
              <a:avLst/>
              <a:gdLst>
                <a:gd name="T0" fmla="*/ 0 w 123"/>
                <a:gd name="T1" fmla="*/ 0 h 39"/>
                <a:gd name="T2" fmla="*/ 0 w 123"/>
                <a:gd name="T3" fmla="*/ 1 h 39"/>
                <a:gd name="T4" fmla="*/ 0 w 123"/>
                <a:gd name="T5" fmla="*/ 1 h 39"/>
                <a:gd name="T6" fmla="*/ 0 w 123"/>
                <a:gd name="T7" fmla="*/ 1 h 39"/>
                <a:gd name="T8" fmla="*/ 0 w 123"/>
                <a:gd name="T9" fmla="*/ 0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39"/>
                <a:gd name="T17" fmla="*/ 123 w 123"/>
                <a:gd name="T18" fmla="*/ 39 h 3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39">
                  <a:moveTo>
                    <a:pt x="123" y="0"/>
                  </a:moveTo>
                  <a:lnTo>
                    <a:pt x="123" y="26"/>
                  </a:lnTo>
                  <a:lnTo>
                    <a:pt x="0" y="39"/>
                  </a:lnTo>
                  <a:lnTo>
                    <a:pt x="0" y="14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A7A7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24" name="Freeform 1782"/>
            <p:cNvSpPr>
              <a:spLocks/>
            </p:cNvSpPr>
            <p:nvPr/>
          </p:nvSpPr>
          <p:spPr bwMode="auto">
            <a:xfrm>
              <a:off x="2922" y="3852"/>
              <a:ext cx="61" cy="21"/>
            </a:xfrm>
            <a:custGeom>
              <a:avLst/>
              <a:gdLst>
                <a:gd name="T0" fmla="*/ 0 w 123"/>
                <a:gd name="T1" fmla="*/ 0 h 41"/>
                <a:gd name="T2" fmla="*/ 0 w 123"/>
                <a:gd name="T3" fmla="*/ 1 h 41"/>
                <a:gd name="T4" fmla="*/ 0 w 123"/>
                <a:gd name="T5" fmla="*/ 1 h 41"/>
                <a:gd name="T6" fmla="*/ 0 w 123"/>
                <a:gd name="T7" fmla="*/ 1 h 41"/>
                <a:gd name="T8" fmla="*/ 0 w 123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41"/>
                <a:gd name="T17" fmla="*/ 123 w 123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41">
                  <a:moveTo>
                    <a:pt x="123" y="0"/>
                  </a:moveTo>
                  <a:lnTo>
                    <a:pt x="123" y="26"/>
                  </a:lnTo>
                  <a:lnTo>
                    <a:pt x="0" y="41"/>
                  </a:lnTo>
                  <a:lnTo>
                    <a:pt x="0" y="1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A0A0A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25" name="Freeform 1783"/>
            <p:cNvSpPr>
              <a:spLocks/>
            </p:cNvSpPr>
            <p:nvPr/>
          </p:nvSpPr>
          <p:spPr bwMode="auto">
            <a:xfrm>
              <a:off x="2922" y="3865"/>
              <a:ext cx="61" cy="21"/>
            </a:xfrm>
            <a:custGeom>
              <a:avLst/>
              <a:gdLst>
                <a:gd name="T0" fmla="*/ 0 w 123"/>
                <a:gd name="T1" fmla="*/ 0 h 41"/>
                <a:gd name="T2" fmla="*/ 0 w 123"/>
                <a:gd name="T3" fmla="*/ 1 h 41"/>
                <a:gd name="T4" fmla="*/ 0 w 123"/>
                <a:gd name="T5" fmla="*/ 1 h 41"/>
                <a:gd name="T6" fmla="*/ 0 w 123"/>
                <a:gd name="T7" fmla="*/ 1 h 41"/>
                <a:gd name="T8" fmla="*/ 0 w 123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41"/>
                <a:gd name="T17" fmla="*/ 123 w 123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41">
                  <a:moveTo>
                    <a:pt x="123" y="0"/>
                  </a:moveTo>
                  <a:lnTo>
                    <a:pt x="123" y="25"/>
                  </a:lnTo>
                  <a:lnTo>
                    <a:pt x="0" y="41"/>
                  </a:lnTo>
                  <a:lnTo>
                    <a:pt x="0" y="1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99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26" name="Freeform 1784"/>
            <p:cNvSpPr>
              <a:spLocks/>
            </p:cNvSpPr>
            <p:nvPr/>
          </p:nvSpPr>
          <p:spPr bwMode="auto">
            <a:xfrm>
              <a:off x="2922" y="3878"/>
              <a:ext cx="61" cy="21"/>
            </a:xfrm>
            <a:custGeom>
              <a:avLst/>
              <a:gdLst>
                <a:gd name="T0" fmla="*/ 0 w 123"/>
                <a:gd name="T1" fmla="*/ 0 h 42"/>
                <a:gd name="T2" fmla="*/ 0 w 123"/>
                <a:gd name="T3" fmla="*/ 1 h 42"/>
                <a:gd name="T4" fmla="*/ 0 w 123"/>
                <a:gd name="T5" fmla="*/ 1 h 42"/>
                <a:gd name="T6" fmla="*/ 0 w 123"/>
                <a:gd name="T7" fmla="*/ 1 h 42"/>
                <a:gd name="T8" fmla="*/ 0 w 123"/>
                <a:gd name="T9" fmla="*/ 1 h 42"/>
                <a:gd name="T10" fmla="*/ 0 w 123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3"/>
                <a:gd name="T19" fmla="*/ 0 h 42"/>
                <a:gd name="T20" fmla="*/ 123 w 123"/>
                <a:gd name="T21" fmla="*/ 42 h 4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3" h="42">
                  <a:moveTo>
                    <a:pt x="123" y="0"/>
                  </a:moveTo>
                  <a:lnTo>
                    <a:pt x="123" y="21"/>
                  </a:lnTo>
                  <a:lnTo>
                    <a:pt x="114" y="28"/>
                  </a:lnTo>
                  <a:lnTo>
                    <a:pt x="0" y="42"/>
                  </a:lnTo>
                  <a:lnTo>
                    <a:pt x="0" y="16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93939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27" name="Freeform 1785"/>
            <p:cNvSpPr>
              <a:spLocks/>
            </p:cNvSpPr>
            <p:nvPr/>
          </p:nvSpPr>
          <p:spPr bwMode="auto">
            <a:xfrm>
              <a:off x="2922" y="3892"/>
              <a:ext cx="57" cy="20"/>
            </a:xfrm>
            <a:custGeom>
              <a:avLst/>
              <a:gdLst>
                <a:gd name="T0" fmla="*/ 1 w 114"/>
                <a:gd name="T1" fmla="*/ 0 h 40"/>
                <a:gd name="T2" fmla="*/ 1 w 114"/>
                <a:gd name="T3" fmla="*/ 1 h 40"/>
                <a:gd name="T4" fmla="*/ 0 w 114"/>
                <a:gd name="T5" fmla="*/ 1 h 40"/>
                <a:gd name="T6" fmla="*/ 0 w 114"/>
                <a:gd name="T7" fmla="*/ 1 h 40"/>
                <a:gd name="T8" fmla="*/ 1 w 114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"/>
                <a:gd name="T16" fmla="*/ 0 h 40"/>
                <a:gd name="T17" fmla="*/ 114 w 114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" h="40">
                  <a:moveTo>
                    <a:pt x="114" y="0"/>
                  </a:moveTo>
                  <a:lnTo>
                    <a:pt x="69" y="31"/>
                  </a:lnTo>
                  <a:lnTo>
                    <a:pt x="0" y="40"/>
                  </a:lnTo>
                  <a:lnTo>
                    <a:pt x="0" y="14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8C8C8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28" name="Freeform 1786"/>
            <p:cNvSpPr>
              <a:spLocks/>
            </p:cNvSpPr>
            <p:nvPr/>
          </p:nvSpPr>
          <p:spPr bwMode="auto">
            <a:xfrm>
              <a:off x="2922" y="3908"/>
              <a:ext cx="35" cy="18"/>
            </a:xfrm>
            <a:custGeom>
              <a:avLst/>
              <a:gdLst>
                <a:gd name="T0" fmla="*/ 1 w 69"/>
                <a:gd name="T1" fmla="*/ 0 h 36"/>
                <a:gd name="T2" fmla="*/ 1 w 69"/>
                <a:gd name="T3" fmla="*/ 1 h 36"/>
                <a:gd name="T4" fmla="*/ 0 w 69"/>
                <a:gd name="T5" fmla="*/ 1 h 36"/>
                <a:gd name="T6" fmla="*/ 0 w 69"/>
                <a:gd name="T7" fmla="*/ 1 h 36"/>
                <a:gd name="T8" fmla="*/ 1 w 69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36"/>
                <a:gd name="T17" fmla="*/ 69 w 69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36">
                  <a:moveTo>
                    <a:pt x="69" y="0"/>
                  </a:moveTo>
                  <a:lnTo>
                    <a:pt x="21" y="33"/>
                  </a:lnTo>
                  <a:lnTo>
                    <a:pt x="0" y="36"/>
                  </a:lnTo>
                  <a:lnTo>
                    <a:pt x="0" y="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8585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29" name="Freeform 1787"/>
            <p:cNvSpPr>
              <a:spLocks/>
            </p:cNvSpPr>
            <p:nvPr/>
          </p:nvSpPr>
          <p:spPr bwMode="auto">
            <a:xfrm>
              <a:off x="2922" y="3924"/>
              <a:ext cx="11" cy="8"/>
            </a:xfrm>
            <a:custGeom>
              <a:avLst/>
              <a:gdLst>
                <a:gd name="T0" fmla="*/ 1 w 21"/>
                <a:gd name="T1" fmla="*/ 0 h 15"/>
                <a:gd name="T2" fmla="*/ 0 w 21"/>
                <a:gd name="T3" fmla="*/ 1 h 15"/>
                <a:gd name="T4" fmla="*/ 0 w 21"/>
                <a:gd name="T5" fmla="*/ 1 h 15"/>
                <a:gd name="T6" fmla="*/ 1 w 21"/>
                <a:gd name="T7" fmla="*/ 0 h 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"/>
                <a:gd name="T13" fmla="*/ 0 h 15"/>
                <a:gd name="T14" fmla="*/ 21 w 21"/>
                <a:gd name="T15" fmla="*/ 15 h 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" h="15">
                  <a:moveTo>
                    <a:pt x="21" y="0"/>
                  </a:moveTo>
                  <a:lnTo>
                    <a:pt x="0" y="15"/>
                  </a:lnTo>
                  <a:lnTo>
                    <a:pt x="0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7F7F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30" name="Freeform 1788"/>
            <p:cNvSpPr>
              <a:spLocks/>
            </p:cNvSpPr>
            <p:nvPr/>
          </p:nvSpPr>
          <p:spPr bwMode="auto">
            <a:xfrm>
              <a:off x="2922" y="3677"/>
              <a:ext cx="61" cy="255"/>
            </a:xfrm>
            <a:custGeom>
              <a:avLst/>
              <a:gdLst>
                <a:gd name="T0" fmla="*/ 0 w 123"/>
                <a:gd name="T1" fmla="*/ 1 h 509"/>
                <a:gd name="T2" fmla="*/ 0 w 123"/>
                <a:gd name="T3" fmla="*/ 1 h 509"/>
                <a:gd name="T4" fmla="*/ 0 w 123"/>
                <a:gd name="T5" fmla="*/ 0 h 509"/>
                <a:gd name="T6" fmla="*/ 0 w 123"/>
                <a:gd name="T7" fmla="*/ 1 h 509"/>
                <a:gd name="T8" fmla="*/ 0 w 123"/>
                <a:gd name="T9" fmla="*/ 1 h 5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509"/>
                <a:gd name="T17" fmla="*/ 123 w 123"/>
                <a:gd name="T18" fmla="*/ 509 h 5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509">
                  <a:moveTo>
                    <a:pt x="123" y="423"/>
                  </a:moveTo>
                  <a:lnTo>
                    <a:pt x="0" y="509"/>
                  </a:lnTo>
                  <a:lnTo>
                    <a:pt x="0" y="0"/>
                  </a:lnTo>
                  <a:lnTo>
                    <a:pt x="123" y="88"/>
                  </a:lnTo>
                  <a:lnTo>
                    <a:pt x="123" y="423"/>
                  </a:lnTo>
                </a:path>
              </a:pathLst>
            </a:custGeom>
            <a:noFill/>
            <a:ln w="0">
              <a:solidFill>
                <a:srgbClr val="7F7F7F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31" name="Freeform 1789"/>
            <p:cNvSpPr>
              <a:spLocks noEditPoints="1"/>
            </p:cNvSpPr>
            <p:nvPr/>
          </p:nvSpPr>
          <p:spPr bwMode="auto">
            <a:xfrm>
              <a:off x="3052" y="1521"/>
              <a:ext cx="95" cy="84"/>
            </a:xfrm>
            <a:custGeom>
              <a:avLst/>
              <a:gdLst>
                <a:gd name="T0" fmla="*/ 0 w 192"/>
                <a:gd name="T1" fmla="*/ 0 h 168"/>
                <a:gd name="T2" fmla="*/ 0 w 192"/>
                <a:gd name="T3" fmla="*/ 0 h 168"/>
                <a:gd name="T4" fmla="*/ 0 w 192"/>
                <a:gd name="T5" fmla="*/ 0 h 168"/>
                <a:gd name="T6" fmla="*/ 0 w 192"/>
                <a:gd name="T7" fmla="*/ 1 h 168"/>
                <a:gd name="T8" fmla="*/ 0 w 192"/>
                <a:gd name="T9" fmla="*/ 1 h 168"/>
                <a:gd name="T10" fmla="*/ 0 w 192"/>
                <a:gd name="T11" fmla="*/ 1 h 168"/>
                <a:gd name="T12" fmla="*/ 0 w 192"/>
                <a:gd name="T13" fmla="*/ 1 h 168"/>
                <a:gd name="T14" fmla="*/ 0 w 192"/>
                <a:gd name="T15" fmla="*/ 1 h 168"/>
                <a:gd name="T16" fmla="*/ 0 w 192"/>
                <a:gd name="T17" fmla="*/ 1 h 168"/>
                <a:gd name="T18" fmla="*/ 0 w 192"/>
                <a:gd name="T19" fmla="*/ 1 h 168"/>
                <a:gd name="T20" fmla="*/ 0 w 192"/>
                <a:gd name="T21" fmla="*/ 1 h 168"/>
                <a:gd name="T22" fmla="*/ 0 w 192"/>
                <a:gd name="T23" fmla="*/ 1 h 168"/>
                <a:gd name="T24" fmla="*/ 0 w 192"/>
                <a:gd name="T25" fmla="*/ 1 h 168"/>
                <a:gd name="T26" fmla="*/ 0 w 192"/>
                <a:gd name="T27" fmla="*/ 1 h 168"/>
                <a:gd name="T28" fmla="*/ 0 w 192"/>
                <a:gd name="T29" fmla="*/ 1 h 168"/>
                <a:gd name="T30" fmla="*/ 0 w 192"/>
                <a:gd name="T31" fmla="*/ 1 h 168"/>
                <a:gd name="T32" fmla="*/ 0 w 192"/>
                <a:gd name="T33" fmla="*/ 1 h 168"/>
                <a:gd name="T34" fmla="*/ 0 w 192"/>
                <a:gd name="T35" fmla="*/ 1 h 168"/>
                <a:gd name="T36" fmla="*/ 0 w 192"/>
                <a:gd name="T37" fmla="*/ 1 h 168"/>
                <a:gd name="T38" fmla="*/ 0 w 192"/>
                <a:gd name="T39" fmla="*/ 1 h 168"/>
                <a:gd name="T40" fmla="*/ 0 w 192"/>
                <a:gd name="T41" fmla="*/ 1 h 168"/>
                <a:gd name="T42" fmla="*/ 0 w 192"/>
                <a:gd name="T43" fmla="*/ 1 h 168"/>
                <a:gd name="T44" fmla="*/ 0 w 192"/>
                <a:gd name="T45" fmla="*/ 1 h 168"/>
                <a:gd name="T46" fmla="*/ 0 w 192"/>
                <a:gd name="T47" fmla="*/ 1 h 168"/>
                <a:gd name="T48" fmla="*/ 0 w 192"/>
                <a:gd name="T49" fmla="*/ 1 h 168"/>
                <a:gd name="T50" fmla="*/ 0 w 192"/>
                <a:gd name="T51" fmla="*/ 1 h 168"/>
                <a:gd name="T52" fmla="*/ 0 w 192"/>
                <a:gd name="T53" fmla="*/ 1 h 168"/>
                <a:gd name="T54" fmla="*/ 0 w 192"/>
                <a:gd name="T55" fmla="*/ 1 h 168"/>
                <a:gd name="T56" fmla="*/ 0 w 192"/>
                <a:gd name="T57" fmla="*/ 1 h 168"/>
                <a:gd name="T58" fmla="*/ 0 w 192"/>
                <a:gd name="T59" fmla="*/ 1 h 168"/>
                <a:gd name="T60" fmla="*/ 0 w 192"/>
                <a:gd name="T61" fmla="*/ 1 h 168"/>
                <a:gd name="T62" fmla="*/ 0 w 192"/>
                <a:gd name="T63" fmla="*/ 1 h 168"/>
                <a:gd name="T64" fmla="*/ 0 w 192"/>
                <a:gd name="T65" fmla="*/ 1 h 168"/>
                <a:gd name="T66" fmla="*/ 0 w 192"/>
                <a:gd name="T67" fmla="*/ 1 h 168"/>
                <a:gd name="T68" fmla="*/ 0 w 192"/>
                <a:gd name="T69" fmla="*/ 1 h 168"/>
                <a:gd name="T70" fmla="*/ 0 w 192"/>
                <a:gd name="T71" fmla="*/ 1 h 168"/>
                <a:gd name="T72" fmla="*/ 0 w 192"/>
                <a:gd name="T73" fmla="*/ 1 h 168"/>
                <a:gd name="T74" fmla="*/ 0 w 192"/>
                <a:gd name="T75" fmla="*/ 1 h 168"/>
                <a:gd name="T76" fmla="*/ 0 w 192"/>
                <a:gd name="T77" fmla="*/ 1 h 168"/>
                <a:gd name="T78" fmla="*/ 0 w 192"/>
                <a:gd name="T79" fmla="*/ 1 h 168"/>
                <a:gd name="T80" fmla="*/ 0 w 192"/>
                <a:gd name="T81" fmla="*/ 1 h 168"/>
                <a:gd name="T82" fmla="*/ 0 w 192"/>
                <a:gd name="T83" fmla="*/ 1 h 168"/>
                <a:gd name="T84" fmla="*/ 0 w 192"/>
                <a:gd name="T85" fmla="*/ 1 h 168"/>
                <a:gd name="T86" fmla="*/ 0 w 192"/>
                <a:gd name="T87" fmla="*/ 1 h 168"/>
                <a:gd name="T88" fmla="*/ 0 w 192"/>
                <a:gd name="T89" fmla="*/ 1 h 168"/>
                <a:gd name="T90" fmla="*/ 0 w 192"/>
                <a:gd name="T91" fmla="*/ 1 h 16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92"/>
                <a:gd name="T139" fmla="*/ 0 h 168"/>
                <a:gd name="T140" fmla="*/ 192 w 192"/>
                <a:gd name="T141" fmla="*/ 168 h 16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92" h="168">
                  <a:moveTo>
                    <a:pt x="0" y="168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3" y="0"/>
                  </a:lnTo>
                  <a:lnTo>
                    <a:pt x="78" y="2"/>
                  </a:lnTo>
                  <a:lnTo>
                    <a:pt x="83" y="6"/>
                  </a:lnTo>
                  <a:lnTo>
                    <a:pt x="88" y="9"/>
                  </a:lnTo>
                  <a:lnTo>
                    <a:pt x="94" y="12"/>
                  </a:lnTo>
                  <a:lnTo>
                    <a:pt x="99" y="18"/>
                  </a:lnTo>
                  <a:lnTo>
                    <a:pt x="102" y="26"/>
                  </a:lnTo>
                  <a:lnTo>
                    <a:pt x="104" y="33"/>
                  </a:lnTo>
                  <a:lnTo>
                    <a:pt x="106" y="44"/>
                  </a:lnTo>
                  <a:lnTo>
                    <a:pt x="106" y="54"/>
                  </a:lnTo>
                  <a:lnTo>
                    <a:pt x="106" y="61"/>
                  </a:lnTo>
                  <a:lnTo>
                    <a:pt x="104" y="69"/>
                  </a:lnTo>
                  <a:lnTo>
                    <a:pt x="102" y="76"/>
                  </a:lnTo>
                  <a:lnTo>
                    <a:pt x="99" y="83"/>
                  </a:lnTo>
                  <a:lnTo>
                    <a:pt x="95" y="88"/>
                  </a:lnTo>
                  <a:lnTo>
                    <a:pt x="92" y="94"/>
                  </a:lnTo>
                  <a:lnTo>
                    <a:pt x="87" y="97"/>
                  </a:lnTo>
                  <a:lnTo>
                    <a:pt x="81" y="100"/>
                  </a:lnTo>
                  <a:lnTo>
                    <a:pt x="76" y="102"/>
                  </a:lnTo>
                  <a:lnTo>
                    <a:pt x="68" y="104"/>
                  </a:lnTo>
                  <a:lnTo>
                    <a:pt x="57" y="106"/>
                  </a:lnTo>
                  <a:lnTo>
                    <a:pt x="45" y="106"/>
                  </a:lnTo>
                  <a:lnTo>
                    <a:pt x="26" y="106"/>
                  </a:lnTo>
                  <a:lnTo>
                    <a:pt x="26" y="168"/>
                  </a:lnTo>
                  <a:lnTo>
                    <a:pt x="0" y="168"/>
                  </a:lnTo>
                  <a:close/>
                  <a:moveTo>
                    <a:pt x="26" y="28"/>
                  </a:moveTo>
                  <a:lnTo>
                    <a:pt x="26" y="76"/>
                  </a:lnTo>
                  <a:lnTo>
                    <a:pt x="43" y="76"/>
                  </a:lnTo>
                  <a:lnTo>
                    <a:pt x="50" y="76"/>
                  </a:lnTo>
                  <a:lnTo>
                    <a:pt x="57" y="76"/>
                  </a:lnTo>
                  <a:lnTo>
                    <a:pt x="61" y="76"/>
                  </a:lnTo>
                  <a:lnTo>
                    <a:pt x="64" y="75"/>
                  </a:lnTo>
                  <a:lnTo>
                    <a:pt x="68" y="75"/>
                  </a:lnTo>
                  <a:lnTo>
                    <a:pt x="69" y="73"/>
                  </a:lnTo>
                  <a:lnTo>
                    <a:pt x="73" y="69"/>
                  </a:lnTo>
                  <a:lnTo>
                    <a:pt x="75" y="68"/>
                  </a:lnTo>
                  <a:lnTo>
                    <a:pt x="76" y="64"/>
                  </a:lnTo>
                  <a:lnTo>
                    <a:pt x="76" y="61"/>
                  </a:lnTo>
                  <a:lnTo>
                    <a:pt x="78" y="57"/>
                  </a:lnTo>
                  <a:lnTo>
                    <a:pt x="78" y="54"/>
                  </a:lnTo>
                  <a:lnTo>
                    <a:pt x="78" y="49"/>
                  </a:lnTo>
                  <a:lnTo>
                    <a:pt x="76" y="45"/>
                  </a:lnTo>
                  <a:lnTo>
                    <a:pt x="76" y="42"/>
                  </a:lnTo>
                  <a:lnTo>
                    <a:pt x="75" y="38"/>
                  </a:lnTo>
                  <a:lnTo>
                    <a:pt x="73" y="37"/>
                  </a:lnTo>
                  <a:lnTo>
                    <a:pt x="69" y="35"/>
                  </a:lnTo>
                  <a:lnTo>
                    <a:pt x="68" y="33"/>
                  </a:lnTo>
                  <a:lnTo>
                    <a:pt x="64" y="31"/>
                  </a:lnTo>
                  <a:lnTo>
                    <a:pt x="61" y="30"/>
                  </a:lnTo>
                  <a:lnTo>
                    <a:pt x="56" y="30"/>
                  </a:lnTo>
                  <a:lnTo>
                    <a:pt x="50" y="28"/>
                  </a:lnTo>
                  <a:lnTo>
                    <a:pt x="42" y="28"/>
                  </a:lnTo>
                  <a:lnTo>
                    <a:pt x="26" y="28"/>
                  </a:lnTo>
                  <a:close/>
                  <a:moveTo>
                    <a:pt x="156" y="168"/>
                  </a:moveTo>
                  <a:lnTo>
                    <a:pt x="128" y="168"/>
                  </a:lnTo>
                  <a:lnTo>
                    <a:pt x="128" y="47"/>
                  </a:lnTo>
                  <a:lnTo>
                    <a:pt x="154" y="47"/>
                  </a:lnTo>
                  <a:lnTo>
                    <a:pt x="154" y="64"/>
                  </a:lnTo>
                  <a:lnTo>
                    <a:pt x="156" y="59"/>
                  </a:lnTo>
                  <a:lnTo>
                    <a:pt x="157" y="54"/>
                  </a:lnTo>
                  <a:lnTo>
                    <a:pt x="161" y="50"/>
                  </a:lnTo>
                  <a:lnTo>
                    <a:pt x="164" y="47"/>
                  </a:lnTo>
                  <a:lnTo>
                    <a:pt x="166" y="45"/>
                  </a:lnTo>
                  <a:lnTo>
                    <a:pt x="170" y="45"/>
                  </a:lnTo>
                  <a:lnTo>
                    <a:pt x="171" y="44"/>
                  </a:lnTo>
                  <a:lnTo>
                    <a:pt x="175" y="44"/>
                  </a:lnTo>
                  <a:lnTo>
                    <a:pt x="178" y="44"/>
                  </a:lnTo>
                  <a:lnTo>
                    <a:pt x="183" y="45"/>
                  </a:lnTo>
                  <a:lnTo>
                    <a:pt x="189" y="49"/>
                  </a:lnTo>
                  <a:lnTo>
                    <a:pt x="192" y="50"/>
                  </a:lnTo>
                  <a:lnTo>
                    <a:pt x="185" y="78"/>
                  </a:lnTo>
                  <a:lnTo>
                    <a:pt x="180" y="76"/>
                  </a:lnTo>
                  <a:lnTo>
                    <a:pt x="176" y="76"/>
                  </a:lnTo>
                  <a:lnTo>
                    <a:pt x="175" y="75"/>
                  </a:lnTo>
                  <a:lnTo>
                    <a:pt x="173" y="75"/>
                  </a:lnTo>
                  <a:lnTo>
                    <a:pt x="170" y="75"/>
                  </a:lnTo>
                  <a:lnTo>
                    <a:pt x="168" y="75"/>
                  </a:lnTo>
                  <a:lnTo>
                    <a:pt x="164" y="76"/>
                  </a:lnTo>
                  <a:lnTo>
                    <a:pt x="163" y="78"/>
                  </a:lnTo>
                  <a:lnTo>
                    <a:pt x="161" y="80"/>
                  </a:lnTo>
                  <a:lnTo>
                    <a:pt x="157" y="83"/>
                  </a:lnTo>
                  <a:lnTo>
                    <a:pt x="156" y="88"/>
                  </a:lnTo>
                  <a:lnTo>
                    <a:pt x="156" y="94"/>
                  </a:lnTo>
                  <a:lnTo>
                    <a:pt x="156" y="99"/>
                  </a:lnTo>
                  <a:lnTo>
                    <a:pt x="156" y="107"/>
                  </a:lnTo>
                  <a:lnTo>
                    <a:pt x="156" y="118"/>
                  </a:lnTo>
                  <a:lnTo>
                    <a:pt x="156" y="130"/>
                  </a:lnTo>
                  <a:lnTo>
                    <a:pt x="156" y="1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32" name="Freeform 1790"/>
            <p:cNvSpPr>
              <a:spLocks noEditPoints="1"/>
            </p:cNvSpPr>
            <p:nvPr/>
          </p:nvSpPr>
          <p:spPr bwMode="auto">
            <a:xfrm>
              <a:off x="3149" y="1521"/>
              <a:ext cx="761" cy="108"/>
            </a:xfrm>
            <a:custGeom>
              <a:avLst/>
              <a:gdLst>
                <a:gd name="T0" fmla="*/ 0 w 1523"/>
                <a:gd name="T1" fmla="*/ 1 h 216"/>
                <a:gd name="T2" fmla="*/ 0 w 1523"/>
                <a:gd name="T3" fmla="*/ 1 h 216"/>
                <a:gd name="T4" fmla="*/ 0 w 1523"/>
                <a:gd name="T5" fmla="*/ 1 h 216"/>
                <a:gd name="T6" fmla="*/ 0 w 1523"/>
                <a:gd name="T7" fmla="*/ 1 h 216"/>
                <a:gd name="T8" fmla="*/ 0 w 1523"/>
                <a:gd name="T9" fmla="*/ 1 h 216"/>
                <a:gd name="T10" fmla="*/ 0 w 1523"/>
                <a:gd name="T11" fmla="*/ 1 h 216"/>
                <a:gd name="T12" fmla="*/ 0 w 1523"/>
                <a:gd name="T13" fmla="*/ 1 h 216"/>
                <a:gd name="T14" fmla="*/ 0 w 1523"/>
                <a:gd name="T15" fmla="*/ 1 h 216"/>
                <a:gd name="T16" fmla="*/ 0 w 1523"/>
                <a:gd name="T17" fmla="*/ 1 h 216"/>
                <a:gd name="T18" fmla="*/ 0 w 1523"/>
                <a:gd name="T19" fmla="*/ 1 h 216"/>
                <a:gd name="T20" fmla="*/ 0 w 1523"/>
                <a:gd name="T21" fmla="*/ 1 h 216"/>
                <a:gd name="T22" fmla="*/ 0 w 1523"/>
                <a:gd name="T23" fmla="*/ 1 h 216"/>
                <a:gd name="T24" fmla="*/ 0 w 1523"/>
                <a:gd name="T25" fmla="*/ 1 h 216"/>
                <a:gd name="T26" fmla="*/ 0 w 1523"/>
                <a:gd name="T27" fmla="*/ 1 h 216"/>
                <a:gd name="T28" fmla="*/ 0 w 1523"/>
                <a:gd name="T29" fmla="*/ 1 h 216"/>
                <a:gd name="T30" fmla="*/ 0 w 1523"/>
                <a:gd name="T31" fmla="*/ 1 h 216"/>
                <a:gd name="T32" fmla="*/ 0 w 1523"/>
                <a:gd name="T33" fmla="*/ 1 h 216"/>
                <a:gd name="T34" fmla="*/ 0 w 1523"/>
                <a:gd name="T35" fmla="*/ 1 h 216"/>
                <a:gd name="T36" fmla="*/ 0 w 1523"/>
                <a:gd name="T37" fmla="*/ 1 h 216"/>
                <a:gd name="T38" fmla="*/ 0 w 1523"/>
                <a:gd name="T39" fmla="*/ 1 h 216"/>
                <a:gd name="T40" fmla="*/ 0 w 1523"/>
                <a:gd name="T41" fmla="*/ 1 h 216"/>
                <a:gd name="T42" fmla="*/ 0 w 1523"/>
                <a:gd name="T43" fmla="*/ 1 h 216"/>
                <a:gd name="T44" fmla="*/ 0 w 1523"/>
                <a:gd name="T45" fmla="*/ 1 h 216"/>
                <a:gd name="T46" fmla="*/ 0 w 1523"/>
                <a:gd name="T47" fmla="*/ 1 h 216"/>
                <a:gd name="T48" fmla="*/ 0 w 1523"/>
                <a:gd name="T49" fmla="*/ 1 h 216"/>
                <a:gd name="T50" fmla="*/ 0 w 1523"/>
                <a:gd name="T51" fmla="*/ 1 h 216"/>
                <a:gd name="T52" fmla="*/ 0 w 1523"/>
                <a:gd name="T53" fmla="*/ 1 h 216"/>
                <a:gd name="T54" fmla="*/ 0 w 1523"/>
                <a:gd name="T55" fmla="*/ 1 h 216"/>
                <a:gd name="T56" fmla="*/ 0 w 1523"/>
                <a:gd name="T57" fmla="*/ 1 h 216"/>
                <a:gd name="T58" fmla="*/ 0 w 1523"/>
                <a:gd name="T59" fmla="*/ 1 h 216"/>
                <a:gd name="T60" fmla="*/ 0 w 1523"/>
                <a:gd name="T61" fmla="*/ 1 h 216"/>
                <a:gd name="T62" fmla="*/ 0 w 1523"/>
                <a:gd name="T63" fmla="*/ 1 h 216"/>
                <a:gd name="T64" fmla="*/ 0 w 1523"/>
                <a:gd name="T65" fmla="*/ 1 h 216"/>
                <a:gd name="T66" fmla="*/ 0 w 1523"/>
                <a:gd name="T67" fmla="*/ 1 h 216"/>
                <a:gd name="T68" fmla="*/ 0 w 1523"/>
                <a:gd name="T69" fmla="*/ 1 h 216"/>
                <a:gd name="T70" fmla="*/ 0 w 1523"/>
                <a:gd name="T71" fmla="*/ 1 h 216"/>
                <a:gd name="T72" fmla="*/ 0 w 1523"/>
                <a:gd name="T73" fmla="*/ 1 h 216"/>
                <a:gd name="T74" fmla="*/ 0 w 1523"/>
                <a:gd name="T75" fmla="*/ 1 h 216"/>
                <a:gd name="T76" fmla="*/ 0 w 1523"/>
                <a:gd name="T77" fmla="*/ 1 h 216"/>
                <a:gd name="T78" fmla="*/ 0 w 1523"/>
                <a:gd name="T79" fmla="*/ 1 h 216"/>
                <a:gd name="T80" fmla="*/ 0 w 1523"/>
                <a:gd name="T81" fmla="*/ 1 h 216"/>
                <a:gd name="T82" fmla="*/ 0 w 1523"/>
                <a:gd name="T83" fmla="*/ 1 h 216"/>
                <a:gd name="T84" fmla="*/ 0 w 1523"/>
                <a:gd name="T85" fmla="*/ 1 h 216"/>
                <a:gd name="T86" fmla="*/ 0 w 1523"/>
                <a:gd name="T87" fmla="*/ 0 h 216"/>
                <a:gd name="T88" fmla="*/ 0 w 1523"/>
                <a:gd name="T89" fmla="*/ 1 h 216"/>
                <a:gd name="T90" fmla="*/ 0 w 1523"/>
                <a:gd name="T91" fmla="*/ 1 h 216"/>
                <a:gd name="T92" fmla="*/ 0 w 1523"/>
                <a:gd name="T93" fmla="*/ 1 h 216"/>
                <a:gd name="T94" fmla="*/ 0 w 1523"/>
                <a:gd name="T95" fmla="*/ 1 h 216"/>
                <a:gd name="T96" fmla="*/ 0 w 1523"/>
                <a:gd name="T97" fmla="*/ 1 h 216"/>
                <a:gd name="T98" fmla="*/ 0 w 1523"/>
                <a:gd name="T99" fmla="*/ 1 h 216"/>
                <a:gd name="T100" fmla="*/ 0 w 1523"/>
                <a:gd name="T101" fmla="*/ 1 h 216"/>
                <a:gd name="T102" fmla="*/ 0 w 1523"/>
                <a:gd name="T103" fmla="*/ 1 h 216"/>
                <a:gd name="T104" fmla="*/ 0 w 1523"/>
                <a:gd name="T105" fmla="*/ 1 h 216"/>
                <a:gd name="T106" fmla="*/ 0 w 1523"/>
                <a:gd name="T107" fmla="*/ 1 h 216"/>
                <a:gd name="T108" fmla="*/ 0 w 1523"/>
                <a:gd name="T109" fmla="*/ 1 h 216"/>
                <a:gd name="T110" fmla="*/ 0 w 1523"/>
                <a:gd name="T111" fmla="*/ 1 h 216"/>
                <a:gd name="T112" fmla="*/ 0 w 1523"/>
                <a:gd name="T113" fmla="*/ 1 h 216"/>
                <a:gd name="T114" fmla="*/ 0 w 1523"/>
                <a:gd name="T115" fmla="*/ 1 h 216"/>
                <a:gd name="T116" fmla="*/ 0 w 1523"/>
                <a:gd name="T117" fmla="*/ 1 h 216"/>
                <a:gd name="T118" fmla="*/ 0 w 1523"/>
                <a:gd name="T119" fmla="*/ 1 h 216"/>
                <a:gd name="T120" fmla="*/ 0 w 1523"/>
                <a:gd name="T121" fmla="*/ 1 h 216"/>
                <a:gd name="T122" fmla="*/ 0 w 1523"/>
                <a:gd name="T123" fmla="*/ 1 h 21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523"/>
                <a:gd name="T187" fmla="*/ 0 h 216"/>
                <a:gd name="T188" fmla="*/ 1523 w 1523"/>
                <a:gd name="T189" fmla="*/ 216 h 21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523" h="216">
                  <a:moveTo>
                    <a:pt x="68" y="130"/>
                  </a:moveTo>
                  <a:lnTo>
                    <a:pt x="92" y="135"/>
                  </a:lnTo>
                  <a:lnTo>
                    <a:pt x="90" y="144"/>
                  </a:lnTo>
                  <a:lnTo>
                    <a:pt x="87" y="150"/>
                  </a:lnTo>
                  <a:lnTo>
                    <a:pt x="82" y="157"/>
                  </a:lnTo>
                  <a:lnTo>
                    <a:pt x="76" y="163"/>
                  </a:lnTo>
                  <a:lnTo>
                    <a:pt x="71" y="166"/>
                  </a:lnTo>
                  <a:lnTo>
                    <a:pt x="64" y="168"/>
                  </a:lnTo>
                  <a:lnTo>
                    <a:pt x="57" y="168"/>
                  </a:lnTo>
                  <a:lnTo>
                    <a:pt x="50" y="168"/>
                  </a:lnTo>
                  <a:lnTo>
                    <a:pt x="40" y="168"/>
                  </a:lnTo>
                  <a:lnTo>
                    <a:pt x="30" y="166"/>
                  </a:lnTo>
                  <a:lnTo>
                    <a:pt x="23" y="163"/>
                  </a:lnTo>
                  <a:lnTo>
                    <a:pt x="16" y="157"/>
                  </a:lnTo>
                  <a:lnTo>
                    <a:pt x="9" y="147"/>
                  </a:lnTo>
                  <a:lnTo>
                    <a:pt x="4" y="135"/>
                  </a:lnTo>
                  <a:lnTo>
                    <a:pt x="2" y="123"/>
                  </a:lnTo>
                  <a:lnTo>
                    <a:pt x="0" y="107"/>
                  </a:lnTo>
                  <a:lnTo>
                    <a:pt x="2" y="94"/>
                  </a:lnTo>
                  <a:lnTo>
                    <a:pt x="4" y="80"/>
                  </a:lnTo>
                  <a:lnTo>
                    <a:pt x="9" y="69"/>
                  </a:lnTo>
                  <a:lnTo>
                    <a:pt x="16" y="59"/>
                  </a:lnTo>
                  <a:lnTo>
                    <a:pt x="21" y="52"/>
                  </a:lnTo>
                  <a:lnTo>
                    <a:pt x="30" y="47"/>
                  </a:lnTo>
                  <a:lnTo>
                    <a:pt x="37" y="45"/>
                  </a:lnTo>
                  <a:lnTo>
                    <a:pt x="47" y="44"/>
                  </a:lnTo>
                  <a:lnTo>
                    <a:pt x="57" y="45"/>
                  </a:lnTo>
                  <a:lnTo>
                    <a:pt x="66" y="47"/>
                  </a:lnTo>
                  <a:lnTo>
                    <a:pt x="73" y="52"/>
                  </a:lnTo>
                  <a:lnTo>
                    <a:pt x="80" y="59"/>
                  </a:lnTo>
                  <a:lnTo>
                    <a:pt x="87" y="69"/>
                  </a:lnTo>
                  <a:lnTo>
                    <a:pt x="90" y="81"/>
                  </a:lnTo>
                  <a:lnTo>
                    <a:pt x="94" y="95"/>
                  </a:lnTo>
                  <a:lnTo>
                    <a:pt x="94" y="113"/>
                  </a:lnTo>
                  <a:lnTo>
                    <a:pt x="94" y="116"/>
                  </a:lnTo>
                  <a:lnTo>
                    <a:pt x="28" y="116"/>
                  </a:lnTo>
                  <a:lnTo>
                    <a:pt x="28" y="123"/>
                  </a:lnTo>
                  <a:lnTo>
                    <a:pt x="30" y="130"/>
                  </a:lnTo>
                  <a:lnTo>
                    <a:pt x="33" y="135"/>
                  </a:lnTo>
                  <a:lnTo>
                    <a:pt x="35" y="138"/>
                  </a:lnTo>
                  <a:lnTo>
                    <a:pt x="38" y="142"/>
                  </a:lnTo>
                  <a:lnTo>
                    <a:pt x="42" y="145"/>
                  </a:lnTo>
                  <a:lnTo>
                    <a:pt x="45" y="147"/>
                  </a:lnTo>
                  <a:lnTo>
                    <a:pt x="50" y="147"/>
                  </a:lnTo>
                  <a:lnTo>
                    <a:pt x="56" y="145"/>
                  </a:lnTo>
                  <a:lnTo>
                    <a:pt x="61" y="142"/>
                  </a:lnTo>
                  <a:lnTo>
                    <a:pt x="64" y="137"/>
                  </a:lnTo>
                  <a:lnTo>
                    <a:pt x="68" y="130"/>
                  </a:lnTo>
                  <a:close/>
                  <a:moveTo>
                    <a:pt x="68" y="95"/>
                  </a:moveTo>
                  <a:lnTo>
                    <a:pt x="68" y="90"/>
                  </a:lnTo>
                  <a:lnTo>
                    <a:pt x="66" y="85"/>
                  </a:lnTo>
                  <a:lnTo>
                    <a:pt x="64" y="80"/>
                  </a:lnTo>
                  <a:lnTo>
                    <a:pt x="61" y="75"/>
                  </a:lnTo>
                  <a:lnTo>
                    <a:pt x="57" y="73"/>
                  </a:lnTo>
                  <a:lnTo>
                    <a:pt x="56" y="69"/>
                  </a:lnTo>
                  <a:lnTo>
                    <a:pt x="52" y="68"/>
                  </a:lnTo>
                  <a:lnTo>
                    <a:pt x="49" y="68"/>
                  </a:lnTo>
                  <a:lnTo>
                    <a:pt x="44" y="68"/>
                  </a:lnTo>
                  <a:lnTo>
                    <a:pt x="40" y="69"/>
                  </a:lnTo>
                  <a:lnTo>
                    <a:pt x="37" y="73"/>
                  </a:lnTo>
                  <a:lnTo>
                    <a:pt x="35" y="76"/>
                  </a:lnTo>
                  <a:lnTo>
                    <a:pt x="33" y="80"/>
                  </a:lnTo>
                  <a:lnTo>
                    <a:pt x="31" y="85"/>
                  </a:lnTo>
                  <a:lnTo>
                    <a:pt x="30" y="90"/>
                  </a:lnTo>
                  <a:lnTo>
                    <a:pt x="30" y="95"/>
                  </a:lnTo>
                  <a:lnTo>
                    <a:pt x="68" y="95"/>
                  </a:lnTo>
                  <a:close/>
                  <a:moveTo>
                    <a:pt x="106" y="133"/>
                  </a:moveTo>
                  <a:lnTo>
                    <a:pt x="132" y="130"/>
                  </a:lnTo>
                  <a:lnTo>
                    <a:pt x="135" y="138"/>
                  </a:lnTo>
                  <a:lnTo>
                    <a:pt x="139" y="144"/>
                  </a:lnTo>
                  <a:lnTo>
                    <a:pt x="144" y="147"/>
                  </a:lnTo>
                  <a:lnTo>
                    <a:pt x="152" y="149"/>
                  </a:lnTo>
                  <a:lnTo>
                    <a:pt x="157" y="149"/>
                  </a:lnTo>
                  <a:lnTo>
                    <a:pt x="161" y="147"/>
                  </a:lnTo>
                  <a:lnTo>
                    <a:pt x="163" y="147"/>
                  </a:lnTo>
                  <a:lnTo>
                    <a:pt x="166" y="145"/>
                  </a:lnTo>
                  <a:lnTo>
                    <a:pt x="168" y="142"/>
                  </a:lnTo>
                  <a:lnTo>
                    <a:pt x="170" y="140"/>
                  </a:lnTo>
                  <a:lnTo>
                    <a:pt x="171" y="137"/>
                  </a:lnTo>
                  <a:lnTo>
                    <a:pt x="171" y="135"/>
                  </a:lnTo>
                  <a:lnTo>
                    <a:pt x="171" y="133"/>
                  </a:lnTo>
                  <a:lnTo>
                    <a:pt x="170" y="132"/>
                  </a:lnTo>
                  <a:lnTo>
                    <a:pt x="170" y="130"/>
                  </a:lnTo>
                  <a:lnTo>
                    <a:pt x="168" y="128"/>
                  </a:lnTo>
                  <a:lnTo>
                    <a:pt x="166" y="128"/>
                  </a:lnTo>
                  <a:lnTo>
                    <a:pt x="166" y="126"/>
                  </a:lnTo>
                  <a:lnTo>
                    <a:pt x="164" y="126"/>
                  </a:lnTo>
                  <a:lnTo>
                    <a:pt x="161" y="126"/>
                  </a:lnTo>
                  <a:lnTo>
                    <a:pt x="147" y="121"/>
                  </a:lnTo>
                  <a:lnTo>
                    <a:pt x="135" y="116"/>
                  </a:lnTo>
                  <a:lnTo>
                    <a:pt x="125" y="111"/>
                  </a:lnTo>
                  <a:lnTo>
                    <a:pt x="120" y="107"/>
                  </a:lnTo>
                  <a:lnTo>
                    <a:pt x="114" y="102"/>
                  </a:lnTo>
                  <a:lnTo>
                    <a:pt x="111" y="97"/>
                  </a:lnTo>
                  <a:lnTo>
                    <a:pt x="109" y="90"/>
                  </a:lnTo>
                  <a:lnTo>
                    <a:pt x="109" y="81"/>
                  </a:lnTo>
                  <a:lnTo>
                    <a:pt x="109" y="73"/>
                  </a:lnTo>
                  <a:lnTo>
                    <a:pt x="111" y="66"/>
                  </a:lnTo>
                  <a:lnTo>
                    <a:pt x="114" y="61"/>
                  </a:lnTo>
                  <a:lnTo>
                    <a:pt x="120" y="56"/>
                  </a:lnTo>
                  <a:lnTo>
                    <a:pt x="125" y="50"/>
                  </a:lnTo>
                  <a:lnTo>
                    <a:pt x="133" y="47"/>
                  </a:lnTo>
                  <a:lnTo>
                    <a:pt x="140" y="44"/>
                  </a:lnTo>
                  <a:lnTo>
                    <a:pt x="151" y="44"/>
                  </a:lnTo>
                  <a:lnTo>
                    <a:pt x="159" y="44"/>
                  </a:lnTo>
                  <a:lnTo>
                    <a:pt x="168" y="45"/>
                  </a:lnTo>
                  <a:lnTo>
                    <a:pt x="175" y="49"/>
                  </a:lnTo>
                  <a:lnTo>
                    <a:pt x="182" y="52"/>
                  </a:lnTo>
                  <a:lnTo>
                    <a:pt x="185" y="56"/>
                  </a:lnTo>
                  <a:lnTo>
                    <a:pt x="189" y="61"/>
                  </a:lnTo>
                  <a:lnTo>
                    <a:pt x="192" y="68"/>
                  </a:lnTo>
                  <a:lnTo>
                    <a:pt x="195" y="76"/>
                  </a:lnTo>
                  <a:lnTo>
                    <a:pt x="171" y="81"/>
                  </a:lnTo>
                  <a:lnTo>
                    <a:pt x="168" y="76"/>
                  </a:lnTo>
                  <a:lnTo>
                    <a:pt x="164" y="71"/>
                  </a:lnTo>
                  <a:lnTo>
                    <a:pt x="157" y="69"/>
                  </a:lnTo>
                  <a:lnTo>
                    <a:pt x="151" y="68"/>
                  </a:lnTo>
                  <a:lnTo>
                    <a:pt x="147" y="68"/>
                  </a:lnTo>
                  <a:lnTo>
                    <a:pt x="144" y="68"/>
                  </a:lnTo>
                  <a:lnTo>
                    <a:pt x="140" y="68"/>
                  </a:lnTo>
                  <a:lnTo>
                    <a:pt x="137" y="69"/>
                  </a:lnTo>
                  <a:lnTo>
                    <a:pt x="135" y="71"/>
                  </a:lnTo>
                  <a:lnTo>
                    <a:pt x="133" y="73"/>
                  </a:lnTo>
                  <a:lnTo>
                    <a:pt x="132" y="76"/>
                  </a:lnTo>
                  <a:lnTo>
                    <a:pt x="132" y="78"/>
                  </a:lnTo>
                  <a:lnTo>
                    <a:pt x="132" y="80"/>
                  </a:lnTo>
                  <a:lnTo>
                    <a:pt x="133" y="81"/>
                  </a:lnTo>
                  <a:lnTo>
                    <a:pt x="135" y="83"/>
                  </a:lnTo>
                  <a:lnTo>
                    <a:pt x="137" y="85"/>
                  </a:lnTo>
                  <a:lnTo>
                    <a:pt x="139" y="87"/>
                  </a:lnTo>
                  <a:lnTo>
                    <a:pt x="144" y="88"/>
                  </a:lnTo>
                  <a:lnTo>
                    <a:pt x="152" y="90"/>
                  </a:lnTo>
                  <a:lnTo>
                    <a:pt x="161" y="94"/>
                  </a:lnTo>
                  <a:lnTo>
                    <a:pt x="170" y="97"/>
                  </a:lnTo>
                  <a:lnTo>
                    <a:pt x="178" y="99"/>
                  </a:lnTo>
                  <a:lnTo>
                    <a:pt x="185" y="102"/>
                  </a:lnTo>
                  <a:lnTo>
                    <a:pt x="190" y="107"/>
                  </a:lnTo>
                  <a:lnTo>
                    <a:pt x="194" y="113"/>
                  </a:lnTo>
                  <a:lnTo>
                    <a:pt x="197" y="118"/>
                  </a:lnTo>
                  <a:lnTo>
                    <a:pt x="199" y="123"/>
                  </a:lnTo>
                  <a:lnTo>
                    <a:pt x="199" y="130"/>
                  </a:lnTo>
                  <a:lnTo>
                    <a:pt x="197" y="138"/>
                  </a:lnTo>
                  <a:lnTo>
                    <a:pt x="195" y="147"/>
                  </a:lnTo>
                  <a:lnTo>
                    <a:pt x="190" y="154"/>
                  </a:lnTo>
                  <a:lnTo>
                    <a:pt x="185" y="159"/>
                  </a:lnTo>
                  <a:lnTo>
                    <a:pt x="178" y="164"/>
                  </a:lnTo>
                  <a:lnTo>
                    <a:pt x="171" y="166"/>
                  </a:lnTo>
                  <a:lnTo>
                    <a:pt x="163" y="168"/>
                  </a:lnTo>
                  <a:lnTo>
                    <a:pt x="152" y="168"/>
                  </a:lnTo>
                  <a:lnTo>
                    <a:pt x="144" y="168"/>
                  </a:lnTo>
                  <a:lnTo>
                    <a:pt x="135" y="168"/>
                  </a:lnTo>
                  <a:lnTo>
                    <a:pt x="128" y="166"/>
                  </a:lnTo>
                  <a:lnTo>
                    <a:pt x="121" y="163"/>
                  </a:lnTo>
                  <a:lnTo>
                    <a:pt x="116" y="157"/>
                  </a:lnTo>
                  <a:lnTo>
                    <a:pt x="111" y="150"/>
                  </a:lnTo>
                  <a:lnTo>
                    <a:pt x="109" y="142"/>
                  </a:lnTo>
                  <a:lnTo>
                    <a:pt x="106" y="133"/>
                  </a:lnTo>
                  <a:close/>
                  <a:moveTo>
                    <a:pt x="280" y="130"/>
                  </a:moveTo>
                  <a:lnTo>
                    <a:pt x="306" y="135"/>
                  </a:lnTo>
                  <a:lnTo>
                    <a:pt x="303" y="144"/>
                  </a:lnTo>
                  <a:lnTo>
                    <a:pt x="299" y="150"/>
                  </a:lnTo>
                  <a:lnTo>
                    <a:pt x="296" y="157"/>
                  </a:lnTo>
                  <a:lnTo>
                    <a:pt x="290" y="163"/>
                  </a:lnTo>
                  <a:lnTo>
                    <a:pt x="284" y="166"/>
                  </a:lnTo>
                  <a:lnTo>
                    <a:pt x="277" y="168"/>
                  </a:lnTo>
                  <a:lnTo>
                    <a:pt x="270" y="168"/>
                  </a:lnTo>
                  <a:lnTo>
                    <a:pt x="261" y="168"/>
                  </a:lnTo>
                  <a:lnTo>
                    <a:pt x="251" y="168"/>
                  </a:lnTo>
                  <a:lnTo>
                    <a:pt x="242" y="166"/>
                  </a:lnTo>
                  <a:lnTo>
                    <a:pt x="235" y="163"/>
                  </a:lnTo>
                  <a:lnTo>
                    <a:pt x="228" y="157"/>
                  </a:lnTo>
                  <a:lnTo>
                    <a:pt x="221" y="147"/>
                  </a:lnTo>
                  <a:lnTo>
                    <a:pt x="218" y="135"/>
                  </a:lnTo>
                  <a:lnTo>
                    <a:pt x="214" y="123"/>
                  </a:lnTo>
                  <a:lnTo>
                    <a:pt x="213" y="107"/>
                  </a:lnTo>
                  <a:lnTo>
                    <a:pt x="214" y="94"/>
                  </a:lnTo>
                  <a:lnTo>
                    <a:pt x="218" y="80"/>
                  </a:lnTo>
                  <a:lnTo>
                    <a:pt x="221" y="69"/>
                  </a:lnTo>
                  <a:lnTo>
                    <a:pt x="228" y="59"/>
                  </a:lnTo>
                  <a:lnTo>
                    <a:pt x="235" y="52"/>
                  </a:lnTo>
                  <a:lnTo>
                    <a:pt x="242" y="47"/>
                  </a:lnTo>
                  <a:lnTo>
                    <a:pt x="251" y="45"/>
                  </a:lnTo>
                  <a:lnTo>
                    <a:pt x="259" y="44"/>
                  </a:lnTo>
                  <a:lnTo>
                    <a:pt x="270" y="45"/>
                  </a:lnTo>
                  <a:lnTo>
                    <a:pt x="278" y="47"/>
                  </a:lnTo>
                  <a:lnTo>
                    <a:pt x="285" y="52"/>
                  </a:lnTo>
                  <a:lnTo>
                    <a:pt x="292" y="59"/>
                  </a:lnTo>
                  <a:lnTo>
                    <a:pt x="299" y="69"/>
                  </a:lnTo>
                  <a:lnTo>
                    <a:pt x="303" y="81"/>
                  </a:lnTo>
                  <a:lnTo>
                    <a:pt x="306" y="95"/>
                  </a:lnTo>
                  <a:lnTo>
                    <a:pt x="308" y="113"/>
                  </a:lnTo>
                  <a:lnTo>
                    <a:pt x="308" y="116"/>
                  </a:lnTo>
                  <a:lnTo>
                    <a:pt x="240" y="116"/>
                  </a:lnTo>
                  <a:lnTo>
                    <a:pt x="240" y="123"/>
                  </a:lnTo>
                  <a:lnTo>
                    <a:pt x="242" y="130"/>
                  </a:lnTo>
                  <a:lnTo>
                    <a:pt x="244" y="135"/>
                  </a:lnTo>
                  <a:lnTo>
                    <a:pt x="247" y="138"/>
                  </a:lnTo>
                  <a:lnTo>
                    <a:pt x="251" y="142"/>
                  </a:lnTo>
                  <a:lnTo>
                    <a:pt x="254" y="145"/>
                  </a:lnTo>
                  <a:lnTo>
                    <a:pt x="258" y="147"/>
                  </a:lnTo>
                  <a:lnTo>
                    <a:pt x="261" y="147"/>
                  </a:lnTo>
                  <a:lnTo>
                    <a:pt x="268" y="145"/>
                  </a:lnTo>
                  <a:lnTo>
                    <a:pt x="273" y="142"/>
                  </a:lnTo>
                  <a:lnTo>
                    <a:pt x="278" y="137"/>
                  </a:lnTo>
                  <a:lnTo>
                    <a:pt x="280" y="130"/>
                  </a:lnTo>
                  <a:close/>
                  <a:moveTo>
                    <a:pt x="280" y="95"/>
                  </a:moveTo>
                  <a:lnTo>
                    <a:pt x="280" y="90"/>
                  </a:lnTo>
                  <a:lnTo>
                    <a:pt x="278" y="85"/>
                  </a:lnTo>
                  <a:lnTo>
                    <a:pt x="277" y="80"/>
                  </a:lnTo>
                  <a:lnTo>
                    <a:pt x="275" y="75"/>
                  </a:lnTo>
                  <a:lnTo>
                    <a:pt x="271" y="73"/>
                  </a:lnTo>
                  <a:lnTo>
                    <a:pt x="268" y="69"/>
                  </a:lnTo>
                  <a:lnTo>
                    <a:pt x="265" y="68"/>
                  </a:lnTo>
                  <a:lnTo>
                    <a:pt x="261" y="68"/>
                  </a:lnTo>
                  <a:lnTo>
                    <a:pt x="258" y="68"/>
                  </a:lnTo>
                  <a:lnTo>
                    <a:pt x="254" y="69"/>
                  </a:lnTo>
                  <a:lnTo>
                    <a:pt x="251" y="73"/>
                  </a:lnTo>
                  <a:lnTo>
                    <a:pt x="247" y="76"/>
                  </a:lnTo>
                  <a:lnTo>
                    <a:pt x="244" y="80"/>
                  </a:lnTo>
                  <a:lnTo>
                    <a:pt x="242" y="85"/>
                  </a:lnTo>
                  <a:lnTo>
                    <a:pt x="240" y="90"/>
                  </a:lnTo>
                  <a:lnTo>
                    <a:pt x="240" y="95"/>
                  </a:lnTo>
                  <a:lnTo>
                    <a:pt x="280" y="95"/>
                  </a:lnTo>
                  <a:close/>
                  <a:moveTo>
                    <a:pt x="418" y="168"/>
                  </a:moveTo>
                  <a:lnTo>
                    <a:pt x="392" y="168"/>
                  </a:lnTo>
                  <a:lnTo>
                    <a:pt x="392" y="107"/>
                  </a:lnTo>
                  <a:lnTo>
                    <a:pt x="392" y="99"/>
                  </a:lnTo>
                  <a:lnTo>
                    <a:pt x="392" y="92"/>
                  </a:lnTo>
                  <a:lnTo>
                    <a:pt x="391" y="85"/>
                  </a:lnTo>
                  <a:lnTo>
                    <a:pt x="391" y="81"/>
                  </a:lnTo>
                  <a:lnTo>
                    <a:pt x="391" y="80"/>
                  </a:lnTo>
                  <a:lnTo>
                    <a:pt x="389" y="76"/>
                  </a:lnTo>
                  <a:lnTo>
                    <a:pt x="385" y="75"/>
                  </a:lnTo>
                  <a:lnTo>
                    <a:pt x="384" y="73"/>
                  </a:lnTo>
                  <a:lnTo>
                    <a:pt x="382" y="71"/>
                  </a:lnTo>
                  <a:lnTo>
                    <a:pt x="380" y="69"/>
                  </a:lnTo>
                  <a:lnTo>
                    <a:pt x="377" y="68"/>
                  </a:lnTo>
                  <a:lnTo>
                    <a:pt x="375" y="68"/>
                  </a:lnTo>
                  <a:lnTo>
                    <a:pt x="372" y="68"/>
                  </a:lnTo>
                  <a:lnTo>
                    <a:pt x="370" y="69"/>
                  </a:lnTo>
                  <a:lnTo>
                    <a:pt x="366" y="71"/>
                  </a:lnTo>
                  <a:lnTo>
                    <a:pt x="363" y="73"/>
                  </a:lnTo>
                  <a:lnTo>
                    <a:pt x="361" y="75"/>
                  </a:lnTo>
                  <a:lnTo>
                    <a:pt x="359" y="78"/>
                  </a:lnTo>
                  <a:lnTo>
                    <a:pt x="358" y="80"/>
                  </a:lnTo>
                  <a:lnTo>
                    <a:pt x="356" y="85"/>
                  </a:lnTo>
                  <a:lnTo>
                    <a:pt x="354" y="90"/>
                  </a:lnTo>
                  <a:lnTo>
                    <a:pt x="354" y="95"/>
                  </a:lnTo>
                  <a:lnTo>
                    <a:pt x="353" y="104"/>
                  </a:lnTo>
                  <a:lnTo>
                    <a:pt x="353" y="113"/>
                  </a:lnTo>
                  <a:lnTo>
                    <a:pt x="353" y="168"/>
                  </a:lnTo>
                  <a:lnTo>
                    <a:pt x="328" y="168"/>
                  </a:lnTo>
                  <a:lnTo>
                    <a:pt x="328" y="47"/>
                  </a:lnTo>
                  <a:lnTo>
                    <a:pt x="353" y="47"/>
                  </a:lnTo>
                  <a:lnTo>
                    <a:pt x="353" y="64"/>
                  </a:lnTo>
                  <a:lnTo>
                    <a:pt x="356" y="59"/>
                  </a:lnTo>
                  <a:lnTo>
                    <a:pt x="359" y="56"/>
                  </a:lnTo>
                  <a:lnTo>
                    <a:pt x="363" y="52"/>
                  </a:lnTo>
                  <a:lnTo>
                    <a:pt x="366" y="49"/>
                  </a:lnTo>
                  <a:lnTo>
                    <a:pt x="370" y="47"/>
                  </a:lnTo>
                  <a:lnTo>
                    <a:pt x="375" y="45"/>
                  </a:lnTo>
                  <a:lnTo>
                    <a:pt x="380" y="44"/>
                  </a:lnTo>
                  <a:lnTo>
                    <a:pt x="385" y="44"/>
                  </a:lnTo>
                  <a:lnTo>
                    <a:pt x="391" y="44"/>
                  </a:lnTo>
                  <a:lnTo>
                    <a:pt x="396" y="45"/>
                  </a:lnTo>
                  <a:lnTo>
                    <a:pt x="401" y="49"/>
                  </a:lnTo>
                  <a:lnTo>
                    <a:pt x="404" y="50"/>
                  </a:lnTo>
                  <a:lnTo>
                    <a:pt x="408" y="54"/>
                  </a:lnTo>
                  <a:lnTo>
                    <a:pt x="410" y="57"/>
                  </a:lnTo>
                  <a:lnTo>
                    <a:pt x="413" y="61"/>
                  </a:lnTo>
                  <a:lnTo>
                    <a:pt x="415" y="66"/>
                  </a:lnTo>
                  <a:lnTo>
                    <a:pt x="416" y="71"/>
                  </a:lnTo>
                  <a:lnTo>
                    <a:pt x="416" y="76"/>
                  </a:lnTo>
                  <a:lnTo>
                    <a:pt x="418" y="85"/>
                  </a:lnTo>
                  <a:lnTo>
                    <a:pt x="418" y="94"/>
                  </a:lnTo>
                  <a:lnTo>
                    <a:pt x="418" y="168"/>
                  </a:lnTo>
                  <a:close/>
                  <a:moveTo>
                    <a:pt x="492" y="47"/>
                  </a:moveTo>
                  <a:lnTo>
                    <a:pt x="492" y="73"/>
                  </a:lnTo>
                  <a:lnTo>
                    <a:pt x="472" y="73"/>
                  </a:lnTo>
                  <a:lnTo>
                    <a:pt x="472" y="121"/>
                  </a:lnTo>
                  <a:lnTo>
                    <a:pt x="472" y="128"/>
                  </a:lnTo>
                  <a:lnTo>
                    <a:pt x="472" y="133"/>
                  </a:lnTo>
                  <a:lnTo>
                    <a:pt x="472" y="138"/>
                  </a:lnTo>
                  <a:lnTo>
                    <a:pt x="472" y="140"/>
                  </a:lnTo>
                  <a:lnTo>
                    <a:pt x="473" y="142"/>
                  </a:lnTo>
                  <a:lnTo>
                    <a:pt x="475" y="144"/>
                  </a:lnTo>
                  <a:lnTo>
                    <a:pt x="479" y="145"/>
                  </a:lnTo>
                  <a:lnTo>
                    <a:pt x="482" y="145"/>
                  </a:lnTo>
                  <a:lnTo>
                    <a:pt x="484" y="145"/>
                  </a:lnTo>
                  <a:lnTo>
                    <a:pt x="485" y="144"/>
                  </a:lnTo>
                  <a:lnTo>
                    <a:pt x="489" y="144"/>
                  </a:lnTo>
                  <a:lnTo>
                    <a:pt x="492" y="142"/>
                  </a:lnTo>
                  <a:lnTo>
                    <a:pt x="494" y="168"/>
                  </a:lnTo>
                  <a:lnTo>
                    <a:pt x="489" y="168"/>
                  </a:lnTo>
                  <a:lnTo>
                    <a:pt x="484" y="168"/>
                  </a:lnTo>
                  <a:lnTo>
                    <a:pt x="479" y="168"/>
                  </a:lnTo>
                  <a:lnTo>
                    <a:pt x="472" y="168"/>
                  </a:lnTo>
                  <a:lnTo>
                    <a:pt x="467" y="168"/>
                  </a:lnTo>
                  <a:lnTo>
                    <a:pt x="463" y="168"/>
                  </a:lnTo>
                  <a:lnTo>
                    <a:pt x="460" y="168"/>
                  </a:lnTo>
                  <a:lnTo>
                    <a:pt x="456" y="168"/>
                  </a:lnTo>
                  <a:lnTo>
                    <a:pt x="453" y="164"/>
                  </a:lnTo>
                  <a:lnTo>
                    <a:pt x="449" y="161"/>
                  </a:lnTo>
                  <a:lnTo>
                    <a:pt x="448" y="156"/>
                  </a:lnTo>
                  <a:lnTo>
                    <a:pt x="446" y="152"/>
                  </a:lnTo>
                  <a:lnTo>
                    <a:pt x="446" y="149"/>
                  </a:lnTo>
                  <a:lnTo>
                    <a:pt x="446" y="142"/>
                  </a:lnTo>
                  <a:lnTo>
                    <a:pt x="446" y="135"/>
                  </a:lnTo>
                  <a:lnTo>
                    <a:pt x="446" y="126"/>
                  </a:lnTo>
                  <a:lnTo>
                    <a:pt x="446" y="73"/>
                  </a:lnTo>
                  <a:lnTo>
                    <a:pt x="432" y="73"/>
                  </a:lnTo>
                  <a:lnTo>
                    <a:pt x="432" y="47"/>
                  </a:lnTo>
                  <a:lnTo>
                    <a:pt x="446" y="47"/>
                  </a:lnTo>
                  <a:lnTo>
                    <a:pt x="446" y="21"/>
                  </a:lnTo>
                  <a:lnTo>
                    <a:pt x="472" y="4"/>
                  </a:lnTo>
                  <a:lnTo>
                    <a:pt x="472" y="47"/>
                  </a:lnTo>
                  <a:lnTo>
                    <a:pt x="492" y="47"/>
                  </a:lnTo>
                  <a:close/>
                  <a:moveTo>
                    <a:pt x="530" y="85"/>
                  </a:moveTo>
                  <a:lnTo>
                    <a:pt x="504" y="78"/>
                  </a:lnTo>
                  <a:lnTo>
                    <a:pt x="508" y="71"/>
                  </a:lnTo>
                  <a:lnTo>
                    <a:pt x="510" y="62"/>
                  </a:lnTo>
                  <a:lnTo>
                    <a:pt x="515" y="57"/>
                  </a:lnTo>
                  <a:lnTo>
                    <a:pt x="520" y="52"/>
                  </a:lnTo>
                  <a:lnTo>
                    <a:pt x="525" y="49"/>
                  </a:lnTo>
                  <a:lnTo>
                    <a:pt x="532" y="45"/>
                  </a:lnTo>
                  <a:lnTo>
                    <a:pt x="539" y="44"/>
                  </a:lnTo>
                  <a:lnTo>
                    <a:pt x="548" y="44"/>
                  </a:lnTo>
                  <a:lnTo>
                    <a:pt x="556" y="44"/>
                  </a:lnTo>
                  <a:lnTo>
                    <a:pt x="563" y="45"/>
                  </a:lnTo>
                  <a:lnTo>
                    <a:pt x="568" y="47"/>
                  </a:lnTo>
                  <a:lnTo>
                    <a:pt x="574" y="49"/>
                  </a:lnTo>
                  <a:lnTo>
                    <a:pt x="577" y="52"/>
                  </a:lnTo>
                  <a:lnTo>
                    <a:pt x="580" y="54"/>
                  </a:lnTo>
                  <a:lnTo>
                    <a:pt x="582" y="57"/>
                  </a:lnTo>
                  <a:lnTo>
                    <a:pt x="586" y="61"/>
                  </a:lnTo>
                  <a:lnTo>
                    <a:pt x="587" y="66"/>
                  </a:lnTo>
                  <a:lnTo>
                    <a:pt x="589" y="73"/>
                  </a:lnTo>
                  <a:lnTo>
                    <a:pt x="591" y="81"/>
                  </a:lnTo>
                  <a:lnTo>
                    <a:pt x="591" y="92"/>
                  </a:lnTo>
                  <a:lnTo>
                    <a:pt x="591" y="128"/>
                  </a:lnTo>
                  <a:lnTo>
                    <a:pt x="591" y="135"/>
                  </a:lnTo>
                  <a:lnTo>
                    <a:pt x="591" y="142"/>
                  </a:lnTo>
                  <a:lnTo>
                    <a:pt x="591" y="147"/>
                  </a:lnTo>
                  <a:lnTo>
                    <a:pt x="593" y="150"/>
                  </a:lnTo>
                  <a:lnTo>
                    <a:pt x="593" y="156"/>
                  </a:lnTo>
                  <a:lnTo>
                    <a:pt x="594" y="159"/>
                  </a:lnTo>
                  <a:lnTo>
                    <a:pt x="594" y="164"/>
                  </a:lnTo>
                  <a:lnTo>
                    <a:pt x="596" y="168"/>
                  </a:lnTo>
                  <a:lnTo>
                    <a:pt x="570" y="168"/>
                  </a:lnTo>
                  <a:lnTo>
                    <a:pt x="565" y="156"/>
                  </a:lnTo>
                  <a:lnTo>
                    <a:pt x="561" y="159"/>
                  </a:lnTo>
                  <a:lnTo>
                    <a:pt x="560" y="163"/>
                  </a:lnTo>
                  <a:lnTo>
                    <a:pt x="556" y="166"/>
                  </a:lnTo>
                  <a:lnTo>
                    <a:pt x="551" y="168"/>
                  </a:lnTo>
                  <a:lnTo>
                    <a:pt x="548" y="168"/>
                  </a:lnTo>
                  <a:lnTo>
                    <a:pt x="544" y="168"/>
                  </a:lnTo>
                  <a:lnTo>
                    <a:pt x="539" y="168"/>
                  </a:lnTo>
                  <a:lnTo>
                    <a:pt x="536" y="168"/>
                  </a:lnTo>
                  <a:lnTo>
                    <a:pt x="529" y="168"/>
                  </a:lnTo>
                  <a:lnTo>
                    <a:pt x="522" y="166"/>
                  </a:lnTo>
                  <a:lnTo>
                    <a:pt x="517" y="164"/>
                  </a:lnTo>
                  <a:lnTo>
                    <a:pt x="511" y="161"/>
                  </a:lnTo>
                  <a:lnTo>
                    <a:pt x="506" y="156"/>
                  </a:lnTo>
                  <a:lnTo>
                    <a:pt x="504" y="150"/>
                  </a:lnTo>
                  <a:lnTo>
                    <a:pt x="501" y="144"/>
                  </a:lnTo>
                  <a:lnTo>
                    <a:pt x="501" y="135"/>
                  </a:lnTo>
                  <a:lnTo>
                    <a:pt x="501" y="130"/>
                  </a:lnTo>
                  <a:lnTo>
                    <a:pt x="503" y="126"/>
                  </a:lnTo>
                  <a:lnTo>
                    <a:pt x="504" y="121"/>
                  </a:lnTo>
                  <a:lnTo>
                    <a:pt x="506" y="118"/>
                  </a:lnTo>
                  <a:lnTo>
                    <a:pt x="508" y="113"/>
                  </a:lnTo>
                  <a:lnTo>
                    <a:pt x="510" y="109"/>
                  </a:lnTo>
                  <a:lnTo>
                    <a:pt x="513" y="107"/>
                  </a:lnTo>
                  <a:lnTo>
                    <a:pt x="517" y="106"/>
                  </a:lnTo>
                  <a:lnTo>
                    <a:pt x="520" y="104"/>
                  </a:lnTo>
                  <a:lnTo>
                    <a:pt x="525" y="100"/>
                  </a:lnTo>
                  <a:lnTo>
                    <a:pt x="532" y="99"/>
                  </a:lnTo>
                  <a:lnTo>
                    <a:pt x="539" y="97"/>
                  </a:lnTo>
                  <a:lnTo>
                    <a:pt x="548" y="95"/>
                  </a:lnTo>
                  <a:lnTo>
                    <a:pt x="555" y="92"/>
                  </a:lnTo>
                  <a:lnTo>
                    <a:pt x="560" y="90"/>
                  </a:lnTo>
                  <a:lnTo>
                    <a:pt x="561" y="88"/>
                  </a:lnTo>
                  <a:lnTo>
                    <a:pt x="561" y="83"/>
                  </a:lnTo>
                  <a:lnTo>
                    <a:pt x="561" y="80"/>
                  </a:lnTo>
                  <a:lnTo>
                    <a:pt x="561" y="78"/>
                  </a:lnTo>
                  <a:lnTo>
                    <a:pt x="561" y="75"/>
                  </a:lnTo>
                  <a:lnTo>
                    <a:pt x="560" y="73"/>
                  </a:lnTo>
                  <a:lnTo>
                    <a:pt x="558" y="71"/>
                  </a:lnTo>
                  <a:lnTo>
                    <a:pt x="555" y="69"/>
                  </a:lnTo>
                  <a:lnTo>
                    <a:pt x="553" y="69"/>
                  </a:lnTo>
                  <a:lnTo>
                    <a:pt x="549" y="68"/>
                  </a:lnTo>
                  <a:lnTo>
                    <a:pt x="546" y="68"/>
                  </a:lnTo>
                  <a:lnTo>
                    <a:pt x="544" y="68"/>
                  </a:lnTo>
                  <a:lnTo>
                    <a:pt x="541" y="69"/>
                  </a:lnTo>
                  <a:lnTo>
                    <a:pt x="539" y="71"/>
                  </a:lnTo>
                  <a:lnTo>
                    <a:pt x="537" y="73"/>
                  </a:lnTo>
                  <a:lnTo>
                    <a:pt x="536" y="75"/>
                  </a:lnTo>
                  <a:lnTo>
                    <a:pt x="534" y="76"/>
                  </a:lnTo>
                  <a:lnTo>
                    <a:pt x="532" y="80"/>
                  </a:lnTo>
                  <a:lnTo>
                    <a:pt x="530" y="85"/>
                  </a:lnTo>
                  <a:close/>
                  <a:moveTo>
                    <a:pt x="561" y="111"/>
                  </a:moveTo>
                  <a:lnTo>
                    <a:pt x="560" y="111"/>
                  </a:lnTo>
                  <a:lnTo>
                    <a:pt x="556" y="113"/>
                  </a:lnTo>
                  <a:lnTo>
                    <a:pt x="553" y="114"/>
                  </a:lnTo>
                  <a:lnTo>
                    <a:pt x="548" y="116"/>
                  </a:lnTo>
                  <a:lnTo>
                    <a:pt x="542" y="118"/>
                  </a:lnTo>
                  <a:lnTo>
                    <a:pt x="539" y="119"/>
                  </a:lnTo>
                  <a:lnTo>
                    <a:pt x="536" y="121"/>
                  </a:lnTo>
                  <a:lnTo>
                    <a:pt x="534" y="123"/>
                  </a:lnTo>
                  <a:lnTo>
                    <a:pt x="532" y="125"/>
                  </a:lnTo>
                  <a:lnTo>
                    <a:pt x="532" y="126"/>
                  </a:lnTo>
                  <a:lnTo>
                    <a:pt x="530" y="130"/>
                  </a:lnTo>
                  <a:lnTo>
                    <a:pt x="530" y="132"/>
                  </a:lnTo>
                  <a:lnTo>
                    <a:pt x="530" y="135"/>
                  </a:lnTo>
                  <a:lnTo>
                    <a:pt x="532" y="138"/>
                  </a:lnTo>
                  <a:lnTo>
                    <a:pt x="532" y="140"/>
                  </a:lnTo>
                  <a:lnTo>
                    <a:pt x="534" y="144"/>
                  </a:lnTo>
                  <a:lnTo>
                    <a:pt x="536" y="145"/>
                  </a:lnTo>
                  <a:lnTo>
                    <a:pt x="539" y="147"/>
                  </a:lnTo>
                  <a:lnTo>
                    <a:pt x="541" y="149"/>
                  </a:lnTo>
                  <a:lnTo>
                    <a:pt x="542" y="149"/>
                  </a:lnTo>
                  <a:lnTo>
                    <a:pt x="546" y="149"/>
                  </a:lnTo>
                  <a:lnTo>
                    <a:pt x="549" y="147"/>
                  </a:lnTo>
                  <a:lnTo>
                    <a:pt x="551" y="147"/>
                  </a:lnTo>
                  <a:lnTo>
                    <a:pt x="555" y="145"/>
                  </a:lnTo>
                  <a:lnTo>
                    <a:pt x="556" y="142"/>
                  </a:lnTo>
                  <a:lnTo>
                    <a:pt x="558" y="140"/>
                  </a:lnTo>
                  <a:lnTo>
                    <a:pt x="560" y="137"/>
                  </a:lnTo>
                  <a:lnTo>
                    <a:pt x="561" y="135"/>
                  </a:lnTo>
                  <a:lnTo>
                    <a:pt x="561" y="132"/>
                  </a:lnTo>
                  <a:lnTo>
                    <a:pt x="561" y="128"/>
                  </a:lnTo>
                  <a:lnTo>
                    <a:pt x="561" y="123"/>
                  </a:lnTo>
                  <a:lnTo>
                    <a:pt x="561" y="118"/>
                  </a:lnTo>
                  <a:lnTo>
                    <a:pt x="561" y="111"/>
                  </a:lnTo>
                  <a:close/>
                  <a:moveTo>
                    <a:pt x="662" y="47"/>
                  </a:moveTo>
                  <a:lnTo>
                    <a:pt x="662" y="73"/>
                  </a:lnTo>
                  <a:lnTo>
                    <a:pt x="643" y="73"/>
                  </a:lnTo>
                  <a:lnTo>
                    <a:pt x="643" y="121"/>
                  </a:lnTo>
                  <a:lnTo>
                    <a:pt x="643" y="128"/>
                  </a:lnTo>
                  <a:lnTo>
                    <a:pt x="643" y="133"/>
                  </a:lnTo>
                  <a:lnTo>
                    <a:pt x="643" y="138"/>
                  </a:lnTo>
                  <a:lnTo>
                    <a:pt x="643" y="140"/>
                  </a:lnTo>
                  <a:lnTo>
                    <a:pt x="644" y="142"/>
                  </a:lnTo>
                  <a:lnTo>
                    <a:pt x="646" y="144"/>
                  </a:lnTo>
                  <a:lnTo>
                    <a:pt x="649" y="145"/>
                  </a:lnTo>
                  <a:lnTo>
                    <a:pt x="651" y="145"/>
                  </a:lnTo>
                  <a:lnTo>
                    <a:pt x="653" y="145"/>
                  </a:lnTo>
                  <a:lnTo>
                    <a:pt x="655" y="144"/>
                  </a:lnTo>
                  <a:lnTo>
                    <a:pt x="658" y="144"/>
                  </a:lnTo>
                  <a:lnTo>
                    <a:pt x="662" y="142"/>
                  </a:lnTo>
                  <a:lnTo>
                    <a:pt x="665" y="168"/>
                  </a:lnTo>
                  <a:lnTo>
                    <a:pt x="660" y="168"/>
                  </a:lnTo>
                  <a:lnTo>
                    <a:pt x="655" y="168"/>
                  </a:lnTo>
                  <a:lnTo>
                    <a:pt x="649" y="168"/>
                  </a:lnTo>
                  <a:lnTo>
                    <a:pt x="643" y="168"/>
                  </a:lnTo>
                  <a:lnTo>
                    <a:pt x="637" y="168"/>
                  </a:lnTo>
                  <a:lnTo>
                    <a:pt x="634" y="168"/>
                  </a:lnTo>
                  <a:lnTo>
                    <a:pt x="630" y="168"/>
                  </a:lnTo>
                  <a:lnTo>
                    <a:pt x="627" y="168"/>
                  </a:lnTo>
                  <a:lnTo>
                    <a:pt x="624" y="164"/>
                  </a:lnTo>
                  <a:lnTo>
                    <a:pt x="620" y="161"/>
                  </a:lnTo>
                  <a:lnTo>
                    <a:pt x="618" y="156"/>
                  </a:lnTo>
                  <a:lnTo>
                    <a:pt x="617" y="152"/>
                  </a:lnTo>
                  <a:lnTo>
                    <a:pt x="617" y="149"/>
                  </a:lnTo>
                  <a:lnTo>
                    <a:pt x="617" y="142"/>
                  </a:lnTo>
                  <a:lnTo>
                    <a:pt x="615" y="135"/>
                  </a:lnTo>
                  <a:lnTo>
                    <a:pt x="615" y="126"/>
                  </a:lnTo>
                  <a:lnTo>
                    <a:pt x="615" y="73"/>
                  </a:lnTo>
                  <a:lnTo>
                    <a:pt x="603" y="73"/>
                  </a:lnTo>
                  <a:lnTo>
                    <a:pt x="603" y="47"/>
                  </a:lnTo>
                  <a:lnTo>
                    <a:pt x="615" y="47"/>
                  </a:lnTo>
                  <a:lnTo>
                    <a:pt x="615" y="21"/>
                  </a:lnTo>
                  <a:lnTo>
                    <a:pt x="643" y="4"/>
                  </a:lnTo>
                  <a:lnTo>
                    <a:pt x="643" y="47"/>
                  </a:lnTo>
                  <a:lnTo>
                    <a:pt x="662" y="47"/>
                  </a:lnTo>
                  <a:close/>
                  <a:moveTo>
                    <a:pt x="681" y="30"/>
                  </a:moveTo>
                  <a:lnTo>
                    <a:pt x="681" y="0"/>
                  </a:lnTo>
                  <a:lnTo>
                    <a:pt x="706" y="0"/>
                  </a:lnTo>
                  <a:lnTo>
                    <a:pt x="706" y="30"/>
                  </a:lnTo>
                  <a:lnTo>
                    <a:pt x="681" y="30"/>
                  </a:lnTo>
                  <a:close/>
                  <a:moveTo>
                    <a:pt x="681" y="168"/>
                  </a:moveTo>
                  <a:lnTo>
                    <a:pt x="681" y="47"/>
                  </a:lnTo>
                  <a:lnTo>
                    <a:pt x="706" y="47"/>
                  </a:lnTo>
                  <a:lnTo>
                    <a:pt x="706" y="168"/>
                  </a:lnTo>
                  <a:lnTo>
                    <a:pt x="681" y="168"/>
                  </a:lnTo>
                  <a:close/>
                  <a:moveTo>
                    <a:pt x="727" y="107"/>
                  </a:moveTo>
                  <a:lnTo>
                    <a:pt x="727" y="97"/>
                  </a:lnTo>
                  <a:lnTo>
                    <a:pt x="729" y="88"/>
                  </a:lnTo>
                  <a:lnTo>
                    <a:pt x="731" y="81"/>
                  </a:lnTo>
                  <a:lnTo>
                    <a:pt x="732" y="75"/>
                  </a:lnTo>
                  <a:lnTo>
                    <a:pt x="736" y="68"/>
                  </a:lnTo>
                  <a:lnTo>
                    <a:pt x="741" y="61"/>
                  </a:lnTo>
                  <a:lnTo>
                    <a:pt x="746" y="56"/>
                  </a:lnTo>
                  <a:lnTo>
                    <a:pt x="751" y="52"/>
                  </a:lnTo>
                  <a:lnTo>
                    <a:pt x="758" y="49"/>
                  </a:lnTo>
                  <a:lnTo>
                    <a:pt x="763" y="45"/>
                  </a:lnTo>
                  <a:lnTo>
                    <a:pt x="770" y="44"/>
                  </a:lnTo>
                  <a:lnTo>
                    <a:pt x="777" y="44"/>
                  </a:lnTo>
                  <a:lnTo>
                    <a:pt x="788" y="45"/>
                  </a:lnTo>
                  <a:lnTo>
                    <a:pt x="798" y="49"/>
                  </a:lnTo>
                  <a:lnTo>
                    <a:pt x="807" y="54"/>
                  </a:lnTo>
                  <a:lnTo>
                    <a:pt x="815" y="62"/>
                  </a:lnTo>
                  <a:lnTo>
                    <a:pt x="820" y="73"/>
                  </a:lnTo>
                  <a:lnTo>
                    <a:pt x="826" y="83"/>
                  </a:lnTo>
                  <a:lnTo>
                    <a:pt x="827" y="95"/>
                  </a:lnTo>
                  <a:lnTo>
                    <a:pt x="829" y="107"/>
                  </a:lnTo>
                  <a:lnTo>
                    <a:pt x="829" y="116"/>
                  </a:lnTo>
                  <a:lnTo>
                    <a:pt x="827" y="125"/>
                  </a:lnTo>
                  <a:lnTo>
                    <a:pt x="824" y="132"/>
                  </a:lnTo>
                  <a:lnTo>
                    <a:pt x="822" y="140"/>
                  </a:lnTo>
                  <a:lnTo>
                    <a:pt x="819" y="147"/>
                  </a:lnTo>
                  <a:lnTo>
                    <a:pt x="813" y="154"/>
                  </a:lnTo>
                  <a:lnTo>
                    <a:pt x="808" y="159"/>
                  </a:lnTo>
                  <a:lnTo>
                    <a:pt x="801" y="164"/>
                  </a:lnTo>
                  <a:lnTo>
                    <a:pt x="796" y="166"/>
                  </a:lnTo>
                  <a:lnTo>
                    <a:pt x="791" y="168"/>
                  </a:lnTo>
                  <a:lnTo>
                    <a:pt x="784" y="168"/>
                  </a:lnTo>
                  <a:lnTo>
                    <a:pt x="779" y="168"/>
                  </a:lnTo>
                  <a:lnTo>
                    <a:pt x="769" y="168"/>
                  </a:lnTo>
                  <a:lnTo>
                    <a:pt x="758" y="166"/>
                  </a:lnTo>
                  <a:lnTo>
                    <a:pt x="750" y="161"/>
                  </a:lnTo>
                  <a:lnTo>
                    <a:pt x="743" y="154"/>
                  </a:lnTo>
                  <a:lnTo>
                    <a:pt x="736" y="145"/>
                  </a:lnTo>
                  <a:lnTo>
                    <a:pt x="731" y="135"/>
                  </a:lnTo>
                  <a:lnTo>
                    <a:pt x="727" y="121"/>
                  </a:lnTo>
                  <a:lnTo>
                    <a:pt x="727" y="107"/>
                  </a:lnTo>
                  <a:close/>
                  <a:moveTo>
                    <a:pt x="753" y="107"/>
                  </a:moveTo>
                  <a:lnTo>
                    <a:pt x="753" y="116"/>
                  </a:lnTo>
                  <a:lnTo>
                    <a:pt x="755" y="123"/>
                  </a:lnTo>
                  <a:lnTo>
                    <a:pt x="758" y="130"/>
                  </a:lnTo>
                  <a:lnTo>
                    <a:pt x="762" y="135"/>
                  </a:lnTo>
                  <a:lnTo>
                    <a:pt x="765" y="140"/>
                  </a:lnTo>
                  <a:lnTo>
                    <a:pt x="769" y="142"/>
                  </a:lnTo>
                  <a:lnTo>
                    <a:pt x="774" y="145"/>
                  </a:lnTo>
                  <a:lnTo>
                    <a:pt x="779" y="145"/>
                  </a:lnTo>
                  <a:lnTo>
                    <a:pt x="782" y="145"/>
                  </a:lnTo>
                  <a:lnTo>
                    <a:pt x="786" y="142"/>
                  </a:lnTo>
                  <a:lnTo>
                    <a:pt x="791" y="140"/>
                  </a:lnTo>
                  <a:lnTo>
                    <a:pt x="794" y="135"/>
                  </a:lnTo>
                  <a:lnTo>
                    <a:pt x="798" y="130"/>
                  </a:lnTo>
                  <a:lnTo>
                    <a:pt x="800" y="123"/>
                  </a:lnTo>
                  <a:lnTo>
                    <a:pt x="801" y="116"/>
                  </a:lnTo>
                  <a:lnTo>
                    <a:pt x="801" y="107"/>
                  </a:lnTo>
                  <a:lnTo>
                    <a:pt x="801" y="99"/>
                  </a:lnTo>
                  <a:lnTo>
                    <a:pt x="800" y="92"/>
                  </a:lnTo>
                  <a:lnTo>
                    <a:pt x="798" y="85"/>
                  </a:lnTo>
                  <a:lnTo>
                    <a:pt x="794" y="80"/>
                  </a:lnTo>
                  <a:lnTo>
                    <a:pt x="791" y="76"/>
                  </a:lnTo>
                  <a:lnTo>
                    <a:pt x="786" y="73"/>
                  </a:lnTo>
                  <a:lnTo>
                    <a:pt x="781" y="71"/>
                  </a:lnTo>
                  <a:lnTo>
                    <a:pt x="777" y="71"/>
                  </a:lnTo>
                  <a:lnTo>
                    <a:pt x="774" y="71"/>
                  </a:lnTo>
                  <a:lnTo>
                    <a:pt x="769" y="73"/>
                  </a:lnTo>
                  <a:lnTo>
                    <a:pt x="765" y="76"/>
                  </a:lnTo>
                  <a:lnTo>
                    <a:pt x="762" y="78"/>
                  </a:lnTo>
                  <a:lnTo>
                    <a:pt x="758" y="85"/>
                  </a:lnTo>
                  <a:lnTo>
                    <a:pt x="755" y="92"/>
                  </a:lnTo>
                  <a:lnTo>
                    <a:pt x="753" y="99"/>
                  </a:lnTo>
                  <a:lnTo>
                    <a:pt x="753" y="107"/>
                  </a:lnTo>
                  <a:close/>
                  <a:moveTo>
                    <a:pt x="941" y="168"/>
                  </a:moveTo>
                  <a:lnTo>
                    <a:pt x="914" y="168"/>
                  </a:lnTo>
                  <a:lnTo>
                    <a:pt x="914" y="107"/>
                  </a:lnTo>
                  <a:lnTo>
                    <a:pt x="914" y="99"/>
                  </a:lnTo>
                  <a:lnTo>
                    <a:pt x="914" y="92"/>
                  </a:lnTo>
                  <a:lnTo>
                    <a:pt x="914" y="85"/>
                  </a:lnTo>
                  <a:lnTo>
                    <a:pt x="914" y="81"/>
                  </a:lnTo>
                  <a:lnTo>
                    <a:pt x="912" y="80"/>
                  </a:lnTo>
                  <a:lnTo>
                    <a:pt x="910" y="76"/>
                  </a:lnTo>
                  <a:lnTo>
                    <a:pt x="908" y="75"/>
                  </a:lnTo>
                  <a:lnTo>
                    <a:pt x="907" y="73"/>
                  </a:lnTo>
                  <a:lnTo>
                    <a:pt x="905" y="71"/>
                  </a:lnTo>
                  <a:lnTo>
                    <a:pt x="903" y="69"/>
                  </a:lnTo>
                  <a:lnTo>
                    <a:pt x="900" y="68"/>
                  </a:lnTo>
                  <a:lnTo>
                    <a:pt x="898" y="68"/>
                  </a:lnTo>
                  <a:lnTo>
                    <a:pt x="895" y="68"/>
                  </a:lnTo>
                  <a:lnTo>
                    <a:pt x="893" y="69"/>
                  </a:lnTo>
                  <a:lnTo>
                    <a:pt x="889" y="71"/>
                  </a:lnTo>
                  <a:lnTo>
                    <a:pt x="886" y="73"/>
                  </a:lnTo>
                  <a:lnTo>
                    <a:pt x="884" y="75"/>
                  </a:lnTo>
                  <a:lnTo>
                    <a:pt x="883" y="78"/>
                  </a:lnTo>
                  <a:lnTo>
                    <a:pt x="881" y="80"/>
                  </a:lnTo>
                  <a:lnTo>
                    <a:pt x="879" y="85"/>
                  </a:lnTo>
                  <a:lnTo>
                    <a:pt x="877" y="90"/>
                  </a:lnTo>
                  <a:lnTo>
                    <a:pt x="877" y="95"/>
                  </a:lnTo>
                  <a:lnTo>
                    <a:pt x="877" y="104"/>
                  </a:lnTo>
                  <a:lnTo>
                    <a:pt x="877" y="113"/>
                  </a:lnTo>
                  <a:lnTo>
                    <a:pt x="877" y="168"/>
                  </a:lnTo>
                  <a:lnTo>
                    <a:pt x="851" y="168"/>
                  </a:lnTo>
                  <a:lnTo>
                    <a:pt x="851" y="47"/>
                  </a:lnTo>
                  <a:lnTo>
                    <a:pt x="876" y="47"/>
                  </a:lnTo>
                  <a:lnTo>
                    <a:pt x="876" y="64"/>
                  </a:lnTo>
                  <a:lnTo>
                    <a:pt x="879" y="59"/>
                  </a:lnTo>
                  <a:lnTo>
                    <a:pt x="881" y="56"/>
                  </a:lnTo>
                  <a:lnTo>
                    <a:pt x="884" y="52"/>
                  </a:lnTo>
                  <a:lnTo>
                    <a:pt x="889" y="49"/>
                  </a:lnTo>
                  <a:lnTo>
                    <a:pt x="893" y="47"/>
                  </a:lnTo>
                  <a:lnTo>
                    <a:pt x="898" y="45"/>
                  </a:lnTo>
                  <a:lnTo>
                    <a:pt x="903" y="44"/>
                  </a:lnTo>
                  <a:lnTo>
                    <a:pt x="908" y="44"/>
                  </a:lnTo>
                  <a:lnTo>
                    <a:pt x="914" y="44"/>
                  </a:lnTo>
                  <a:lnTo>
                    <a:pt x="919" y="45"/>
                  </a:lnTo>
                  <a:lnTo>
                    <a:pt x="922" y="49"/>
                  </a:lnTo>
                  <a:lnTo>
                    <a:pt x="927" y="50"/>
                  </a:lnTo>
                  <a:lnTo>
                    <a:pt x="931" y="54"/>
                  </a:lnTo>
                  <a:lnTo>
                    <a:pt x="933" y="57"/>
                  </a:lnTo>
                  <a:lnTo>
                    <a:pt x="936" y="61"/>
                  </a:lnTo>
                  <a:lnTo>
                    <a:pt x="938" y="66"/>
                  </a:lnTo>
                  <a:lnTo>
                    <a:pt x="939" y="71"/>
                  </a:lnTo>
                  <a:lnTo>
                    <a:pt x="939" y="76"/>
                  </a:lnTo>
                  <a:lnTo>
                    <a:pt x="941" y="85"/>
                  </a:lnTo>
                  <a:lnTo>
                    <a:pt x="941" y="94"/>
                  </a:lnTo>
                  <a:lnTo>
                    <a:pt x="941" y="168"/>
                  </a:lnTo>
                  <a:close/>
                  <a:moveTo>
                    <a:pt x="1022" y="168"/>
                  </a:moveTo>
                  <a:lnTo>
                    <a:pt x="1022" y="0"/>
                  </a:lnTo>
                  <a:lnTo>
                    <a:pt x="1048" y="0"/>
                  </a:lnTo>
                  <a:lnTo>
                    <a:pt x="1048" y="140"/>
                  </a:lnTo>
                  <a:lnTo>
                    <a:pt x="1119" y="140"/>
                  </a:lnTo>
                  <a:lnTo>
                    <a:pt x="1119" y="168"/>
                  </a:lnTo>
                  <a:lnTo>
                    <a:pt x="1022" y="168"/>
                  </a:lnTo>
                  <a:close/>
                  <a:moveTo>
                    <a:pt x="1159" y="85"/>
                  </a:moveTo>
                  <a:lnTo>
                    <a:pt x="1135" y="78"/>
                  </a:lnTo>
                  <a:lnTo>
                    <a:pt x="1138" y="71"/>
                  </a:lnTo>
                  <a:lnTo>
                    <a:pt x="1140" y="62"/>
                  </a:lnTo>
                  <a:lnTo>
                    <a:pt x="1143" y="57"/>
                  </a:lnTo>
                  <a:lnTo>
                    <a:pt x="1148" y="52"/>
                  </a:lnTo>
                  <a:lnTo>
                    <a:pt x="1154" y="49"/>
                  </a:lnTo>
                  <a:lnTo>
                    <a:pt x="1160" y="45"/>
                  </a:lnTo>
                  <a:lnTo>
                    <a:pt x="1167" y="44"/>
                  </a:lnTo>
                  <a:lnTo>
                    <a:pt x="1176" y="44"/>
                  </a:lnTo>
                  <a:lnTo>
                    <a:pt x="1185" y="44"/>
                  </a:lnTo>
                  <a:lnTo>
                    <a:pt x="1192" y="45"/>
                  </a:lnTo>
                  <a:lnTo>
                    <a:pt x="1198" y="47"/>
                  </a:lnTo>
                  <a:lnTo>
                    <a:pt x="1204" y="49"/>
                  </a:lnTo>
                  <a:lnTo>
                    <a:pt x="1207" y="52"/>
                  </a:lnTo>
                  <a:lnTo>
                    <a:pt x="1211" y="54"/>
                  </a:lnTo>
                  <a:lnTo>
                    <a:pt x="1212" y="57"/>
                  </a:lnTo>
                  <a:lnTo>
                    <a:pt x="1214" y="61"/>
                  </a:lnTo>
                  <a:lnTo>
                    <a:pt x="1216" y="66"/>
                  </a:lnTo>
                  <a:lnTo>
                    <a:pt x="1217" y="73"/>
                  </a:lnTo>
                  <a:lnTo>
                    <a:pt x="1219" y="81"/>
                  </a:lnTo>
                  <a:lnTo>
                    <a:pt x="1219" y="92"/>
                  </a:lnTo>
                  <a:lnTo>
                    <a:pt x="1219" y="128"/>
                  </a:lnTo>
                  <a:lnTo>
                    <a:pt x="1219" y="135"/>
                  </a:lnTo>
                  <a:lnTo>
                    <a:pt x="1219" y="142"/>
                  </a:lnTo>
                  <a:lnTo>
                    <a:pt x="1219" y="147"/>
                  </a:lnTo>
                  <a:lnTo>
                    <a:pt x="1221" y="150"/>
                  </a:lnTo>
                  <a:lnTo>
                    <a:pt x="1221" y="156"/>
                  </a:lnTo>
                  <a:lnTo>
                    <a:pt x="1223" y="159"/>
                  </a:lnTo>
                  <a:lnTo>
                    <a:pt x="1223" y="164"/>
                  </a:lnTo>
                  <a:lnTo>
                    <a:pt x="1224" y="168"/>
                  </a:lnTo>
                  <a:lnTo>
                    <a:pt x="1198" y="168"/>
                  </a:lnTo>
                  <a:lnTo>
                    <a:pt x="1195" y="156"/>
                  </a:lnTo>
                  <a:lnTo>
                    <a:pt x="1192" y="159"/>
                  </a:lnTo>
                  <a:lnTo>
                    <a:pt x="1188" y="163"/>
                  </a:lnTo>
                  <a:lnTo>
                    <a:pt x="1185" y="166"/>
                  </a:lnTo>
                  <a:lnTo>
                    <a:pt x="1181" y="168"/>
                  </a:lnTo>
                  <a:lnTo>
                    <a:pt x="1178" y="168"/>
                  </a:lnTo>
                  <a:lnTo>
                    <a:pt x="1173" y="168"/>
                  </a:lnTo>
                  <a:lnTo>
                    <a:pt x="1169" y="168"/>
                  </a:lnTo>
                  <a:lnTo>
                    <a:pt x="1164" y="168"/>
                  </a:lnTo>
                  <a:lnTo>
                    <a:pt x="1157" y="168"/>
                  </a:lnTo>
                  <a:lnTo>
                    <a:pt x="1152" y="166"/>
                  </a:lnTo>
                  <a:lnTo>
                    <a:pt x="1147" y="164"/>
                  </a:lnTo>
                  <a:lnTo>
                    <a:pt x="1141" y="161"/>
                  </a:lnTo>
                  <a:lnTo>
                    <a:pt x="1138" y="156"/>
                  </a:lnTo>
                  <a:lnTo>
                    <a:pt x="1135" y="150"/>
                  </a:lnTo>
                  <a:lnTo>
                    <a:pt x="1133" y="144"/>
                  </a:lnTo>
                  <a:lnTo>
                    <a:pt x="1133" y="135"/>
                  </a:lnTo>
                  <a:lnTo>
                    <a:pt x="1133" y="130"/>
                  </a:lnTo>
                  <a:lnTo>
                    <a:pt x="1133" y="126"/>
                  </a:lnTo>
                  <a:lnTo>
                    <a:pt x="1135" y="121"/>
                  </a:lnTo>
                  <a:lnTo>
                    <a:pt x="1136" y="118"/>
                  </a:lnTo>
                  <a:lnTo>
                    <a:pt x="1138" y="113"/>
                  </a:lnTo>
                  <a:lnTo>
                    <a:pt x="1140" y="109"/>
                  </a:lnTo>
                  <a:lnTo>
                    <a:pt x="1143" y="107"/>
                  </a:lnTo>
                  <a:lnTo>
                    <a:pt x="1145" y="106"/>
                  </a:lnTo>
                  <a:lnTo>
                    <a:pt x="1148" y="104"/>
                  </a:lnTo>
                  <a:lnTo>
                    <a:pt x="1154" y="100"/>
                  </a:lnTo>
                  <a:lnTo>
                    <a:pt x="1160" y="99"/>
                  </a:lnTo>
                  <a:lnTo>
                    <a:pt x="1167" y="97"/>
                  </a:lnTo>
                  <a:lnTo>
                    <a:pt x="1176" y="95"/>
                  </a:lnTo>
                  <a:lnTo>
                    <a:pt x="1183" y="92"/>
                  </a:lnTo>
                  <a:lnTo>
                    <a:pt x="1188" y="90"/>
                  </a:lnTo>
                  <a:lnTo>
                    <a:pt x="1193" y="88"/>
                  </a:lnTo>
                  <a:lnTo>
                    <a:pt x="1193" y="83"/>
                  </a:lnTo>
                  <a:lnTo>
                    <a:pt x="1193" y="80"/>
                  </a:lnTo>
                  <a:lnTo>
                    <a:pt x="1193" y="78"/>
                  </a:lnTo>
                  <a:lnTo>
                    <a:pt x="1192" y="75"/>
                  </a:lnTo>
                  <a:lnTo>
                    <a:pt x="1190" y="73"/>
                  </a:lnTo>
                  <a:lnTo>
                    <a:pt x="1188" y="73"/>
                  </a:lnTo>
                  <a:lnTo>
                    <a:pt x="1186" y="71"/>
                  </a:lnTo>
                  <a:lnTo>
                    <a:pt x="1185" y="69"/>
                  </a:lnTo>
                  <a:lnTo>
                    <a:pt x="1181" y="69"/>
                  </a:lnTo>
                  <a:lnTo>
                    <a:pt x="1179" y="68"/>
                  </a:lnTo>
                  <a:lnTo>
                    <a:pt x="1176" y="68"/>
                  </a:lnTo>
                  <a:lnTo>
                    <a:pt x="1173" y="68"/>
                  </a:lnTo>
                  <a:lnTo>
                    <a:pt x="1171" y="69"/>
                  </a:lnTo>
                  <a:lnTo>
                    <a:pt x="1167" y="71"/>
                  </a:lnTo>
                  <a:lnTo>
                    <a:pt x="1166" y="73"/>
                  </a:lnTo>
                  <a:lnTo>
                    <a:pt x="1164" y="75"/>
                  </a:lnTo>
                  <a:lnTo>
                    <a:pt x="1162" y="76"/>
                  </a:lnTo>
                  <a:lnTo>
                    <a:pt x="1160" y="80"/>
                  </a:lnTo>
                  <a:lnTo>
                    <a:pt x="1159" y="85"/>
                  </a:lnTo>
                  <a:close/>
                  <a:moveTo>
                    <a:pt x="1193" y="111"/>
                  </a:moveTo>
                  <a:lnTo>
                    <a:pt x="1190" y="111"/>
                  </a:lnTo>
                  <a:lnTo>
                    <a:pt x="1186" y="113"/>
                  </a:lnTo>
                  <a:lnTo>
                    <a:pt x="1181" y="114"/>
                  </a:lnTo>
                  <a:lnTo>
                    <a:pt x="1176" y="116"/>
                  </a:lnTo>
                  <a:lnTo>
                    <a:pt x="1173" y="118"/>
                  </a:lnTo>
                  <a:lnTo>
                    <a:pt x="1167" y="119"/>
                  </a:lnTo>
                  <a:lnTo>
                    <a:pt x="1164" y="121"/>
                  </a:lnTo>
                  <a:lnTo>
                    <a:pt x="1162" y="123"/>
                  </a:lnTo>
                  <a:lnTo>
                    <a:pt x="1160" y="125"/>
                  </a:lnTo>
                  <a:lnTo>
                    <a:pt x="1160" y="126"/>
                  </a:lnTo>
                  <a:lnTo>
                    <a:pt x="1159" y="130"/>
                  </a:lnTo>
                  <a:lnTo>
                    <a:pt x="1159" y="132"/>
                  </a:lnTo>
                  <a:lnTo>
                    <a:pt x="1159" y="135"/>
                  </a:lnTo>
                  <a:lnTo>
                    <a:pt x="1160" y="138"/>
                  </a:lnTo>
                  <a:lnTo>
                    <a:pt x="1160" y="140"/>
                  </a:lnTo>
                  <a:lnTo>
                    <a:pt x="1162" y="144"/>
                  </a:lnTo>
                  <a:lnTo>
                    <a:pt x="1166" y="145"/>
                  </a:lnTo>
                  <a:lnTo>
                    <a:pt x="1167" y="147"/>
                  </a:lnTo>
                  <a:lnTo>
                    <a:pt x="1171" y="149"/>
                  </a:lnTo>
                  <a:lnTo>
                    <a:pt x="1173" y="149"/>
                  </a:lnTo>
                  <a:lnTo>
                    <a:pt x="1176" y="149"/>
                  </a:lnTo>
                  <a:lnTo>
                    <a:pt x="1178" y="147"/>
                  </a:lnTo>
                  <a:lnTo>
                    <a:pt x="1181" y="147"/>
                  </a:lnTo>
                  <a:lnTo>
                    <a:pt x="1183" y="145"/>
                  </a:lnTo>
                  <a:lnTo>
                    <a:pt x="1185" y="142"/>
                  </a:lnTo>
                  <a:lnTo>
                    <a:pt x="1188" y="140"/>
                  </a:lnTo>
                  <a:lnTo>
                    <a:pt x="1190" y="137"/>
                  </a:lnTo>
                  <a:lnTo>
                    <a:pt x="1192" y="135"/>
                  </a:lnTo>
                  <a:lnTo>
                    <a:pt x="1193" y="132"/>
                  </a:lnTo>
                  <a:lnTo>
                    <a:pt x="1193" y="128"/>
                  </a:lnTo>
                  <a:lnTo>
                    <a:pt x="1193" y="123"/>
                  </a:lnTo>
                  <a:lnTo>
                    <a:pt x="1193" y="118"/>
                  </a:lnTo>
                  <a:lnTo>
                    <a:pt x="1193" y="111"/>
                  </a:lnTo>
                  <a:close/>
                  <a:moveTo>
                    <a:pt x="1233" y="47"/>
                  </a:moveTo>
                  <a:lnTo>
                    <a:pt x="1259" y="47"/>
                  </a:lnTo>
                  <a:lnTo>
                    <a:pt x="1283" y="133"/>
                  </a:lnTo>
                  <a:lnTo>
                    <a:pt x="1307" y="47"/>
                  </a:lnTo>
                  <a:lnTo>
                    <a:pt x="1333" y="47"/>
                  </a:lnTo>
                  <a:lnTo>
                    <a:pt x="1300" y="164"/>
                  </a:lnTo>
                  <a:lnTo>
                    <a:pt x="1293" y="185"/>
                  </a:lnTo>
                  <a:lnTo>
                    <a:pt x="1292" y="190"/>
                  </a:lnTo>
                  <a:lnTo>
                    <a:pt x="1288" y="195"/>
                  </a:lnTo>
                  <a:lnTo>
                    <a:pt x="1286" y="201"/>
                  </a:lnTo>
                  <a:lnTo>
                    <a:pt x="1283" y="204"/>
                  </a:lnTo>
                  <a:lnTo>
                    <a:pt x="1281" y="206"/>
                  </a:lnTo>
                  <a:lnTo>
                    <a:pt x="1280" y="207"/>
                  </a:lnTo>
                  <a:lnTo>
                    <a:pt x="1276" y="209"/>
                  </a:lnTo>
                  <a:lnTo>
                    <a:pt x="1273" y="211"/>
                  </a:lnTo>
                  <a:lnTo>
                    <a:pt x="1269" y="213"/>
                  </a:lnTo>
                  <a:lnTo>
                    <a:pt x="1266" y="214"/>
                  </a:lnTo>
                  <a:lnTo>
                    <a:pt x="1261" y="216"/>
                  </a:lnTo>
                  <a:lnTo>
                    <a:pt x="1255" y="216"/>
                  </a:lnTo>
                  <a:lnTo>
                    <a:pt x="1252" y="216"/>
                  </a:lnTo>
                  <a:lnTo>
                    <a:pt x="1249" y="214"/>
                  </a:lnTo>
                  <a:lnTo>
                    <a:pt x="1245" y="214"/>
                  </a:lnTo>
                  <a:lnTo>
                    <a:pt x="1242" y="213"/>
                  </a:lnTo>
                  <a:lnTo>
                    <a:pt x="1238" y="187"/>
                  </a:lnTo>
                  <a:lnTo>
                    <a:pt x="1242" y="188"/>
                  </a:lnTo>
                  <a:lnTo>
                    <a:pt x="1245" y="188"/>
                  </a:lnTo>
                  <a:lnTo>
                    <a:pt x="1247" y="188"/>
                  </a:lnTo>
                  <a:lnTo>
                    <a:pt x="1250" y="188"/>
                  </a:lnTo>
                  <a:lnTo>
                    <a:pt x="1254" y="188"/>
                  </a:lnTo>
                  <a:lnTo>
                    <a:pt x="1257" y="187"/>
                  </a:lnTo>
                  <a:lnTo>
                    <a:pt x="1259" y="187"/>
                  </a:lnTo>
                  <a:lnTo>
                    <a:pt x="1262" y="185"/>
                  </a:lnTo>
                  <a:lnTo>
                    <a:pt x="1264" y="182"/>
                  </a:lnTo>
                  <a:lnTo>
                    <a:pt x="1267" y="178"/>
                  </a:lnTo>
                  <a:lnTo>
                    <a:pt x="1269" y="173"/>
                  </a:lnTo>
                  <a:lnTo>
                    <a:pt x="1269" y="168"/>
                  </a:lnTo>
                  <a:lnTo>
                    <a:pt x="1233" y="47"/>
                  </a:lnTo>
                  <a:close/>
                  <a:moveTo>
                    <a:pt x="1411" y="130"/>
                  </a:moveTo>
                  <a:lnTo>
                    <a:pt x="1437" y="135"/>
                  </a:lnTo>
                  <a:lnTo>
                    <a:pt x="1433" y="144"/>
                  </a:lnTo>
                  <a:lnTo>
                    <a:pt x="1430" y="150"/>
                  </a:lnTo>
                  <a:lnTo>
                    <a:pt x="1425" y="157"/>
                  </a:lnTo>
                  <a:lnTo>
                    <a:pt x="1419" y="163"/>
                  </a:lnTo>
                  <a:lnTo>
                    <a:pt x="1414" y="166"/>
                  </a:lnTo>
                  <a:lnTo>
                    <a:pt x="1407" y="168"/>
                  </a:lnTo>
                  <a:lnTo>
                    <a:pt x="1400" y="168"/>
                  </a:lnTo>
                  <a:lnTo>
                    <a:pt x="1394" y="168"/>
                  </a:lnTo>
                  <a:lnTo>
                    <a:pt x="1383" y="168"/>
                  </a:lnTo>
                  <a:lnTo>
                    <a:pt x="1373" y="166"/>
                  </a:lnTo>
                  <a:lnTo>
                    <a:pt x="1366" y="163"/>
                  </a:lnTo>
                  <a:lnTo>
                    <a:pt x="1359" y="157"/>
                  </a:lnTo>
                  <a:lnTo>
                    <a:pt x="1352" y="147"/>
                  </a:lnTo>
                  <a:lnTo>
                    <a:pt x="1347" y="135"/>
                  </a:lnTo>
                  <a:lnTo>
                    <a:pt x="1345" y="123"/>
                  </a:lnTo>
                  <a:lnTo>
                    <a:pt x="1343" y="107"/>
                  </a:lnTo>
                  <a:lnTo>
                    <a:pt x="1345" y="94"/>
                  </a:lnTo>
                  <a:lnTo>
                    <a:pt x="1347" y="80"/>
                  </a:lnTo>
                  <a:lnTo>
                    <a:pt x="1352" y="69"/>
                  </a:lnTo>
                  <a:lnTo>
                    <a:pt x="1359" y="59"/>
                  </a:lnTo>
                  <a:lnTo>
                    <a:pt x="1364" y="52"/>
                  </a:lnTo>
                  <a:lnTo>
                    <a:pt x="1373" y="47"/>
                  </a:lnTo>
                  <a:lnTo>
                    <a:pt x="1380" y="45"/>
                  </a:lnTo>
                  <a:lnTo>
                    <a:pt x="1390" y="44"/>
                  </a:lnTo>
                  <a:lnTo>
                    <a:pt x="1400" y="45"/>
                  </a:lnTo>
                  <a:lnTo>
                    <a:pt x="1409" y="47"/>
                  </a:lnTo>
                  <a:lnTo>
                    <a:pt x="1416" y="52"/>
                  </a:lnTo>
                  <a:lnTo>
                    <a:pt x="1423" y="59"/>
                  </a:lnTo>
                  <a:lnTo>
                    <a:pt x="1430" y="69"/>
                  </a:lnTo>
                  <a:lnTo>
                    <a:pt x="1435" y="81"/>
                  </a:lnTo>
                  <a:lnTo>
                    <a:pt x="1437" y="95"/>
                  </a:lnTo>
                  <a:lnTo>
                    <a:pt x="1438" y="113"/>
                  </a:lnTo>
                  <a:lnTo>
                    <a:pt x="1438" y="116"/>
                  </a:lnTo>
                  <a:lnTo>
                    <a:pt x="1371" y="116"/>
                  </a:lnTo>
                  <a:lnTo>
                    <a:pt x="1371" y="123"/>
                  </a:lnTo>
                  <a:lnTo>
                    <a:pt x="1373" y="130"/>
                  </a:lnTo>
                  <a:lnTo>
                    <a:pt x="1375" y="135"/>
                  </a:lnTo>
                  <a:lnTo>
                    <a:pt x="1378" y="138"/>
                  </a:lnTo>
                  <a:lnTo>
                    <a:pt x="1381" y="142"/>
                  </a:lnTo>
                  <a:lnTo>
                    <a:pt x="1385" y="145"/>
                  </a:lnTo>
                  <a:lnTo>
                    <a:pt x="1388" y="147"/>
                  </a:lnTo>
                  <a:lnTo>
                    <a:pt x="1394" y="147"/>
                  </a:lnTo>
                  <a:lnTo>
                    <a:pt x="1399" y="145"/>
                  </a:lnTo>
                  <a:lnTo>
                    <a:pt x="1404" y="142"/>
                  </a:lnTo>
                  <a:lnTo>
                    <a:pt x="1407" y="137"/>
                  </a:lnTo>
                  <a:lnTo>
                    <a:pt x="1411" y="130"/>
                  </a:lnTo>
                  <a:close/>
                  <a:moveTo>
                    <a:pt x="1411" y="95"/>
                  </a:moveTo>
                  <a:lnTo>
                    <a:pt x="1411" y="90"/>
                  </a:lnTo>
                  <a:lnTo>
                    <a:pt x="1409" y="85"/>
                  </a:lnTo>
                  <a:lnTo>
                    <a:pt x="1407" y="80"/>
                  </a:lnTo>
                  <a:lnTo>
                    <a:pt x="1404" y="75"/>
                  </a:lnTo>
                  <a:lnTo>
                    <a:pt x="1400" y="73"/>
                  </a:lnTo>
                  <a:lnTo>
                    <a:pt x="1399" y="69"/>
                  </a:lnTo>
                  <a:lnTo>
                    <a:pt x="1395" y="68"/>
                  </a:lnTo>
                  <a:lnTo>
                    <a:pt x="1392" y="68"/>
                  </a:lnTo>
                  <a:lnTo>
                    <a:pt x="1387" y="68"/>
                  </a:lnTo>
                  <a:lnTo>
                    <a:pt x="1383" y="69"/>
                  </a:lnTo>
                  <a:lnTo>
                    <a:pt x="1381" y="73"/>
                  </a:lnTo>
                  <a:lnTo>
                    <a:pt x="1378" y="76"/>
                  </a:lnTo>
                  <a:lnTo>
                    <a:pt x="1375" y="80"/>
                  </a:lnTo>
                  <a:lnTo>
                    <a:pt x="1373" y="85"/>
                  </a:lnTo>
                  <a:lnTo>
                    <a:pt x="1373" y="90"/>
                  </a:lnTo>
                  <a:lnTo>
                    <a:pt x="1373" y="95"/>
                  </a:lnTo>
                  <a:lnTo>
                    <a:pt x="1411" y="95"/>
                  </a:lnTo>
                  <a:close/>
                  <a:moveTo>
                    <a:pt x="1483" y="168"/>
                  </a:moveTo>
                  <a:lnTo>
                    <a:pt x="1457" y="168"/>
                  </a:lnTo>
                  <a:lnTo>
                    <a:pt x="1457" y="47"/>
                  </a:lnTo>
                  <a:lnTo>
                    <a:pt x="1483" y="47"/>
                  </a:lnTo>
                  <a:lnTo>
                    <a:pt x="1483" y="64"/>
                  </a:lnTo>
                  <a:lnTo>
                    <a:pt x="1487" y="59"/>
                  </a:lnTo>
                  <a:lnTo>
                    <a:pt x="1488" y="54"/>
                  </a:lnTo>
                  <a:lnTo>
                    <a:pt x="1492" y="50"/>
                  </a:lnTo>
                  <a:lnTo>
                    <a:pt x="1494" y="47"/>
                  </a:lnTo>
                  <a:lnTo>
                    <a:pt x="1495" y="45"/>
                  </a:lnTo>
                  <a:lnTo>
                    <a:pt x="1499" y="45"/>
                  </a:lnTo>
                  <a:lnTo>
                    <a:pt x="1501" y="44"/>
                  </a:lnTo>
                  <a:lnTo>
                    <a:pt x="1504" y="44"/>
                  </a:lnTo>
                  <a:lnTo>
                    <a:pt x="1509" y="44"/>
                  </a:lnTo>
                  <a:lnTo>
                    <a:pt x="1514" y="45"/>
                  </a:lnTo>
                  <a:lnTo>
                    <a:pt x="1518" y="49"/>
                  </a:lnTo>
                  <a:lnTo>
                    <a:pt x="1523" y="50"/>
                  </a:lnTo>
                  <a:lnTo>
                    <a:pt x="1513" y="78"/>
                  </a:lnTo>
                  <a:lnTo>
                    <a:pt x="1509" y="76"/>
                  </a:lnTo>
                  <a:lnTo>
                    <a:pt x="1507" y="76"/>
                  </a:lnTo>
                  <a:lnTo>
                    <a:pt x="1504" y="75"/>
                  </a:lnTo>
                  <a:lnTo>
                    <a:pt x="1502" y="75"/>
                  </a:lnTo>
                  <a:lnTo>
                    <a:pt x="1499" y="75"/>
                  </a:lnTo>
                  <a:lnTo>
                    <a:pt x="1495" y="75"/>
                  </a:lnTo>
                  <a:lnTo>
                    <a:pt x="1494" y="76"/>
                  </a:lnTo>
                  <a:lnTo>
                    <a:pt x="1494" y="78"/>
                  </a:lnTo>
                  <a:lnTo>
                    <a:pt x="1492" y="80"/>
                  </a:lnTo>
                  <a:lnTo>
                    <a:pt x="1488" y="83"/>
                  </a:lnTo>
                  <a:lnTo>
                    <a:pt x="1487" y="88"/>
                  </a:lnTo>
                  <a:lnTo>
                    <a:pt x="1485" y="94"/>
                  </a:lnTo>
                  <a:lnTo>
                    <a:pt x="1485" y="99"/>
                  </a:lnTo>
                  <a:lnTo>
                    <a:pt x="1485" y="107"/>
                  </a:lnTo>
                  <a:lnTo>
                    <a:pt x="1483" y="118"/>
                  </a:lnTo>
                  <a:lnTo>
                    <a:pt x="1483" y="130"/>
                  </a:lnTo>
                  <a:lnTo>
                    <a:pt x="1483" y="1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33" name="Freeform 1791"/>
            <p:cNvSpPr>
              <a:spLocks noEditPoints="1"/>
            </p:cNvSpPr>
            <p:nvPr/>
          </p:nvSpPr>
          <p:spPr bwMode="auto">
            <a:xfrm>
              <a:off x="3049" y="1977"/>
              <a:ext cx="647" cy="108"/>
            </a:xfrm>
            <a:custGeom>
              <a:avLst/>
              <a:gdLst>
                <a:gd name="T0" fmla="*/ 0 w 1295"/>
                <a:gd name="T1" fmla="*/ 0 h 218"/>
                <a:gd name="T2" fmla="*/ 0 w 1295"/>
                <a:gd name="T3" fmla="*/ 0 h 218"/>
                <a:gd name="T4" fmla="*/ 0 w 1295"/>
                <a:gd name="T5" fmla="*/ 0 h 218"/>
                <a:gd name="T6" fmla="*/ 0 w 1295"/>
                <a:gd name="T7" fmla="*/ 0 h 218"/>
                <a:gd name="T8" fmla="*/ 0 w 1295"/>
                <a:gd name="T9" fmla="*/ 0 h 218"/>
                <a:gd name="T10" fmla="*/ 0 w 1295"/>
                <a:gd name="T11" fmla="*/ 0 h 218"/>
                <a:gd name="T12" fmla="*/ 0 w 1295"/>
                <a:gd name="T13" fmla="*/ 0 h 218"/>
                <a:gd name="T14" fmla="*/ 0 w 1295"/>
                <a:gd name="T15" fmla="*/ 0 h 218"/>
                <a:gd name="T16" fmla="*/ 0 w 1295"/>
                <a:gd name="T17" fmla="*/ 0 h 218"/>
                <a:gd name="T18" fmla="*/ 0 w 1295"/>
                <a:gd name="T19" fmla="*/ 0 h 218"/>
                <a:gd name="T20" fmla="*/ 0 w 1295"/>
                <a:gd name="T21" fmla="*/ 0 h 218"/>
                <a:gd name="T22" fmla="*/ 0 w 1295"/>
                <a:gd name="T23" fmla="*/ 0 h 218"/>
                <a:gd name="T24" fmla="*/ 0 w 1295"/>
                <a:gd name="T25" fmla="*/ 0 h 218"/>
                <a:gd name="T26" fmla="*/ 0 w 1295"/>
                <a:gd name="T27" fmla="*/ 0 h 218"/>
                <a:gd name="T28" fmla="*/ 0 w 1295"/>
                <a:gd name="T29" fmla="*/ 0 h 218"/>
                <a:gd name="T30" fmla="*/ 0 w 1295"/>
                <a:gd name="T31" fmla="*/ 0 h 218"/>
                <a:gd name="T32" fmla="*/ 0 w 1295"/>
                <a:gd name="T33" fmla="*/ 0 h 218"/>
                <a:gd name="T34" fmla="*/ 0 w 1295"/>
                <a:gd name="T35" fmla="*/ 0 h 218"/>
                <a:gd name="T36" fmla="*/ 0 w 1295"/>
                <a:gd name="T37" fmla="*/ 0 h 218"/>
                <a:gd name="T38" fmla="*/ 0 w 1295"/>
                <a:gd name="T39" fmla="*/ 0 h 218"/>
                <a:gd name="T40" fmla="*/ 0 w 1295"/>
                <a:gd name="T41" fmla="*/ 0 h 218"/>
                <a:gd name="T42" fmla="*/ 0 w 1295"/>
                <a:gd name="T43" fmla="*/ 0 h 218"/>
                <a:gd name="T44" fmla="*/ 0 w 1295"/>
                <a:gd name="T45" fmla="*/ 0 h 218"/>
                <a:gd name="T46" fmla="*/ 0 w 1295"/>
                <a:gd name="T47" fmla="*/ 0 h 218"/>
                <a:gd name="T48" fmla="*/ 0 w 1295"/>
                <a:gd name="T49" fmla="*/ 0 h 218"/>
                <a:gd name="T50" fmla="*/ 0 w 1295"/>
                <a:gd name="T51" fmla="*/ 0 h 218"/>
                <a:gd name="T52" fmla="*/ 0 w 1295"/>
                <a:gd name="T53" fmla="*/ 0 h 218"/>
                <a:gd name="T54" fmla="*/ 0 w 1295"/>
                <a:gd name="T55" fmla="*/ 0 h 218"/>
                <a:gd name="T56" fmla="*/ 0 w 1295"/>
                <a:gd name="T57" fmla="*/ 0 h 218"/>
                <a:gd name="T58" fmla="*/ 0 w 1295"/>
                <a:gd name="T59" fmla="*/ 0 h 218"/>
                <a:gd name="T60" fmla="*/ 0 w 1295"/>
                <a:gd name="T61" fmla="*/ 0 h 218"/>
                <a:gd name="T62" fmla="*/ 0 w 1295"/>
                <a:gd name="T63" fmla="*/ 0 h 218"/>
                <a:gd name="T64" fmla="*/ 0 w 1295"/>
                <a:gd name="T65" fmla="*/ 0 h 218"/>
                <a:gd name="T66" fmla="*/ 0 w 1295"/>
                <a:gd name="T67" fmla="*/ 0 h 218"/>
                <a:gd name="T68" fmla="*/ 0 w 1295"/>
                <a:gd name="T69" fmla="*/ 0 h 218"/>
                <a:gd name="T70" fmla="*/ 0 w 1295"/>
                <a:gd name="T71" fmla="*/ 0 h 218"/>
                <a:gd name="T72" fmla="*/ 0 w 1295"/>
                <a:gd name="T73" fmla="*/ 0 h 218"/>
                <a:gd name="T74" fmla="*/ 0 w 1295"/>
                <a:gd name="T75" fmla="*/ 0 h 218"/>
                <a:gd name="T76" fmla="*/ 0 w 1295"/>
                <a:gd name="T77" fmla="*/ 0 h 218"/>
                <a:gd name="T78" fmla="*/ 0 w 1295"/>
                <a:gd name="T79" fmla="*/ 0 h 218"/>
                <a:gd name="T80" fmla="*/ 0 w 1295"/>
                <a:gd name="T81" fmla="*/ 0 h 218"/>
                <a:gd name="T82" fmla="*/ 0 w 1295"/>
                <a:gd name="T83" fmla="*/ 0 h 218"/>
                <a:gd name="T84" fmla="*/ 0 w 1295"/>
                <a:gd name="T85" fmla="*/ 0 h 218"/>
                <a:gd name="T86" fmla="*/ 0 w 1295"/>
                <a:gd name="T87" fmla="*/ 0 h 218"/>
                <a:gd name="T88" fmla="*/ 0 w 1295"/>
                <a:gd name="T89" fmla="*/ 0 h 218"/>
                <a:gd name="T90" fmla="*/ 0 w 1295"/>
                <a:gd name="T91" fmla="*/ 0 h 218"/>
                <a:gd name="T92" fmla="*/ 0 w 1295"/>
                <a:gd name="T93" fmla="*/ 0 h 218"/>
                <a:gd name="T94" fmla="*/ 0 w 1295"/>
                <a:gd name="T95" fmla="*/ 0 h 218"/>
                <a:gd name="T96" fmla="*/ 0 w 1295"/>
                <a:gd name="T97" fmla="*/ 0 h 218"/>
                <a:gd name="T98" fmla="*/ 0 w 1295"/>
                <a:gd name="T99" fmla="*/ 0 h 218"/>
                <a:gd name="T100" fmla="*/ 0 w 1295"/>
                <a:gd name="T101" fmla="*/ 0 h 218"/>
                <a:gd name="T102" fmla="*/ 0 w 1295"/>
                <a:gd name="T103" fmla="*/ 0 h 218"/>
                <a:gd name="T104" fmla="*/ 0 w 1295"/>
                <a:gd name="T105" fmla="*/ 0 h 218"/>
                <a:gd name="T106" fmla="*/ 0 w 1295"/>
                <a:gd name="T107" fmla="*/ 0 h 218"/>
                <a:gd name="T108" fmla="*/ 0 w 1295"/>
                <a:gd name="T109" fmla="*/ 0 h 218"/>
                <a:gd name="T110" fmla="*/ 0 w 1295"/>
                <a:gd name="T111" fmla="*/ 0 h 218"/>
                <a:gd name="T112" fmla="*/ 0 w 1295"/>
                <a:gd name="T113" fmla="*/ 0 h 218"/>
                <a:gd name="T114" fmla="*/ 0 w 1295"/>
                <a:gd name="T115" fmla="*/ 0 h 218"/>
                <a:gd name="T116" fmla="*/ 0 w 1295"/>
                <a:gd name="T117" fmla="*/ 0 h 218"/>
                <a:gd name="T118" fmla="*/ 0 w 1295"/>
                <a:gd name="T119" fmla="*/ 0 h 218"/>
                <a:gd name="T120" fmla="*/ 0 w 1295"/>
                <a:gd name="T121" fmla="*/ 0 h 218"/>
                <a:gd name="T122" fmla="*/ 0 w 1295"/>
                <a:gd name="T123" fmla="*/ 0 h 218"/>
                <a:gd name="T124" fmla="*/ 0 w 1295"/>
                <a:gd name="T125" fmla="*/ 0 h 2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295"/>
                <a:gd name="T190" fmla="*/ 0 h 218"/>
                <a:gd name="T191" fmla="*/ 1295 w 1295"/>
                <a:gd name="T192" fmla="*/ 218 h 2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295" h="218">
                  <a:moveTo>
                    <a:pt x="0" y="116"/>
                  </a:moveTo>
                  <a:lnTo>
                    <a:pt x="28" y="113"/>
                  </a:lnTo>
                  <a:lnTo>
                    <a:pt x="31" y="125"/>
                  </a:lnTo>
                  <a:lnTo>
                    <a:pt x="36" y="135"/>
                  </a:lnTo>
                  <a:lnTo>
                    <a:pt x="45" y="142"/>
                  </a:lnTo>
                  <a:lnTo>
                    <a:pt x="57" y="144"/>
                  </a:lnTo>
                  <a:lnTo>
                    <a:pt x="62" y="144"/>
                  </a:lnTo>
                  <a:lnTo>
                    <a:pt x="67" y="142"/>
                  </a:lnTo>
                  <a:lnTo>
                    <a:pt x="73" y="138"/>
                  </a:lnTo>
                  <a:lnTo>
                    <a:pt x="76" y="137"/>
                  </a:lnTo>
                  <a:lnTo>
                    <a:pt x="80" y="133"/>
                  </a:lnTo>
                  <a:lnTo>
                    <a:pt x="81" y="130"/>
                  </a:lnTo>
                  <a:lnTo>
                    <a:pt x="83" y="126"/>
                  </a:lnTo>
                  <a:lnTo>
                    <a:pt x="83" y="121"/>
                  </a:lnTo>
                  <a:lnTo>
                    <a:pt x="83" y="119"/>
                  </a:lnTo>
                  <a:lnTo>
                    <a:pt x="83" y="116"/>
                  </a:lnTo>
                  <a:lnTo>
                    <a:pt x="83" y="114"/>
                  </a:lnTo>
                  <a:lnTo>
                    <a:pt x="81" y="113"/>
                  </a:lnTo>
                  <a:lnTo>
                    <a:pt x="80" y="111"/>
                  </a:lnTo>
                  <a:lnTo>
                    <a:pt x="78" y="109"/>
                  </a:lnTo>
                  <a:lnTo>
                    <a:pt x="74" y="107"/>
                  </a:lnTo>
                  <a:lnTo>
                    <a:pt x="73" y="106"/>
                  </a:lnTo>
                  <a:lnTo>
                    <a:pt x="69" y="104"/>
                  </a:lnTo>
                  <a:lnTo>
                    <a:pt x="64" y="102"/>
                  </a:lnTo>
                  <a:lnTo>
                    <a:pt x="57" y="99"/>
                  </a:lnTo>
                  <a:lnTo>
                    <a:pt x="48" y="97"/>
                  </a:lnTo>
                  <a:lnTo>
                    <a:pt x="40" y="94"/>
                  </a:lnTo>
                  <a:lnTo>
                    <a:pt x="33" y="90"/>
                  </a:lnTo>
                  <a:lnTo>
                    <a:pt x="26" y="88"/>
                  </a:lnTo>
                  <a:lnTo>
                    <a:pt x="21" y="85"/>
                  </a:lnTo>
                  <a:lnTo>
                    <a:pt x="17" y="82"/>
                  </a:lnTo>
                  <a:lnTo>
                    <a:pt x="14" y="78"/>
                  </a:lnTo>
                  <a:lnTo>
                    <a:pt x="12" y="73"/>
                  </a:lnTo>
                  <a:lnTo>
                    <a:pt x="11" y="68"/>
                  </a:lnTo>
                  <a:lnTo>
                    <a:pt x="7" y="63"/>
                  </a:lnTo>
                  <a:lnTo>
                    <a:pt x="5" y="57"/>
                  </a:lnTo>
                  <a:lnTo>
                    <a:pt x="4" y="52"/>
                  </a:lnTo>
                  <a:lnTo>
                    <a:pt x="4" y="47"/>
                  </a:lnTo>
                  <a:lnTo>
                    <a:pt x="4" y="40"/>
                  </a:lnTo>
                  <a:lnTo>
                    <a:pt x="5" y="33"/>
                  </a:lnTo>
                  <a:lnTo>
                    <a:pt x="7" y="26"/>
                  </a:lnTo>
                  <a:lnTo>
                    <a:pt x="11" y="21"/>
                  </a:lnTo>
                  <a:lnTo>
                    <a:pt x="12" y="16"/>
                  </a:lnTo>
                  <a:lnTo>
                    <a:pt x="17" y="11"/>
                  </a:lnTo>
                  <a:lnTo>
                    <a:pt x="23" y="7"/>
                  </a:lnTo>
                  <a:lnTo>
                    <a:pt x="28" y="6"/>
                  </a:lnTo>
                  <a:lnTo>
                    <a:pt x="33" y="2"/>
                  </a:lnTo>
                  <a:lnTo>
                    <a:pt x="38" y="0"/>
                  </a:lnTo>
                  <a:lnTo>
                    <a:pt x="47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2" y="13"/>
                  </a:lnTo>
                  <a:lnTo>
                    <a:pt x="99" y="19"/>
                  </a:lnTo>
                  <a:lnTo>
                    <a:pt x="102" y="28"/>
                  </a:lnTo>
                  <a:lnTo>
                    <a:pt x="105" y="38"/>
                  </a:lnTo>
                  <a:lnTo>
                    <a:pt x="107" y="49"/>
                  </a:lnTo>
                  <a:lnTo>
                    <a:pt x="81" y="52"/>
                  </a:lnTo>
                  <a:lnTo>
                    <a:pt x="80" y="47"/>
                  </a:lnTo>
                  <a:lnTo>
                    <a:pt x="78" y="42"/>
                  </a:lnTo>
                  <a:lnTo>
                    <a:pt x="74" y="38"/>
                  </a:lnTo>
                  <a:lnTo>
                    <a:pt x="71" y="35"/>
                  </a:lnTo>
                  <a:lnTo>
                    <a:pt x="67" y="31"/>
                  </a:lnTo>
                  <a:lnTo>
                    <a:pt x="64" y="30"/>
                  </a:lnTo>
                  <a:lnTo>
                    <a:pt x="59" y="28"/>
                  </a:lnTo>
                  <a:lnTo>
                    <a:pt x="54" y="28"/>
                  </a:lnTo>
                  <a:lnTo>
                    <a:pt x="48" y="28"/>
                  </a:lnTo>
                  <a:lnTo>
                    <a:pt x="45" y="30"/>
                  </a:lnTo>
                  <a:lnTo>
                    <a:pt x="40" y="31"/>
                  </a:lnTo>
                  <a:lnTo>
                    <a:pt x="38" y="33"/>
                  </a:lnTo>
                  <a:lnTo>
                    <a:pt x="35" y="35"/>
                  </a:lnTo>
                  <a:lnTo>
                    <a:pt x="33" y="38"/>
                  </a:lnTo>
                  <a:lnTo>
                    <a:pt x="31" y="40"/>
                  </a:lnTo>
                  <a:lnTo>
                    <a:pt x="31" y="44"/>
                  </a:lnTo>
                  <a:lnTo>
                    <a:pt x="31" y="47"/>
                  </a:lnTo>
                  <a:lnTo>
                    <a:pt x="31" y="49"/>
                  </a:lnTo>
                  <a:lnTo>
                    <a:pt x="33" y="52"/>
                  </a:lnTo>
                  <a:lnTo>
                    <a:pt x="36" y="56"/>
                  </a:lnTo>
                  <a:lnTo>
                    <a:pt x="40" y="57"/>
                  </a:lnTo>
                  <a:lnTo>
                    <a:pt x="45" y="59"/>
                  </a:lnTo>
                  <a:lnTo>
                    <a:pt x="52" y="63"/>
                  </a:lnTo>
                  <a:lnTo>
                    <a:pt x="61" y="66"/>
                  </a:lnTo>
                  <a:lnTo>
                    <a:pt x="71" y="69"/>
                  </a:lnTo>
                  <a:lnTo>
                    <a:pt x="78" y="71"/>
                  </a:lnTo>
                  <a:lnTo>
                    <a:pt x="85" y="75"/>
                  </a:lnTo>
                  <a:lnTo>
                    <a:pt x="90" y="78"/>
                  </a:lnTo>
                  <a:lnTo>
                    <a:pt x="95" y="82"/>
                  </a:lnTo>
                  <a:lnTo>
                    <a:pt x="100" y="87"/>
                  </a:lnTo>
                  <a:lnTo>
                    <a:pt x="102" y="90"/>
                  </a:lnTo>
                  <a:lnTo>
                    <a:pt x="105" y="95"/>
                  </a:lnTo>
                  <a:lnTo>
                    <a:pt x="107" y="101"/>
                  </a:lnTo>
                  <a:lnTo>
                    <a:pt x="109" y="107"/>
                  </a:lnTo>
                  <a:lnTo>
                    <a:pt x="111" y="114"/>
                  </a:lnTo>
                  <a:lnTo>
                    <a:pt x="111" y="121"/>
                  </a:lnTo>
                  <a:lnTo>
                    <a:pt x="109" y="132"/>
                  </a:lnTo>
                  <a:lnTo>
                    <a:pt x="107" y="140"/>
                  </a:lnTo>
                  <a:lnTo>
                    <a:pt x="104" y="149"/>
                  </a:lnTo>
                  <a:lnTo>
                    <a:pt x="99" y="157"/>
                  </a:lnTo>
                  <a:lnTo>
                    <a:pt x="90" y="164"/>
                  </a:lnTo>
                  <a:lnTo>
                    <a:pt x="80" y="168"/>
                  </a:lnTo>
                  <a:lnTo>
                    <a:pt x="69" y="170"/>
                  </a:lnTo>
                  <a:lnTo>
                    <a:pt x="55" y="170"/>
                  </a:lnTo>
                  <a:lnTo>
                    <a:pt x="43" y="170"/>
                  </a:lnTo>
                  <a:lnTo>
                    <a:pt x="33" y="166"/>
                  </a:lnTo>
                  <a:lnTo>
                    <a:pt x="23" y="163"/>
                  </a:lnTo>
                  <a:lnTo>
                    <a:pt x="16" y="157"/>
                  </a:lnTo>
                  <a:lnTo>
                    <a:pt x="9" y="149"/>
                  </a:lnTo>
                  <a:lnTo>
                    <a:pt x="5" y="140"/>
                  </a:lnTo>
                  <a:lnTo>
                    <a:pt x="2" y="130"/>
                  </a:lnTo>
                  <a:lnTo>
                    <a:pt x="0" y="116"/>
                  </a:lnTo>
                  <a:close/>
                  <a:moveTo>
                    <a:pt x="192" y="132"/>
                  </a:moveTo>
                  <a:lnTo>
                    <a:pt x="218" y="137"/>
                  </a:lnTo>
                  <a:lnTo>
                    <a:pt x="214" y="145"/>
                  </a:lnTo>
                  <a:lnTo>
                    <a:pt x="211" y="152"/>
                  </a:lnTo>
                  <a:lnTo>
                    <a:pt x="206" y="159"/>
                  </a:lnTo>
                  <a:lnTo>
                    <a:pt x="200" y="164"/>
                  </a:lnTo>
                  <a:lnTo>
                    <a:pt x="195" y="166"/>
                  </a:lnTo>
                  <a:lnTo>
                    <a:pt x="188" y="168"/>
                  </a:lnTo>
                  <a:lnTo>
                    <a:pt x="181" y="170"/>
                  </a:lnTo>
                  <a:lnTo>
                    <a:pt x="175" y="170"/>
                  </a:lnTo>
                  <a:lnTo>
                    <a:pt x="164" y="170"/>
                  </a:lnTo>
                  <a:lnTo>
                    <a:pt x="156" y="168"/>
                  </a:lnTo>
                  <a:lnTo>
                    <a:pt x="147" y="164"/>
                  </a:lnTo>
                  <a:lnTo>
                    <a:pt x="140" y="157"/>
                  </a:lnTo>
                  <a:lnTo>
                    <a:pt x="133" y="149"/>
                  </a:lnTo>
                  <a:lnTo>
                    <a:pt x="130" y="137"/>
                  </a:lnTo>
                  <a:lnTo>
                    <a:pt x="126" y="125"/>
                  </a:lnTo>
                  <a:lnTo>
                    <a:pt x="124" y="109"/>
                  </a:lnTo>
                  <a:lnTo>
                    <a:pt x="126" y="95"/>
                  </a:lnTo>
                  <a:lnTo>
                    <a:pt x="130" y="82"/>
                  </a:lnTo>
                  <a:lnTo>
                    <a:pt x="133" y="71"/>
                  </a:lnTo>
                  <a:lnTo>
                    <a:pt x="140" y="61"/>
                  </a:lnTo>
                  <a:lnTo>
                    <a:pt x="147" y="54"/>
                  </a:lnTo>
                  <a:lnTo>
                    <a:pt x="154" y="49"/>
                  </a:lnTo>
                  <a:lnTo>
                    <a:pt x="162" y="47"/>
                  </a:lnTo>
                  <a:lnTo>
                    <a:pt x="171" y="45"/>
                  </a:lnTo>
                  <a:lnTo>
                    <a:pt x="181" y="47"/>
                  </a:lnTo>
                  <a:lnTo>
                    <a:pt x="190" y="49"/>
                  </a:lnTo>
                  <a:lnTo>
                    <a:pt x="197" y="54"/>
                  </a:lnTo>
                  <a:lnTo>
                    <a:pt x="204" y="61"/>
                  </a:lnTo>
                  <a:lnTo>
                    <a:pt x="211" y="71"/>
                  </a:lnTo>
                  <a:lnTo>
                    <a:pt x="216" y="83"/>
                  </a:lnTo>
                  <a:lnTo>
                    <a:pt x="218" y="97"/>
                  </a:lnTo>
                  <a:lnTo>
                    <a:pt x="219" y="114"/>
                  </a:lnTo>
                  <a:lnTo>
                    <a:pt x="219" y="118"/>
                  </a:lnTo>
                  <a:lnTo>
                    <a:pt x="152" y="118"/>
                  </a:lnTo>
                  <a:lnTo>
                    <a:pt x="152" y="125"/>
                  </a:lnTo>
                  <a:lnTo>
                    <a:pt x="154" y="132"/>
                  </a:lnTo>
                  <a:lnTo>
                    <a:pt x="157" y="137"/>
                  </a:lnTo>
                  <a:lnTo>
                    <a:pt x="161" y="140"/>
                  </a:lnTo>
                  <a:lnTo>
                    <a:pt x="162" y="144"/>
                  </a:lnTo>
                  <a:lnTo>
                    <a:pt x="166" y="145"/>
                  </a:lnTo>
                  <a:lnTo>
                    <a:pt x="171" y="147"/>
                  </a:lnTo>
                  <a:lnTo>
                    <a:pt x="175" y="147"/>
                  </a:lnTo>
                  <a:lnTo>
                    <a:pt x="180" y="145"/>
                  </a:lnTo>
                  <a:lnTo>
                    <a:pt x="185" y="144"/>
                  </a:lnTo>
                  <a:lnTo>
                    <a:pt x="190" y="138"/>
                  </a:lnTo>
                  <a:lnTo>
                    <a:pt x="192" y="132"/>
                  </a:lnTo>
                  <a:close/>
                  <a:moveTo>
                    <a:pt x="192" y="97"/>
                  </a:moveTo>
                  <a:lnTo>
                    <a:pt x="192" y="90"/>
                  </a:lnTo>
                  <a:lnTo>
                    <a:pt x="190" y="85"/>
                  </a:lnTo>
                  <a:lnTo>
                    <a:pt x="188" y="80"/>
                  </a:lnTo>
                  <a:lnTo>
                    <a:pt x="187" y="76"/>
                  </a:lnTo>
                  <a:lnTo>
                    <a:pt x="183" y="75"/>
                  </a:lnTo>
                  <a:lnTo>
                    <a:pt x="180" y="71"/>
                  </a:lnTo>
                  <a:lnTo>
                    <a:pt x="178" y="69"/>
                  </a:lnTo>
                  <a:lnTo>
                    <a:pt x="173" y="69"/>
                  </a:lnTo>
                  <a:lnTo>
                    <a:pt x="169" y="69"/>
                  </a:lnTo>
                  <a:lnTo>
                    <a:pt x="164" y="71"/>
                  </a:lnTo>
                  <a:lnTo>
                    <a:pt x="162" y="75"/>
                  </a:lnTo>
                  <a:lnTo>
                    <a:pt x="161" y="78"/>
                  </a:lnTo>
                  <a:lnTo>
                    <a:pt x="157" y="82"/>
                  </a:lnTo>
                  <a:lnTo>
                    <a:pt x="156" y="85"/>
                  </a:lnTo>
                  <a:lnTo>
                    <a:pt x="154" y="90"/>
                  </a:lnTo>
                  <a:lnTo>
                    <a:pt x="154" y="97"/>
                  </a:lnTo>
                  <a:lnTo>
                    <a:pt x="192" y="97"/>
                  </a:lnTo>
                  <a:close/>
                  <a:moveTo>
                    <a:pt x="231" y="135"/>
                  </a:moveTo>
                  <a:lnTo>
                    <a:pt x="257" y="132"/>
                  </a:lnTo>
                  <a:lnTo>
                    <a:pt x="261" y="140"/>
                  </a:lnTo>
                  <a:lnTo>
                    <a:pt x="264" y="145"/>
                  </a:lnTo>
                  <a:lnTo>
                    <a:pt x="269" y="149"/>
                  </a:lnTo>
                  <a:lnTo>
                    <a:pt x="278" y="151"/>
                  </a:lnTo>
                  <a:lnTo>
                    <a:pt x="282" y="151"/>
                  </a:lnTo>
                  <a:lnTo>
                    <a:pt x="285" y="149"/>
                  </a:lnTo>
                  <a:lnTo>
                    <a:pt x="288" y="149"/>
                  </a:lnTo>
                  <a:lnTo>
                    <a:pt x="290" y="147"/>
                  </a:lnTo>
                  <a:lnTo>
                    <a:pt x="292" y="144"/>
                  </a:lnTo>
                  <a:lnTo>
                    <a:pt x="294" y="142"/>
                  </a:lnTo>
                  <a:lnTo>
                    <a:pt x="295" y="138"/>
                  </a:lnTo>
                  <a:lnTo>
                    <a:pt x="295" y="137"/>
                  </a:lnTo>
                  <a:lnTo>
                    <a:pt x="295" y="135"/>
                  </a:lnTo>
                  <a:lnTo>
                    <a:pt x="294" y="133"/>
                  </a:lnTo>
                  <a:lnTo>
                    <a:pt x="294" y="132"/>
                  </a:lnTo>
                  <a:lnTo>
                    <a:pt x="292" y="130"/>
                  </a:lnTo>
                  <a:lnTo>
                    <a:pt x="290" y="128"/>
                  </a:lnTo>
                  <a:lnTo>
                    <a:pt x="288" y="128"/>
                  </a:lnTo>
                  <a:lnTo>
                    <a:pt x="287" y="128"/>
                  </a:lnTo>
                  <a:lnTo>
                    <a:pt x="271" y="123"/>
                  </a:lnTo>
                  <a:lnTo>
                    <a:pt x="259" y="118"/>
                  </a:lnTo>
                  <a:lnTo>
                    <a:pt x="250" y="113"/>
                  </a:lnTo>
                  <a:lnTo>
                    <a:pt x="244" y="109"/>
                  </a:lnTo>
                  <a:lnTo>
                    <a:pt x="238" y="104"/>
                  </a:lnTo>
                  <a:lnTo>
                    <a:pt x="237" y="99"/>
                  </a:lnTo>
                  <a:lnTo>
                    <a:pt x="233" y="92"/>
                  </a:lnTo>
                  <a:lnTo>
                    <a:pt x="233" y="83"/>
                  </a:lnTo>
                  <a:lnTo>
                    <a:pt x="233" y="75"/>
                  </a:lnTo>
                  <a:lnTo>
                    <a:pt x="237" y="68"/>
                  </a:lnTo>
                  <a:lnTo>
                    <a:pt x="238" y="63"/>
                  </a:lnTo>
                  <a:lnTo>
                    <a:pt x="244" y="57"/>
                  </a:lnTo>
                  <a:lnTo>
                    <a:pt x="249" y="52"/>
                  </a:lnTo>
                  <a:lnTo>
                    <a:pt x="257" y="49"/>
                  </a:lnTo>
                  <a:lnTo>
                    <a:pt x="264" y="45"/>
                  </a:lnTo>
                  <a:lnTo>
                    <a:pt x="275" y="45"/>
                  </a:lnTo>
                  <a:lnTo>
                    <a:pt x="285" y="45"/>
                  </a:lnTo>
                  <a:lnTo>
                    <a:pt x="294" y="47"/>
                  </a:lnTo>
                  <a:lnTo>
                    <a:pt x="301" y="50"/>
                  </a:lnTo>
                  <a:lnTo>
                    <a:pt x="306" y="54"/>
                  </a:lnTo>
                  <a:lnTo>
                    <a:pt x="309" y="57"/>
                  </a:lnTo>
                  <a:lnTo>
                    <a:pt x="314" y="63"/>
                  </a:lnTo>
                  <a:lnTo>
                    <a:pt x="318" y="69"/>
                  </a:lnTo>
                  <a:lnTo>
                    <a:pt x="321" y="78"/>
                  </a:lnTo>
                  <a:lnTo>
                    <a:pt x="295" y="83"/>
                  </a:lnTo>
                  <a:lnTo>
                    <a:pt x="292" y="76"/>
                  </a:lnTo>
                  <a:lnTo>
                    <a:pt x="288" y="73"/>
                  </a:lnTo>
                  <a:lnTo>
                    <a:pt x="283" y="69"/>
                  </a:lnTo>
                  <a:lnTo>
                    <a:pt x="275" y="68"/>
                  </a:lnTo>
                  <a:lnTo>
                    <a:pt x="271" y="68"/>
                  </a:lnTo>
                  <a:lnTo>
                    <a:pt x="268" y="69"/>
                  </a:lnTo>
                  <a:lnTo>
                    <a:pt x="264" y="69"/>
                  </a:lnTo>
                  <a:lnTo>
                    <a:pt x="261" y="71"/>
                  </a:lnTo>
                  <a:lnTo>
                    <a:pt x="259" y="73"/>
                  </a:lnTo>
                  <a:lnTo>
                    <a:pt x="259" y="75"/>
                  </a:lnTo>
                  <a:lnTo>
                    <a:pt x="257" y="76"/>
                  </a:lnTo>
                  <a:lnTo>
                    <a:pt x="257" y="78"/>
                  </a:lnTo>
                  <a:lnTo>
                    <a:pt x="257" y="80"/>
                  </a:lnTo>
                  <a:lnTo>
                    <a:pt x="259" y="82"/>
                  </a:lnTo>
                  <a:lnTo>
                    <a:pt x="259" y="85"/>
                  </a:lnTo>
                  <a:lnTo>
                    <a:pt x="261" y="87"/>
                  </a:lnTo>
                  <a:lnTo>
                    <a:pt x="263" y="88"/>
                  </a:lnTo>
                  <a:lnTo>
                    <a:pt x="268" y="90"/>
                  </a:lnTo>
                  <a:lnTo>
                    <a:pt x="276" y="92"/>
                  </a:lnTo>
                  <a:lnTo>
                    <a:pt x="285" y="95"/>
                  </a:lnTo>
                  <a:lnTo>
                    <a:pt x="295" y="97"/>
                  </a:lnTo>
                  <a:lnTo>
                    <a:pt x="304" y="101"/>
                  </a:lnTo>
                  <a:lnTo>
                    <a:pt x="311" y="104"/>
                  </a:lnTo>
                  <a:lnTo>
                    <a:pt x="314" y="107"/>
                  </a:lnTo>
                  <a:lnTo>
                    <a:pt x="318" y="113"/>
                  </a:lnTo>
                  <a:lnTo>
                    <a:pt x="321" y="119"/>
                  </a:lnTo>
                  <a:lnTo>
                    <a:pt x="323" y="125"/>
                  </a:lnTo>
                  <a:lnTo>
                    <a:pt x="323" y="132"/>
                  </a:lnTo>
                  <a:lnTo>
                    <a:pt x="323" y="140"/>
                  </a:lnTo>
                  <a:lnTo>
                    <a:pt x="320" y="149"/>
                  </a:lnTo>
                  <a:lnTo>
                    <a:pt x="316" y="156"/>
                  </a:lnTo>
                  <a:lnTo>
                    <a:pt x="311" y="161"/>
                  </a:lnTo>
                  <a:lnTo>
                    <a:pt x="304" y="164"/>
                  </a:lnTo>
                  <a:lnTo>
                    <a:pt x="295" y="168"/>
                  </a:lnTo>
                  <a:lnTo>
                    <a:pt x="287" y="170"/>
                  </a:lnTo>
                  <a:lnTo>
                    <a:pt x="278" y="170"/>
                  </a:lnTo>
                  <a:lnTo>
                    <a:pt x="268" y="170"/>
                  </a:lnTo>
                  <a:lnTo>
                    <a:pt x="259" y="168"/>
                  </a:lnTo>
                  <a:lnTo>
                    <a:pt x="252" y="166"/>
                  </a:lnTo>
                  <a:lnTo>
                    <a:pt x="247" y="164"/>
                  </a:lnTo>
                  <a:lnTo>
                    <a:pt x="242" y="159"/>
                  </a:lnTo>
                  <a:lnTo>
                    <a:pt x="237" y="152"/>
                  </a:lnTo>
                  <a:lnTo>
                    <a:pt x="233" y="144"/>
                  </a:lnTo>
                  <a:lnTo>
                    <a:pt x="231" y="135"/>
                  </a:lnTo>
                  <a:close/>
                  <a:moveTo>
                    <a:pt x="337" y="135"/>
                  </a:moveTo>
                  <a:lnTo>
                    <a:pt x="364" y="132"/>
                  </a:lnTo>
                  <a:lnTo>
                    <a:pt x="366" y="140"/>
                  </a:lnTo>
                  <a:lnTo>
                    <a:pt x="370" y="145"/>
                  </a:lnTo>
                  <a:lnTo>
                    <a:pt x="375" y="149"/>
                  </a:lnTo>
                  <a:lnTo>
                    <a:pt x="383" y="151"/>
                  </a:lnTo>
                  <a:lnTo>
                    <a:pt x="389" y="151"/>
                  </a:lnTo>
                  <a:lnTo>
                    <a:pt x="392" y="149"/>
                  </a:lnTo>
                  <a:lnTo>
                    <a:pt x="394" y="149"/>
                  </a:lnTo>
                  <a:lnTo>
                    <a:pt x="397" y="147"/>
                  </a:lnTo>
                  <a:lnTo>
                    <a:pt x="399" y="144"/>
                  </a:lnTo>
                  <a:lnTo>
                    <a:pt x="401" y="142"/>
                  </a:lnTo>
                  <a:lnTo>
                    <a:pt x="402" y="138"/>
                  </a:lnTo>
                  <a:lnTo>
                    <a:pt x="402" y="137"/>
                  </a:lnTo>
                  <a:lnTo>
                    <a:pt x="402" y="135"/>
                  </a:lnTo>
                  <a:lnTo>
                    <a:pt x="402" y="133"/>
                  </a:lnTo>
                  <a:lnTo>
                    <a:pt x="401" y="132"/>
                  </a:lnTo>
                  <a:lnTo>
                    <a:pt x="401" y="130"/>
                  </a:lnTo>
                  <a:lnTo>
                    <a:pt x="399" y="128"/>
                  </a:lnTo>
                  <a:lnTo>
                    <a:pt x="397" y="128"/>
                  </a:lnTo>
                  <a:lnTo>
                    <a:pt x="395" y="128"/>
                  </a:lnTo>
                  <a:lnTo>
                    <a:pt x="392" y="128"/>
                  </a:lnTo>
                  <a:lnTo>
                    <a:pt x="378" y="123"/>
                  </a:lnTo>
                  <a:lnTo>
                    <a:pt x="366" y="118"/>
                  </a:lnTo>
                  <a:lnTo>
                    <a:pt x="356" y="113"/>
                  </a:lnTo>
                  <a:lnTo>
                    <a:pt x="351" y="109"/>
                  </a:lnTo>
                  <a:lnTo>
                    <a:pt x="345" y="104"/>
                  </a:lnTo>
                  <a:lnTo>
                    <a:pt x="344" y="99"/>
                  </a:lnTo>
                  <a:lnTo>
                    <a:pt x="340" y="92"/>
                  </a:lnTo>
                  <a:lnTo>
                    <a:pt x="340" y="83"/>
                  </a:lnTo>
                  <a:lnTo>
                    <a:pt x="340" y="75"/>
                  </a:lnTo>
                  <a:lnTo>
                    <a:pt x="344" y="68"/>
                  </a:lnTo>
                  <a:lnTo>
                    <a:pt x="345" y="63"/>
                  </a:lnTo>
                  <a:lnTo>
                    <a:pt x="351" y="57"/>
                  </a:lnTo>
                  <a:lnTo>
                    <a:pt x="356" y="52"/>
                  </a:lnTo>
                  <a:lnTo>
                    <a:pt x="364" y="49"/>
                  </a:lnTo>
                  <a:lnTo>
                    <a:pt x="371" y="45"/>
                  </a:lnTo>
                  <a:lnTo>
                    <a:pt x="382" y="45"/>
                  </a:lnTo>
                  <a:lnTo>
                    <a:pt x="390" y="45"/>
                  </a:lnTo>
                  <a:lnTo>
                    <a:pt x="399" y="47"/>
                  </a:lnTo>
                  <a:lnTo>
                    <a:pt x="406" y="50"/>
                  </a:lnTo>
                  <a:lnTo>
                    <a:pt x="411" y="54"/>
                  </a:lnTo>
                  <a:lnTo>
                    <a:pt x="416" y="57"/>
                  </a:lnTo>
                  <a:lnTo>
                    <a:pt x="421" y="63"/>
                  </a:lnTo>
                  <a:lnTo>
                    <a:pt x="423" y="69"/>
                  </a:lnTo>
                  <a:lnTo>
                    <a:pt x="427" y="78"/>
                  </a:lnTo>
                  <a:lnTo>
                    <a:pt x="402" y="83"/>
                  </a:lnTo>
                  <a:lnTo>
                    <a:pt x="401" y="76"/>
                  </a:lnTo>
                  <a:lnTo>
                    <a:pt x="395" y="73"/>
                  </a:lnTo>
                  <a:lnTo>
                    <a:pt x="389" y="69"/>
                  </a:lnTo>
                  <a:lnTo>
                    <a:pt x="382" y="68"/>
                  </a:lnTo>
                  <a:lnTo>
                    <a:pt x="378" y="68"/>
                  </a:lnTo>
                  <a:lnTo>
                    <a:pt x="375" y="69"/>
                  </a:lnTo>
                  <a:lnTo>
                    <a:pt x="371" y="69"/>
                  </a:lnTo>
                  <a:lnTo>
                    <a:pt x="368" y="71"/>
                  </a:lnTo>
                  <a:lnTo>
                    <a:pt x="366" y="73"/>
                  </a:lnTo>
                  <a:lnTo>
                    <a:pt x="366" y="75"/>
                  </a:lnTo>
                  <a:lnTo>
                    <a:pt x="364" y="76"/>
                  </a:lnTo>
                  <a:lnTo>
                    <a:pt x="364" y="78"/>
                  </a:lnTo>
                  <a:lnTo>
                    <a:pt x="364" y="80"/>
                  </a:lnTo>
                  <a:lnTo>
                    <a:pt x="366" y="82"/>
                  </a:lnTo>
                  <a:lnTo>
                    <a:pt x="366" y="85"/>
                  </a:lnTo>
                  <a:lnTo>
                    <a:pt x="368" y="87"/>
                  </a:lnTo>
                  <a:lnTo>
                    <a:pt x="370" y="88"/>
                  </a:lnTo>
                  <a:lnTo>
                    <a:pt x="375" y="90"/>
                  </a:lnTo>
                  <a:lnTo>
                    <a:pt x="382" y="92"/>
                  </a:lnTo>
                  <a:lnTo>
                    <a:pt x="390" y="95"/>
                  </a:lnTo>
                  <a:lnTo>
                    <a:pt x="401" y="97"/>
                  </a:lnTo>
                  <a:lnTo>
                    <a:pt x="409" y="101"/>
                  </a:lnTo>
                  <a:lnTo>
                    <a:pt x="416" y="104"/>
                  </a:lnTo>
                  <a:lnTo>
                    <a:pt x="421" y="107"/>
                  </a:lnTo>
                  <a:lnTo>
                    <a:pt x="425" y="113"/>
                  </a:lnTo>
                  <a:lnTo>
                    <a:pt x="428" y="119"/>
                  </a:lnTo>
                  <a:lnTo>
                    <a:pt x="430" y="125"/>
                  </a:lnTo>
                  <a:lnTo>
                    <a:pt x="430" y="132"/>
                  </a:lnTo>
                  <a:lnTo>
                    <a:pt x="428" y="140"/>
                  </a:lnTo>
                  <a:lnTo>
                    <a:pt x="427" y="149"/>
                  </a:lnTo>
                  <a:lnTo>
                    <a:pt x="423" y="156"/>
                  </a:lnTo>
                  <a:lnTo>
                    <a:pt x="418" y="161"/>
                  </a:lnTo>
                  <a:lnTo>
                    <a:pt x="411" y="164"/>
                  </a:lnTo>
                  <a:lnTo>
                    <a:pt x="404" y="168"/>
                  </a:lnTo>
                  <a:lnTo>
                    <a:pt x="394" y="170"/>
                  </a:lnTo>
                  <a:lnTo>
                    <a:pt x="383" y="170"/>
                  </a:lnTo>
                  <a:lnTo>
                    <a:pt x="375" y="170"/>
                  </a:lnTo>
                  <a:lnTo>
                    <a:pt x="366" y="168"/>
                  </a:lnTo>
                  <a:lnTo>
                    <a:pt x="359" y="166"/>
                  </a:lnTo>
                  <a:lnTo>
                    <a:pt x="352" y="164"/>
                  </a:lnTo>
                  <a:lnTo>
                    <a:pt x="347" y="159"/>
                  </a:lnTo>
                  <a:lnTo>
                    <a:pt x="344" y="152"/>
                  </a:lnTo>
                  <a:lnTo>
                    <a:pt x="340" y="144"/>
                  </a:lnTo>
                  <a:lnTo>
                    <a:pt x="337" y="135"/>
                  </a:lnTo>
                  <a:close/>
                  <a:moveTo>
                    <a:pt x="452" y="31"/>
                  </a:moveTo>
                  <a:lnTo>
                    <a:pt x="452" y="2"/>
                  </a:lnTo>
                  <a:lnTo>
                    <a:pt x="478" y="2"/>
                  </a:lnTo>
                  <a:lnTo>
                    <a:pt x="478" y="31"/>
                  </a:lnTo>
                  <a:lnTo>
                    <a:pt x="452" y="31"/>
                  </a:lnTo>
                  <a:close/>
                  <a:moveTo>
                    <a:pt x="452" y="168"/>
                  </a:moveTo>
                  <a:lnTo>
                    <a:pt x="452" y="47"/>
                  </a:lnTo>
                  <a:lnTo>
                    <a:pt x="478" y="47"/>
                  </a:lnTo>
                  <a:lnTo>
                    <a:pt x="478" y="168"/>
                  </a:lnTo>
                  <a:lnTo>
                    <a:pt x="452" y="168"/>
                  </a:lnTo>
                  <a:close/>
                  <a:moveTo>
                    <a:pt x="499" y="107"/>
                  </a:moveTo>
                  <a:lnTo>
                    <a:pt x="499" y="99"/>
                  </a:lnTo>
                  <a:lnTo>
                    <a:pt x="501" y="90"/>
                  </a:lnTo>
                  <a:lnTo>
                    <a:pt x="503" y="83"/>
                  </a:lnTo>
                  <a:lnTo>
                    <a:pt x="506" y="76"/>
                  </a:lnTo>
                  <a:lnTo>
                    <a:pt x="509" y="69"/>
                  </a:lnTo>
                  <a:lnTo>
                    <a:pt x="515" y="63"/>
                  </a:lnTo>
                  <a:lnTo>
                    <a:pt x="520" y="57"/>
                  </a:lnTo>
                  <a:lnTo>
                    <a:pt x="525" y="54"/>
                  </a:lnTo>
                  <a:lnTo>
                    <a:pt x="530" y="50"/>
                  </a:lnTo>
                  <a:lnTo>
                    <a:pt x="537" y="47"/>
                  </a:lnTo>
                  <a:lnTo>
                    <a:pt x="544" y="45"/>
                  </a:lnTo>
                  <a:lnTo>
                    <a:pt x="551" y="45"/>
                  </a:lnTo>
                  <a:lnTo>
                    <a:pt x="561" y="47"/>
                  </a:lnTo>
                  <a:lnTo>
                    <a:pt x="572" y="50"/>
                  </a:lnTo>
                  <a:lnTo>
                    <a:pt x="580" y="56"/>
                  </a:lnTo>
                  <a:lnTo>
                    <a:pt x="589" y="64"/>
                  </a:lnTo>
                  <a:lnTo>
                    <a:pt x="594" y="75"/>
                  </a:lnTo>
                  <a:lnTo>
                    <a:pt x="597" y="85"/>
                  </a:lnTo>
                  <a:lnTo>
                    <a:pt x="601" y="95"/>
                  </a:lnTo>
                  <a:lnTo>
                    <a:pt x="601" y="107"/>
                  </a:lnTo>
                  <a:lnTo>
                    <a:pt x="601" y="118"/>
                  </a:lnTo>
                  <a:lnTo>
                    <a:pt x="599" y="126"/>
                  </a:lnTo>
                  <a:lnTo>
                    <a:pt x="597" y="133"/>
                  </a:lnTo>
                  <a:lnTo>
                    <a:pt x="594" y="142"/>
                  </a:lnTo>
                  <a:lnTo>
                    <a:pt x="591" y="149"/>
                  </a:lnTo>
                  <a:lnTo>
                    <a:pt x="587" y="156"/>
                  </a:lnTo>
                  <a:lnTo>
                    <a:pt x="582" y="161"/>
                  </a:lnTo>
                  <a:lnTo>
                    <a:pt x="575" y="166"/>
                  </a:lnTo>
                  <a:lnTo>
                    <a:pt x="570" y="168"/>
                  </a:lnTo>
                  <a:lnTo>
                    <a:pt x="565" y="168"/>
                  </a:lnTo>
                  <a:lnTo>
                    <a:pt x="558" y="170"/>
                  </a:lnTo>
                  <a:lnTo>
                    <a:pt x="551" y="170"/>
                  </a:lnTo>
                  <a:lnTo>
                    <a:pt x="540" y="170"/>
                  </a:lnTo>
                  <a:lnTo>
                    <a:pt x="530" y="168"/>
                  </a:lnTo>
                  <a:lnTo>
                    <a:pt x="521" y="163"/>
                  </a:lnTo>
                  <a:lnTo>
                    <a:pt x="515" y="156"/>
                  </a:lnTo>
                  <a:lnTo>
                    <a:pt x="508" y="147"/>
                  </a:lnTo>
                  <a:lnTo>
                    <a:pt x="503" y="135"/>
                  </a:lnTo>
                  <a:lnTo>
                    <a:pt x="499" y="123"/>
                  </a:lnTo>
                  <a:lnTo>
                    <a:pt x="499" y="107"/>
                  </a:lnTo>
                  <a:close/>
                  <a:moveTo>
                    <a:pt x="527" y="109"/>
                  </a:moveTo>
                  <a:lnTo>
                    <a:pt x="527" y="118"/>
                  </a:lnTo>
                  <a:lnTo>
                    <a:pt x="528" y="125"/>
                  </a:lnTo>
                  <a:lnTo>
                    <a:pt x="532" y="132"/>
                  </a:lnTo>
                  <a:lnTo>
                    <a:pt x="534" y="137"/>
                  </a:lnTo>
                  <a:lnTo>
                    <a:pt x="537" y="142"/>
                  </a:lnTo>
                  <a:lnTo>
                    <a:pt x="542" y="144"/>
                  </a:lnTo>
                  <a:lnTo>
                    <a:pt x="546" y="147"/>
                  </a:lnTo>
                  <a:lnTo>
                    <a:pt x="551" y="147"/>
                  </a:lnTo>
                  <a:lnTo>
                    <a:pt x="554" y="147"/>
                  </a:lnTo>
                  <a:lnTo>
                    <a:pt x="559" y="144"/>
                  </a:lnTo>
                  <a:lnTo>
                    <a:pt x="563" y="142"/>
                  </a:lnTo>
                  <a:lnTo>
                    <a:pt x="568" y="137"/>
                  </a:lnTo>
                  <a:lnTo>
                    <a:pt x="570" y="132"/>
                  </a:lnTo>
                  <a:lnTo>
                    <a:pt x="572" y="125"/>
                  </a:lnTo>
                  <a:lnTo>
                    <a:pt x="573" y="118"/>
                  </a:lnTo>
                  <a:lnTo>
                    <a:pt x="573" y="109"/>
                  </a:lnTo>
                  <a:lnTo>
                    <a:pt x="573" y="101"/>
                  </a:lnTo>
                  <a:lnTo>
                    <a:pt x="572" y="94"/>
                  </a:lnTo>
                  <a:lnTo>
                    <a:pt x="570" y="87"/>
                  </a:lnTo>
                  <a:lnTo>
                    <a:pt x="568" y="82"/>
                  </a:lnTo>
                  <a:lnTo>
                    <a:pt x="563" y="78"/>
                  </a:lnTo>
                  <a:lnTo>
                    <a:pt x="559" y="75"/>
                  </a:lnTo>
                  <a:lnTo>
                    <a:pt x="554" y="73"/>
                  </a:lnTo>
                  <a:lnTo>
                    <a:pt x="551" y="73"/>
                  </a:lnTo>
                  <a:lnTo>
                    <a:pt x="546" y="73"/>
                  </a:lnTo>
                  <a:lnTo>
                    <a:pt x="542" y="75"/>
                  </a:lnTo>
                  <a:lnTo>
                    <a:pt x="537" y="78"/>
                  </a:lnTo>
                  <a:lnTo>
                    <a:pt x="534" y="80"/>
                  </a:lnTo>
                  <a:lnTo>
                    <a:pt x="532" y="87"/>
                  </a:lnTo>
                  <a:lnTo>
                    <a:pt x="528" y="94"/>
                  </a:lnTo>
                  <a:lnTo>
                    <a:pt x="527" y="101"/>
                  </a:lnTo>
                  <a:lnTo>
                    <a:pt x="527" y="109"/>
                  </a:lnTo>
                  <a:close/>
                  <a:moveTo>
                    <a:pt x="713" y="168"/>
                  </a:moveTo>
                  <a:lnTo>
                    <a:pt x="687" y="168"/>
                  </a:lnTo>
                  <a:lnTo>
                    <a:pt x="687" y="107"/>
                  </a:lnTo>
                  <a:lnTo>
                    <a:pt x="687" y="99"/>
                  </a:lnTo>
                  <a:lnTo>
                    <a:pt x="687" y="92"/>
                  </a:lnTo>
                  <a:lnTo>
                    <a:pt x="685" y="87"/>
                  </a:lnTo>
                  <a:lnTo>
                    <a:pt x="685" y="83"/>
                  </a:lnTo>
                  <a:lnTo>
                    <a:pt x="684" y="80"/>
                  </a:lnTo>
                  <a:lnTo>
                    <a:pt x="684" y="78"/>
                  </a:lnTo>
                  <a:lnTo>
                    <a:pt x="682" y="76"/>
                  </a:lnTo>
                  <a:lnTo>
                    <a:pt x="680" y="75"/>
                  </a:lnTo>
                  <a:lnTo>
                    <a:pt x="679" y="73"/>
                  </a:lnTo>
                  <a:lnTo>
                    <a:pt x="677" y="71"/>
                  </a:lnTo>
                  <a:lnTo>
                    <a:pt x="673" y="69"/>
                  </a:lnTo>
                  <a:lnTo>
                    <a:pt x="672" y="69"/>
                  </a:lnTo>
                  <a:lnTo>
                    <a:pt x="668" y="69"/>
                  </a:lnTo>
                  <a:lnTo>
                    <a:pt x="665" y="71"/>
                  </a:lnTo>
                  <a:lnTo>
                    <a:pt x="663" y="73"/>
                  </a:lnTo>
                  <a:lnTo>
                    <a:pt x="660" y="75"/>
                  </a:lnTo>
                  <a:lnTo>
                    <a:pt x="658" y="76"/>
                  </a:lnTo>
                  <a:lnTo>
                    <a:pt x="654" y="80"/>
                  </a:lnTo>
                  <a:lnTo>
                    <a:pt x="653" y="82"/>
                  </a:lnTo>
                  <a:lnTo>
                    <a:pt x="651" y="87"/>
                  </a:lnTo>
                  <a:lnTo>
                    <a:pt x="651" y="92"/>
                  </a:lnTo>
                  <a:lnTo>
                    <a:pt x="651" y="97"/>
                  </a:lnTo>
                  <a:lnTo>
                    <a:pt x="649" y="106"/>
                  </a:lnTo>
                  <a:lnTo>
                    <a:pt x="649" y="114"/>
                  </a:lnTo>
                  <a:lnTo>
                    <a:pt x="649" y="168"/>
                  </a:lnTo>
                  <a:lnTo>
                    <a:pt x="623" y="168"/>
                  </a:lnTo>
                  <a:lnTo>
                    <a:pt x="623" y="47"/>
                  </a:lnTo>
                  <a:lnTo>
                    <a:pt x="648" y="47"/>
                  </a:lnTo>
                  <a:lnTo>
                    <a:pt x="648" y="66"/>
                  </a:lnTo>
                  <a:lnTo>
                    <a:pt x="651" y="61"/>
                  </a:lnTo>
                  <a:lnTo>
                    <a:pt x="654" y="57"/>
                  </a:lnTo>
                  <a:lnTo>
                    <a:pt x="658" y="54"/>
                  </a:lnTo>
                  <a:lnTo>
                    <a:pt x="661" y="50"/>
                  </a:lnTo>
                  <a:lnTo>
                    <a:pt x="665" y="49"/>
                  </a:lnTo>
                  <a:lnTo>
                    <a:pt x="670" y="47"/>
                  </a:lnTo>
                  <a:lnTo>
                    <a:pt x="675" y="45"/>
                  </a:lnTo>
                  <a:lnTo>
                    <a:pt x="682" y="45"/>
                  </a:lnTo>
                  <a:lnTo>
                    <a:pt x="685" y="45"/>
                  </a:lnTo>
                  <a:lnTo>
                    <a:pt x="691" y="47"/>
                  </a:lnTo>
                  <a:lnTo>
                    <a:pt x="696" y="49"/>
                  </a:lnTo>
                  <a:lnTo>
                    <a:pt x="701" y="52"/>
                  </a:lnTo>
                  <a:lnTo>
                    <a:pt x="704" y="56"/>
                  </a:lnTo>
                  <a:lnTo>
                    <a:pt x="706" y="59"/>
                  </a:lnTo>
                  <a:lnTo>
                    <a:pt x="710" y="63"/>
                  </a:lnTo>
                  <a:lnTo>
                    <a:pt x="711" y="68"/>
                  </a:lnTo>
                  <a:lnTo>
                    <a:pt x="711" y="73"/>
                  </a:lnTo>
                  <a:lnTo>
                    <a:pt x="713" y="78"/>
                  </a:lnTo>
                  <a:lnTo>
                    <a:pt x="713" y="87"/>
                  </a:lnTo>
                  <a:lnTo>
                    <a:pt x="713" y="95"/>
                  </a:lnTo>
                  <a:lnTo>
                    <a:pt x="713" y="168"/>
                  </a:lnTo>
                  <a:close/>
                  <a:moveTo>
                    <a:pt x="794" y="168"/>
                  </a:moveTo>
                  <a:lnTo>
                    <a:pt x="794" y="2"/>
                  </a:lnTo>
                  <a:lnTo>
                    <a:pt x="822" y="2"/>
                  </a:lnTo>
                  <a:lnTo>
                    <a:pt x="822" y="142"/>
                  </a:lnTo>
                  <a:lnTo>
                    <a:pt x="891" y="142"/>
                  </a:lnTo>
                  <a:lnTo>
                    <a:pt x="891" y="168"/>
                  </a:lnTo>
                  <a:lnTo>
                    <a:pt x="794" y="168"/>
                  </a:lnTo>
                  <a:close/>
                  <a:moveTo>
                    <a:pt x="932" y="87"/>
                  </a:moveTo>
                  <a:lnTo>
                    <a:pt x="908" y="80"/>
                  </a:lnTo>
                  <a:lnTo>
                    <a:pt x="910" y="71"/>
                  </a:lnTo>
                  <a:lnTo>
                    <a:pt x="913" y="64"/>
                  </a:lnTo>
                  <a:lnTo>
                    <a:pt x="917" y="57"/>
                  </a:lnTo>
                  <a:lnTo>
                    <a:pt x="922" y="54"/>
                  </a:lnTo>
                  <a:lnTo>
                    <a:pt x="927" y="50"/>
                  </a:lnTo>
                  <a:lnTo>
                    <a:pt x="934" y="47"/>
                  </a:lnTo>
                  <a:lnTo>
                    <a:pt x="941" y="45"/>
                  </a:lnTo>
                  <a:lnTo>
                    <a:pt x="950" y="45"/>
                  </a:lnTo>
                  <a:lnTo>
                    <a:pt x="958" y="45"/>
                  </a:lnTo>
                  <a:lnTo>
                    <a:pt x="965" y="47"/>
                  </a:lnTo>
                  <a:lnTo>
                    <a:pt x="970" y="49"/>
                  </a:lnTo>
                  <a:lnTo>
                    <a:pt x="976" y="50"/>
                  </a:lnTo>
                  <a:lnTo>
                    <a:pt x="981" y="54"/>
                  </a:lnTo>
                  <a:lnTo>
                    <a:pt x="982" y="56"/>
                  </a:lnTo>
                  <a:lnTo>
                    <a:pt x="986" y="59"/>
                  </a:lnTo>
                  <a:lnTo>
                    <a:pt x="988" y="63"/>
                  </a:lnTo>
                  <a:lnTo>
                    <a:pt x="989" y="68"/>
                  </a:lnTo>
                  <a:lnTo>
                    <a:pt x="991" y="75"/>
                  </a:lnTo>
                  <a:lnTo>
                    <a:pt x="993" y="83"/>
                  </a:lnTo>
                  <a:lnTo>
                    <a:pt x="993" y="94"/>
                  </a:lnTo>
                  <a:lnTo>
                    <a:pt x="993" y="130"/>
                  </a:lnTo>
                  <a:lnTo>
                    <a:pt x="993" y="137"/>
                  </a:lnTo>
                  <a:lnTo>
                    <a:pt x="993" y="144"/>
                  </a:lnTo>
                  <a:lnTo>
                    <a:pt x="993" y="149"/>
                  </a:lnTo>
                  <a:lnTo>
                    <a:pt x="993" y="152"/>
                  </a:lnTo>
                  <a:lnTo>
                    <a:pt x="993" y="156"/>
                  </a:lnTo>
                  <a:lnTo>
                    <a:pt x="994" y="161"/>
                  </a:lnTo>
                  <a:lnTo>
                    <a:pt x="996" y="164"/>
                  </a:lnTo>
                  <a:lnTo>
                    <a:pt x="998" y="168"/>
                  </a:lnTo>
                  <a:lnTo>
                    <a:pt x="972" y="168"/>
                  </a:lnTo>
                  <a:lnTo>
                    <a:pt x="967" y="157"/>
                  </a:lnTo>
                  <a:lnTo>
                    <a:pt x="963" y="161"/>
                  </a:lnTo>
                  <a:lnTo>
                    <a:pt x="962" y="164"/>
                  </a:lnTo>
                  <a:lnTo>
                    <a:pt x="958" y="166"/>
                  </a:lnTo>
                  <a:lnTo>
                    <a:pt x="953" y="168"/>
                  </a:lnTo>
                  <a:lnTo>
                    <a:pt x="950" y="168"/>
                  </a:lnTo>
                  <a:lnTo>
                    <a:pt x="946" y="168"/>
                  </a:lnTo>
                  <a:lnTo>
                    <a:pt x="941" y="170"/>
                  </a:lnTo>
                  <a:lnTo>
                    <a:pt x="938" y="170"/>
                  </a:lnTo>
                  <a:lnTo>
                    <a:pt x="931" y="170"/>
                  </a:lnTo>
                  <a:lnTo>
                    <a:pt x="924" y="168"/>
                  </a:lnTo>
                  <a:lnTo>
                    <a:pt x="919" y="166"/>
                  </a:lnTo>
                  <a:lnTo>
                    <a:pt x="913" y="163"/>
                  </a:lnTo>
                  <a:lnTo>
                    <a:pt x="910" y="157"/>
                  </a:lnTo>
                  <a:lnTo>
                    <a:pt x="906" y="152"/>
                  </a:lnTo>
                  <a:lnTo>
                    <a:pt x="905" y="144"/>
                  </a:lnTo>
                  <a:lnTo>
                    <a:pt x="905" y="137"/>
                  </a:lnTo>
                  <a:lnTo>
                    <a:pt x="905" y="132"/>
                  </a:lnTo>
                  <a:lnTo>
                    <a:pt x="906" y="126"/>
                  </a:lnTo>
                  <a:lnTo>
                    <a:pt x="906" y="123"/>
                  </a:lnTo>
                  <a:lnTo>
                    <a:pt x="908" y="118"/>
                  </a:lnTo>
                  <a:lnTo>
                    <a:pt x="910" y="114"/>
                  </a:lnTo>
                  <a:lnTo>
                    <a:pt x="912" y="111"/>
                  </a:lnTo>
                  <a:lnTo>
                    <a:pt x="915" y="109"/>
                  </a:lnTo>
                  <a:lnTo>
                    <a:pt x="919" y="107"/>
                  </a:lnTo>
                  <a:lnTo>
                    <a:pt x="922" y="104"/>
                  </a:lnTo>
                  <a:lnTo>
                    <a:pt x="927" y="102"/>
                  </a:lnTo>
                  <a:lnTo>
                    <a:pt x="934" y="99"/>
                  </a:lnTo>
                  <a:lnTo>
                    <a:pt x="941" y="97"/>
                  </a:lnTo>
                  <a:lnTo>
                    <a:pt x="948" y="95"/>
                  </a:lnTo>
                  <a:lnTo>
                    <a:pt x="955" y="94"/>
                  </a:lnTo>
                  <a:lnTo>
                    <a:pt x="960" y="92"/>
                  </a:lnTo>
                  <a:lnTo>
                    <a:pt x="963" y="90"/>
                  </a:lnTo>
                  <a:lnTo>
                    <a:pt x="963" y="85"/>
                  </a:lnTo>
                  <a:lnTo>
                    <a:pt x="963" y="82"/>
                  </a:lnTo>
                  <a:lnTo>
                    <a:pt x="963" y="78"/>
                  </a:lnTo>
                  <a:lnTo>
                    <a:pt x="963" y="76"/>
                  </a:lnTo>
                  <a:lnTo>
                    <a:pt x="962" y="75"/>
                  </a:lnTo>
                  <a:lnTo>
                    <a:pt x="960" y="73"/>
                  </a:lnTo>
                  <a:lnTo>
                    <a:pt x="957" y="71"/>
                  </a:lnTo>
                  <a:lnTo>
                    <a:pt x="955" y="71"/>
                  </a:lnTo>
                  <a:lnTo>
                    <a:pt x="951" y="69"/>
                  </a:lnTo>
                  <a:lnTo>
                    <a:pt x="948" y="69"/>
                  </a:lnTo>
                  <a:lnTo>
                    <a:pt x="946" y="69"/>
                  </a:lnTo>
                  <a:lnTo>
                    <a:pt x="943" y="71"/>
                  </a:lnTo>
                  <a:lnTo>
                    <a:pt x="941" y="73"/>
                  </a:lnTo>
                  <a:lnTo>
                    <a:pt x="939" y="75"/>
                  </a:lnTo>
                  <a:lnTo>
                    <a:pt x="938" y="76"/>
                  </a:lnTo>
                  <a:lnTo>
                    <a:pt x="934" y="78"/>
                  </a:lnTo>
                  <a:lnTo>
                    <a:pt x="932" y="82"/>
                  </a:lnTo>
                  <a:lnTo>
                    <a:pt x="932" y="87"/>
                  </a:lnTo>
                  <a:close/>
                  <a:moveTo>
                    <a:pt x="963" y="113"/>
                  </a:moveTo>
                  <a:lnTo>
                    <a:pt x="962" y="113"/>
                  </a:lnTo>
                  <a:lnTo>
                    <a:pt x="958" y="114"/>
                  </a:lnTo>
                  <a:lnTo>
                    <a:pt x="955" y="116"/>
                  </a:lnTo>
                  <a:lnTo>
                    <a:pt x="950" y="118"/>
                  </a:lnTo>
                  <a:lnTo>
                    <a:pt x="944" y="118"/>
                  </a:lnTo>
                  <a:lnTo>
                    <a:pt x="941" y="119"/>
                  </a:lnTo>
                  <a:lnTo>
                    <a:pt x="938" y="123"/>
                  </a:lnTo>
                  <a:lnTo>
                    <a:pt x="936" y="125"/>
                  </a:lnTo>
                  <a:lnTo>
                    <a:pt x="934" y="126"/>
                  </a:lnTo>
                  <a:lnTo>
                    <a:pt x="932" y="128"/>
                  </a:lnTo>
                  <a:lnTo>
                    <a:pt x="932" y="132"/>
                  </a:lnTo>
                  <a:lnTo>
                    <a:pt x="932" y="133"/>
                  </a:lnTo>
                  <a:lnTo>
                    <a:pt x="932" y="137"/>
                  </a:lnTo>
                  <a:lnTo>
                    <a:pt x="932" y="140"/>
                  </a:lnTo>
                  <a:lnTo>
                    <a:pt x="934" y="142"/>
                  </a:lnTo>
                  <a:lnTo>
                    <a:pt x="936" y="145"/>
                  </a:lnTo>
                  <a:lnTo>
                    <a:pt x="939" y="147"/>
                  </a:lnTo>
                  <a:lnTo>
                    <a:pt x="941" y="149"/>
                  </a:lnTo>
                  <a:lnTo>
                    <a:pt x="944" y="151"/>
                  </a:lnTo>
                  <a:lnTo>
                    <a:pt x="946" y="151"/>
                  </a:lnTo>
                  <a:lnTo>
                    <a:pt x="948" y="151"/>
                  </a:lnTo>
                  <a:lnTo>
                    <a:pt x="950" y="149"/>
                  </a:lnTo>
                  <a:lnTo>
                    <a:pt x="953" y="149"/>
                  </a:lnTo>
                  <a:lnTo>
                    <a:pt x="957" y="147"/>
                  </a:lnTo>
                  <a:lnTo>
                    <a:pt x="958" y="144"/>
                  </a:lnTo>
                  <a:lnTo>
                    <a:pt x="960" y="142"/>
                  </a:lnTo>
                  <a:lnTo>
                    <a:pt x="962" y="138"/>
                  </a:lnTo>
                  <a:lnTo>
                    <a:pt x="963" y="137"/>
                  </a:lnTo>
                  <a:lnTo>
                    <a:pt x="963" y="133"/>
                  </a:lnTo>
                  <a:lnTo>
                    <a:pt x="963" y="130"/>
                  </a:lnTo>
                  <a:lnTo>
                    <a:pt x="963" y="125"/>
                  </a:lnTo>
                  <a:lnTo>
                    <a:pt x="963" y="118"/>
                  </a:lnTo>
                  <a:lnTo>
                    <a:pt x="963" y="113"/>
                  </a:lnTo>
                  <a:close/>
                  <a:moveTo>
                    <a:pt x="1003" y="47"/>
                  </a:moveTo>
                  <a:lnTo>
                    <a:pt x="1032" y="47"/>
                  </a:lnTo>
                  <a:lnTo>
                    <a:pt x="1057" y="135"/>
                  </a:lnTo>
                  <a:lnTo>
                    <a:pt x="1079" y="47"/>
                  </a:lnTo>
                  <a:lnTo>
                    <a:pt x="1107" y="47"/>
                  </a:lnTo>
                  <a:lnTo>
                    <a:pt x="1072" y="166"/>
                  </a:lnTo>
                  <a:lnTo>
                    <a:pt x="1065" y="187"/>
                  </a:lnTo>
                  <a:lnTo>
                    <a:pt x="1064" y="192"/>
                  </a:lnTo>
                  <a:lnTo>
                    <a:pt x="1062" y="197"/>
                  </a:lnTo>
                  <a:lnTo>
                    <a:pt x="1058" y="202"/>
                  </a:lnTo>
                  <a:lnTo>
                    <a:pt x="1057" y="206"/>
                  </a:lnTo>
                  <a:lnTo>
                    <a:pt x="1055" y="207"/>
                  </a:lnTo>
                  <a:lnTo>
                    <a:pt x="1051" y="209"/>
                  </a:lnTo>
                  <a:lnTo>
                    <a:pt x="1050" y="211"/>
                  </a:lnTo>
                  <a:lnTo>
                    <a:pt x="1045" y="213"/>
                  </a:lnTo>
                  <a:lnTo>
                    <a:pt x="1041" y="214"/>
                  </a:lnTo>
                  <a:lnTo>
                    <a:pt x="1038" y="216"/>
                  </a:lnTo>
                  <a:lnTo>
                    <a:pt x="1034" y="218"/>
                  </a:lnTo>
                  <a:lnTo>
                    <a:pt x="1029" y="218"/>
                  </a:lnTo>
                  <a:lnTo>
                    <a:pt x="1024" y="218"/>
                  </a:lnTo>
                  <a:lnTo>
                    <a:pt x="1020" y="216"/>
                  </a:lnTo>
                  <a:lnTo>
                    <a:pt x="1017" y="216"/>
                  </a:lnTo>
                  <a:lnTo>
                    <a:pt x="1013" y="214"/>
                  </a:lnTo>
                  <a:lnTo>
                    <a:pt x="1012" y="189"/>
                  </a:lnTo>
                  <a:lnTo>
                    <a:pt x="1015" y="189"/>
                  </a:lnTo>
                  <a:lnTo>
                    <a:pt x="1017" y="189"/>
                  </a:lnTo>
                  <a:lnTo>
                    <a:pt x="1020" y="189"/>
                  </a:lnTo>
                  <a:lnTo>
                    <a:pt x="1022" y="189"/>
                  </a:lnTo>
                  <a:lnTo>
                    <a:pt x="1026" y="189"/>
                  </a:lnTo>
                  <a:lnTo>
                    <a:pt x="1029" y="189"/>
                  </a:lnTo>
                  <a:lnTo>
                    <a:pt x="1032" y="189"/>
                  </a:lnTo>
                  <a:lnTo>
                    <a:pt x="1034" y="187"/>
                  </a:lnTo>
                  <a:lnTo>
                    <a:pt x="1038" y="183"/>
                  </a:lnTo>
                  <a:lnTo>
                    <a:pt x="1039" y="180"/>
                  </a:lnTo>
                  <a:lnTo>
                    <a:pt x="1041" y="175"/>
                  </a:lnTo>
                  <a:lnTo>
                    <a:pt x="1043" y="168"/>
                  </a:lnTo>
                  <a:lnTo>
                    <a:pt x="1003" y="47"/>
                  </a:lnTo>
                  <a:close/>
                  <a:moveTo>
                    <a:pt x="1183" y="132"/>
                  </a:moveTo>
                  <a:lnTo>
                    <a:pt x="1209" y="137"/>
                  </a:lnTo>
                  <a:lnTo>
                    <a:pt x="1205" y="145"/>
                  </a:lnTo>
                  <a:lnTo>
                    <a:pt x="1202" y="152"/>
                  </a:lnTo>
                  <a:lnTo>
                    <a:pt x="1198" y="159"/>
                  </a:lnTo>
                  <a:lnTo>
                    <a:pt x="1193" y="164"/>
                  </a:lnTo>
                  <a:lnTo>
                    <a:pt x="1186" y="166"/>
                  </a:lnTo>
                  <a:lnTo>
                    <a:pt x="1179" y="168"/>
                  </a:lnTo>
                  <a:lnTo>
                    <a:pt x="1172" y="170"/>
                  </a:lnTo>
                  <a:lnTo>
                    <a:pt x="1165" y="170"/>
                  </a:lnTo>
                  <a:lnTo>
                    <a:pt x="1155" y="170"/>
                  </a:lnTo>
                  <a:lnTo>
                    <a:pt x="1146" y="168"/>
                  </a:lnTo>
                  <a:lnTo>
                    <a:pt x="1139" y="164"/>
                  </a:lnTo>
                  <a:lnTo>
                    <a:pt x="1133" y="157"/>
                  </a:lnTo>
                  <a:lnTo>
                    <a:pt x="1126" y="149"/>
                  </a:lnTo>
                  <a:lnTo>
                    <a:pt x="1121" y="137"/>
                  </a:lnTo>
                  <a:lnTo>
                    <a:pt x="1117" y="125"/>
                  </a:lnTo>
                  <a:lnTo>
                    <a:pt x="1115" y="109"/>
                  </a:lnTo>
                  <a:lnTo>
                    <a:pt x="1117" y="95"/>
                  </a:lnTo>
                  <a:lnTo>
                    <a:pt x="1121" y="82"/>
                  </a:lnTo>
                  <a:lnTo>
                    <a:pt x="1126" y="71"/>
                  </a:lnTo>
                  <a:lnTo>
                    <a:pt x="1133" y="61"/>
                  </a:lnTo>
                  <a:lnTo>
                    <a:pt x="1138" y="54"/>
                  </a:lnTo>
                  <a:lnTo>
                    <a:pt x="1145" y="49"/>
                  </a:lnTo>
                  <a:lnTo>
                    <a:pt x="1153" y="47"/>
                  </a:lnTo>
                  <a:lnTo>
                    <a:pt x="1162" y="45"/>
                  </a:lnTo>
                  <a:lnTo>
                    <a:pt x="1172" y="47"/>
                  </a:lnTo>
                  <a:lnTo>
                    <a:pt x="1181" y="49"/>
                  </a:lnTo>
                  <a:lnTo>
                    <a:pt x="1190" y="54"/>
                  </a:lnTo>
                  <a:lnTo>
                    <a:pt x="1195" y="61"/>
                  </a:lnTo>
                  <a:lnTo>
                    <a:pt x="1202" y="71"/>
                  </a:lnTo>
                  <a:lnTo>
                    <a:pt x="1207" y="83"/>
                  </a:lnTo>
                  <a:lnTo>
                    <a:pt x="1209" y="97"/>
                  </a:lnTo>
                  <a:lnTo>
                    <a:pt x="1210" y="114"/>
                  </a:lnTo>
                  <a:lnTo>
                    <a:pt x="1210" y="118"/>
                  </a:lnTo>
                  <a:lnTo>
                    <a:pt x="1143" y="118"/>
                  </a:lnTo>
                  <a:lnTo>
                    <a:pt x="1143" y="125"/>
                  </a:lnTo>
                  <a:lnTo>
                    <a:pt x="1145" y="132"/>
                  </a:lnTo>
                  <a:lnTo>
                    <a:pt x="1148" y="137"/>
                  </a:lnTo>
                  <a:lnTo>
                    <a:pt x="1152" y="140"/>
                  </a:lnTo>
                  <a:lnTo>
                    <a:pt x="1153" y="144"/>
                  </a:lnTo>
                  <a:lnTo>
                    <a:pt x="1157" y="145"/>
                  </a:lnTo>
                  <a:lnTo>
                    <a:pt x="1162" y="147"/>
                  </a:lnTo>
                  <a:lnTo>
                    <a:pt x="1165" y="147"/>
                  </a:lnTo>
                  <a:lnTo>
                    <a:pt x="1171" y="145"/>
                  </a:lnTo>
                  <a:lnTo>
                    <a:pt x="1176" y="144"/>
                  </a:lnTo>
                  <a:lnTo>
                    <a:pt x="1181" y="138"/>
                  </a:lnTo>
                  <a:lnTo>
                    <a:pt x="1183" y="132"/>
                  </a:lnTo>
                  <a:close/>
                  <a:moveTo>
                    <a:pt x="1183" y="97"/>
                  </a:moveTo>
                  <a:lnTo>
                    <a:pt x="1183" y="90"/>
                  </a:lnTo>
                  <a:lnTo>
                    <a:pt x="1183" y="85"/>
                  </a:lnTo>
                  <a:lnTo>
                    <a:pt x="1181" y="80"/>
                  </a:lnTo>
                  <a:lnTo>
                    <a:pt x="1177" y="76"/>
                  </a:lnTo>
                  <a:lnTo>
                    <a:pt x="1174" y="75"/>
                  </a:lnTo>
                  <a:lnTo>
                    <a:pt x="1171" y="71"/>
                  </a:lnTo>
                  <a:lnTo>
                    <a:pt x="1169" y="69"/>
                  </a:lnTo>
                  <a:lnTo>
                    <a:pt x="1164" y="69"/>
                  </a:lnTo>
                  <a:lnTo>
                    <a:pt x="1160" y="69"/>
                  </a:lnTo>
                  <a:lnTo>
                    <a:pt x="1155" y="71"/>
                  </a:lnTo>
                  <a:lnTo>
                    <a:pt x="1153" y="75"/>
                  </a:lnTo>
                  <a:lnTo>
                    <a:pt x="1152" y="78"/>
                  </a:lnTo>
                  <a:lnTo>
                    <a:pt x="1148" y="82"/>
                  </a:lnTo>
                  <a:lnTo>
                    <a:pt x="1146" y="85"/>
                  </a:lnTo>
                  <a:lnTo>
                    <a:pt x="1145" y="90"/>
                  </a:lnTo>
                  <a:lnTo>
                    <a:pt x="1145" y="97"/>
                  </a:lnTo>
                  <a:lnTo>
                    <a:pt x="1183" y="97"/>
                  </a:lnTo>
                  <a:close/>
                  <a:moveTo>
                    <a:pt x="1257" y="168"/>
                  </a:moveTo>
                  <a:lnTo>
                    <a:pt x="1231" y="168"/>
                  </a:lnTo>
                  <a:lnTo>
                    <a:pt x="1231" y="47"/>
                  </a:lnTo>
                  <a:lnTo>
                    <a:pt x="1255" y="47"/>
                  </a:lnTo>
                  <a:lnTo>
                    <a:pt x="1255" y="66"/>
                  </a:lnTo>
                  <a:lnTo>
                    <a:pt x="1259" y="61"/>
                  </a:lnTo>
                  <a:lnTo>
                    <a:pt x="1260" y="56"/>
                  </a:lnTo>
                  <a:lnTo>
                    <a:pt x="1264" y="52"/>
                  </a:lnTo>
                  <a:lnTo>
                    <a:pt x="1266" y="49"/>
                  </a:lnTo>
                  <a:lnTo>
                    <a:pt x="1269" y="47"/>
                  </a:lnTo>
                  <a:lnTo>
                    <a:pt x="1271" y="47"/>
                  </a:lnTo>
                  <a:lnTo>
                    <a:pt x="1274" y="45"/>
                  </a:lnTo>
                  <a:lnTo>
                    <a:pt x="1278" y="45"/>
                  </a:lnTo>
                  <a:lnTo>
                    <a:pt x="1281" y="45"/>
                  </a:lnTo>
                  <a:lnTo>
                    <a:pt x="1286" y="47"/>
                  </a:lnTo>
                  <a:lnTo>
                    <a:pt x="1291" y="49"/>
                  </a:lnTo>
                  <a:lnTo>
                    <a:pt x="1295" y="52"/>
                  </a:lnTo>
                  <a:lnTo>
                    <a:pt x="1286" y="80"/>
                  </a:lnTo>
                  <a:lnTo>
                    <a:pt x="1283" y="78"/>
                  </a:lnTo>
                  <a:lnTo>
                    <a:pt x="1281" y="78"/>
                  </a:lnTo>
                  <a:lnTo>
                    <a:pt x="1278" y="76"/>
                  </a:lnTo>
                  <a:lnTo>
                    <a:pt x="1274" y="76"/>
                  </a:lnTo>
                  <a:lnTo>
                    <a:pt x="1272" y="76"/>
                  </a:lnTo>
                  <a:lnTo>
                    <a:pt x="1269" y="76"/>
                  </a:lnTo>
                  <a:lnTo>
                    <a:pt x="1267" y="76"/>
                  </a:lnTo>
                  <a:lnTo>
                    <a:pt x="1264" y="78"/>
                  </a:lnTo>
                  <a:lnTo>
                    <a:pt x="1262" y="82"/>
                  </a:lnTo>
                  <a:lnTo>
                    <a:pt x="1262" y="85"/>
                  </a:lnTo>
                  <a:lnTo>
                    <a:pt x="1260" y="90"/>
                  </a:lnTo>
                  <a:lnTo>
                    <a:pt x="1259" y="95"/>
                  </a:lnTo>
                  <a:lnTo>
                    <a:pt x="1259" y="101"/>
                  </a:lnTo>
                  <a:lnTo>
                    <a:pt x="1259" y="109"/>
                  </a:lnTo>
                  <a:lnTo>
                    <a:pt x="1257" y="119"/>
                  </a:lnTo>
                  <a:lnTo>
                    <a:pt x="1257" y="132"/>
                  </a:lnTo>
                  <a:lnTo>
                    <a:pt x="1257" y="1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34" name="Freeform 1792"/>
            <p:cNvSpPr>
              <a:spLocks noEditPoints="1"/>
            </p:cNvSpPr>
            <p:nvPr/>
          </p:nvSpPr>
          <p:spPr bwMode="auto">
            <a:xfrm>
              <a:off x="3045" y="1099"/>
              <a:ext cx="806" cy="108"/>
            </a:xfrm>
            <a:custGeom>
              <a:avLst/>
              <a:gdLst>
                <a:gd name="T0" fmla="*/ 1 w 1612"/>
                <a:gd name="T1" fmla="*/ 1 h 215"/>
                <a:gd name="T2" fmla="*/ 1 w 1612"/>
                <a:gd name="T3" fmla="*/ 1 h 215"/>
                <a:gd name="T4" fmla="*/ 1 w 1612"/>
                <a:gd name="T5" fmla="*/ 1 h 215"/>
                <a:gd name="T6" fmla="*/ 1 w 1612"/>
                <a:gd name="T7" fmla="*/ 1 h 215"/>
                <a:gd name="T8" fmla="*/ 1 w 1612"/>
                <a:gd name="T9" fmla="*/ 1 h 215"/>
                <a:gd name="T10" fmla="*/ 1 w 1612"/>
                <a:gd name="T11" fmla="*/ 1 h 215"/>
                <a:gd name="T12" fmla="*/ 1 w 1612"/>
                <a:gd name="T13" fmla="*/ 1 h 215"/>
                <a:gd name="T14" fmla="*/ 1 w 1612"/>
                <a:gd name="T15" fmla="*/ 1 h 215"/>
                <a:gd name="T16" fmla="*/ 1 w 1612"/>
                <a:gd name="T17" fmla="*/ 1 h 215"/>
                <a:gd name="T18" fmla="*/ 1 w 1612"/>
                <a:gd name="T19" fmla="*/ 1 h 215"/>
                <a:gd name="T20" fmla="*/ 1 w 1612"/>
                <a:gd name="T21" fmla="*/ 1 h 215"/>
                <a:gd name="T22" fmla="*/ 1 w 1612"/>
                <a:gd name="T23" fmla="*/ 1 h 215"/>
                <a:gd name="T24" fmla="*/ 1 w 1612"/>
                <a:gd name="T25" fmla="*/ 1 h 215"/>
                <a:gd name="T26" fmla="*/ 1 w 1612"/>
                <a:gd name="T27" fmla="*/ 1 h 215"/>
                <a:gd name="T28" fmla="*/ 1 w 1612"/>
                <a:gd name="T29" fmla="*/ 1 h 215"/>
                <a:gd name="T30" fmla="*/ 1 w 1612"/>
                <a:gd name="T31" fmla="*/ 1 h 215"/>
                <a:gd name="T32" fmla="*/ 1 w 1612"/>
                <a:gd name="T33" fmla="*/ 1 h 215"/>
                <a:gd name="T34" fmla="*/ 1 w 1612"/>
                <a:gd name="T35" fmla="*/ 1 h 215"/>
                <a:gd name="T36" fmla="*/ 1 w 1612"/>
                <a:gd name="T37" fmla="*/ 1 h 215"/>
                <a:gd name="T38" fmla="*/ 1 w 1612"/>
                <a:gd name="T39" fmla="*/ 1 h 215"/>
                <a:gd name="T40" fmla="*/ 1 w 1612"/>
                <a:gd name="T41" fmla="*/ 1 h 215"/>
                <a:gd name="T42" fmla="*/ 1 w 1612"/>
                <a:gd name="T43" fmla="*/ 1 h 215"/>
                <a:gd name="T44" fmla="*/ 1 w 1612"/>
                <a:gd name="T45" fmla="*/ 1 h 215"/>
                <a:gd name="T46" fmla="*/ 1 w 1612"/>
                <a:gd name="T47" fmla="*/ 1 h 215"/>
                <a:gd name="T48" fmla="*/ 1 w 1612"/>
                <a:gd name="T49" fmla="*/ 1 h 215"/>
                <a:gd name="T50" fmla="*/ 1 w 1612"/>
                <a:gd name="T51" fmla="*/ 1 h 215"/>
                <a:gd name="T52" fmla="*/ 1 w 1612"/>
                <a:gd name="T53" fmla="*/ 1 h 215"/>
                <a:gd name="T54" fmla="*/ 1 w 1612"/>
                <a:gd name="T55" fmla="*/ 1 h 215"/>
                <a:gd name="T56" fmla="*/ 1 w 1612"/>
                <a:gd name="T57" fmla="*/ 1 h 215"/>
                <a:gd name="T58" fmla="*/ 1 w 1612"/>
                <a:gd name="T59" fmla="*/ 1 h 215"/>
                <a:gd name="T60" fmla="*/ 1 w 1612"/>
                <a:gd name="T61" fmla="*/ 1 h 215"/>
                <a:gd name="T62" fmla="*/ 1 w 1612"/>
                <a:gd name="T63" fmla="*/ 1 h 215"/>
                <a:gd name="T64" fmla="*/ 1 w 1612"/>
                <a:gd name="T65" fmla="*/ 1 h 215"/>
                <a:gd name="T66" fmla="*/ 1 w 1612"/>
                <a:gd name="T67" fmla="*/ 1 h 215"/>
                <a:gd name="T68" fmla="*/ 1 w 1612"/>
                <a:gd name="T69" fmla="*/ 1 h 215"/>
                <a:gd name="T70" fmla="*/ 1 w 1612"/>
                <a:gd name="T71" fmla="*/ 1 h 215"/>
                <a:gd name="T72" fmla="*/ 1 w 1612"/>
                <a:gd name="T73" fmla="*/ 1 h 215"/>
                <a:gd name="T74" fmla="*/ 1 w 1612"/>
                <a:gd name="T75" fmla="*/ 1 h 215"/>
                <a:gd name="T76" fmla="*/ 1 w 1612"/>
                <a:gd name="T77" fmla="*/ 1 h 215"/>
                <a:gd name="T78" fmla="*/ 1 w 1612"/>
                <a:gd name="T79" fmla="*/ 1 h 215"/>
                <a:gd name="T80" fmla="*/ 1 w 1612"/>
                <a:gd name="T81" fmla="*/ 1 h 215"/>
                <a:gd name="T82" fmla="*/ 1 w 1612"/>
                <a:gd name="T83" fmla="*/ 1 h 215"/>
                <a:gd name="T84" fmla="*/ 1 w 1612"/>
                <a:gd name="T85" fmla="*/ 1 h 215"/>
                <a:gd name="T86" fmla="*/ 1 w 1612"/>
                <a:gd name="T87" fmla="*/ 1 h 215"/>
                <a:gd name="T88" fmla="*/ 1 w 1612"/>
                <a:gd name="T89" fmla="*/ 1 h 215"/>
                <a:gd name="T90" fmla="*/ 1 w 1612"/>
                <a:gd name="T91" fmla="*/ 1 h 215"/>
                <a:gd name="T92" fmla="*/ 1 w 1612"/>
                <a:gd name="T93" fmla="*/ 1 h 215"/>
                <a:gd name="T94" fmla="*/ 1 w 1612"/>
                <a:gd name="T95" fmla="*/ 1 h 215"/>
                <a:gd name="T96" fmla="*/ 1 w 1612"/>
                <a:gd name="T97" fmla="*/ 1 h 215"/>
                <a:gd name="T98" fmla="*/ 1 w 1612"/>
                <a:gd name="T99" fmla="*/ 1 h 215"/>
                <a:gd name="T100" fmla="*/ 1 w 1612"/>
                <a:gd name="T101" fmla="*/ 1 h 215"/>
                <a:gd name="T102" fmla="*/ 1 w 1612"/>
                <a:gd name="T103" fmla="*/ 1 h 215"/>
                <a:gd name="T104" fmla="*/ 1 w 1612"/>
                <a:gd name="T105" fmla="*/ 1 h 215"/>
                <a:gd name="T106" fmla="*/ 1 w 1612"/>
                <a:gd name="T107" fmla="*/ 1 h 215"/>
                <a:gd name="T108" fmla="*/ 1 w 1612"/>
                <a:gd name="T109" fmla="*/ 1 h 215"/>
                <a:gd name="T110" fmla="*/ 1 w 1612"/>
                <a:gd name="T111" fmla="*/ 1 h 215"/>
                <a:gd name="T112" fmla="*/ 1 w 1612"/>
                <a:gd name="T113" fmla="*/ 1 h 215"/>
                <a:gd name="T114" fmla="*/ 1 w 1612"/>
                <a:gd name="T115" fmla="*/ 1 h 215"/>
                <a:gd name="T116" fmla="*/ 1 w 1612"/>
                <a:gd name="T117" fmla="*/ 1 h 215"/>
                <a:gd name="T118" fmla="*/ 1 w 1612"/>
                <a:gd name="T119" fmla="*/ 1 h 21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612"/>
                <a:gd name="T181" fmla="*/ 0 h 215"/>
                <a:gd name="T182" fmla="*/ 1612 w 1612"/>
                <a:gd name="T183" fmla="*/ 215 h 21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612" h="215">
                  <a:moveTo>
                    <a:pt x="138" y="167"/>
                  </a:moveTo>
                  <a:lnTo>
                    <a:pt x="108" y="167"/>
                  </a:lnTo>
                  <a:lnTo>
                    <a:pt x="96" y="129"/>
                  </a:lnTo>
                  <a:lnTo>
                    <a:pt x="39" y="129"/>
                  </a:lnTo>
                  <a:lnTo>
                    <a:pt x="29" y="167"/>
                  </a:lnTo>
                  <a:lnTo>
                    <a:pt x="0" y="167"/>
                  </a:lnTo>
                  <a:lnTo>
                    <a:pt x="53" y="0"/>
                  </a:lnTo>
                  <a:lnTo>
                    <a:pt x="82" y="0"/>
                  </a:lnTo>
                  <a:lnTo>
                    <a:pt x="138" y="167"/>
                  </a:lnTo>
                  <a:close/>
                  <a:moveTo>
                    <a:pt x="88" y="101"/>
                  </a:moveTo>
                  <a:lnTo>
                    <a:pt x="69" y="39"/>
                  </a:lnTo>
                  <a:lnTo>
                    <a:pt x="48" y="101"/>
                  </a:lnTo>
                  <a:lnTo>
                    <a:pt x="88" y="101"/>
                  </a:lnTo>
                  <a:close/>
                  <a:moveTo>
                    <a:pt x="151" y="46"/>
                  </a:moveTo>
                  <a:lnTo>
                    <a:pt x="177" y="46"/>
                  </a:lnTo>
                  <a:lnTo>
                    <a:pt x="177" y="63"/>
                  </a:lnTo>
                  <a:lnTo>
                    <a:pt x="179" y="60"/>
                  </a:lnTo>
                  <a:lnTo>
                    <a:pt x="183" y="57"/>
                  </a:lnTo>
                  <a:lnTo>
                    <a:pt x="186" y="53"/>
                  </a:lnTo>
                  <a:lnTo>
                    <a:pt x="189" y="50"/>
                  </a:lnTo>
                  <a:lnTo>
                    <a:pt x="193" y="46"/>
                  </a:lnTo>
                  <a:lnTo>
                    <a:pt x="198" y="44"/>
                  </a:lnTo>
                  <a:lnTo>
                    <a:pt x="203" y="43"/>
                  </a:lnTo>
                  <a:lnTo>
                    <a:pt x="207" y="43"/>
                  </a:lnTo>
                  <a:lnTo>
                    <a:pt x="215" y="44"/>
                  </a:lnTo>
                  <a:lnTo>
                    <a:pt x="224" y="48"/>
                  </a:lnTo>
                  <a:lnTo>
                    <a:pt x="231" y="53"/>
                  </a:lnTo>
                  <a:lnTo>
                    <a:pt x="238" y="60"/>
                  </a:lnTo>
                  <a:lnTo>
                    <a:pt x="243" y="69"/>
                  </a:lnTo>
                  <a:lnTo>
                    <a:pt x="246" y="79"/>
                  </a:lnTo>
                  <a:lnTo>
                    <a:pt x="248" y="93"/>
                  </a:lnTo>
                  <a:lnTo>
                    <a:pt x="248" y="107"/>
                  </a:lnTo>
                  <a:lnTo>
                    <a:pt x="248" y="120"/>
                  </a:lnTo>
                  <a:lnTo>
                    <a:pt x="246" y="134"/>
                  </a:lnTo>
                  <a:lnTo>
                    <a:pt x="243" y="145"/>
                  </a:lnTo>
                  <a:lnTo>
                    <a:pt x="238" y="153"/>
                  </a:lnTo>
                  <a:lnTo>
                    <a:pt x="231" y="160"/>
                  </a:lnTo>
                  <a:lnTo>
                    <a:pt x="224" y="165"/>
                  </a:lnTo>
                  <a:lnTo>
                    <a:pt x="215" y="169"/>
                  </a:lnTo>
                  <a:lnTo>
                    <a:pt x="207" y="169"/>
                  </a:lnTo>
                  <a:lnTo>
                    <a:pt x="203" y="169"/>
                  </a:lnTo>
                  <a:lnTo>
                    <a:pt x="200" y="167"/>
                  </a:lnTo>
                  <a:lnTo>
                    <a:pt x="196" y="167"/>
                  </a:lnTo>
                  <a:lnTo>
                    <a:pt x="193" y="167"/>
                  </a:lnTo>
                  <a:lnTo>
                    <a:pt x="189" y="165"/>
                  </a:lnTo>
                  <a:lnTo>
                    <a:pt x="186" y="162"/>
                  </a:lnTo>
                  <a:lnTo>
                    <a:pt x="183" y="157"/>
                  </a:lnTo>
                  <a:lnTo>
                    <a:pt x="179" y="151"/>
                  </a:lnTo>
                  <a:lnTo>
                    <a:pt x="179" y="212"/>
                  </a:lnTo>
                  <a:lnTo>
                    <a:pt x="151" y="212"/>
                  </a:lnTo>
                  <a:lnTo>
                    <a:pt x="151" y="46"/>
                  </a:lnTo>
                  <a:close/>
                  <a:moveTo>
                    <a:pt x="179" y="105"/>
                  </a:moveTo>
                  <a:lnTo>
                    <a:pt x="179" y="115"/>
                  </a:lnTo>
                  <a:lnTo>
                    <a:pt x="181" y="122"/>
                  </a:lnTo>
                  <a:lnTo>
                    <a:pt x="183" y="129"/>
                  </a:lnTo>
                  <a:lnTo>
                    <a:pt x="186" y="134"/>
                  </a:lnTo>
                  <a:lnTo>
                    <a:pt x="189" y="139"/>
                  </a:lnTo>
                  <a:lnTo>
                    <a:pt x="193" y="141"/>
                  </a:lnTo>
                  <a:lnTo>
                    <a:pt x="196" y="145"/>
                  </a:lnTo>
                  <a:lnTo>
                    <a:pt x="200" y="145"/>
                  </a:lnTo>
                  <a:lnTo>
                    <a:pt x="205" y="145"/>
                  </a:lnTo>
                  <a:lnTo>
                    <a:pt x="208" y="141"/>
                  </a:lnTo>
                  <a:lnTo>
                    <a:pt x="212" y="139"/>
                  </a:lnTo>
                  <a:lnTo>
                    <a:pt x="215" y="134"/>
                  </a:lnTo>
                  <a:lnTo>
                    <a:pt x="217" y="129"/>
                  </a:lnTo>
                  <a:lnTo>
                    <a:pt x="220" y="124"/>
                  </a:lnTo>
                  <a:lnTo>
                    <a:pt x="222" y="115"/>
                  </a:lnTo>
                  <a:lnTo>
                    <a:pt x="222" y="107"/>
                  </a:lnTo>
                  <a:lnTo>
                    <a:pt x="222" y="98"/>
                  </a:lnTo>
                  <a:lnTo>
                    <a:pt x="220" y="89"/>
                  </a:lnTo>
                  <a:lnTo>
                    <a:pt x="217" y="82"/>
                  </a:lnTo>
                  <a:lnTo>
                    <a:pt x="215" y="77"/>
                  </a:lnTo>
                  <a:lnTo>
                    <a:pt x="212" y="74"/>
                  </a:lnTo>
                  <a:lnTo>
                    <a:pt x="208" y="70"/>
                  </a:lnTo>
                  <a:lnTo>
                    <a:pt x="203" y="69"/>
                  </a:lnTo>
                  <a:lnTo>
                    <a:pt x="200" y="69"/>
                  </a:lnTo>
                  <a:lnTo>
                    <a:pt x="195" y="69"/>
                  </a:lnTo>
                  <a:lnTo>
                    <a:pt x="191" y="70"/>
                  </a:lnTo>
                  <a:lnTo>
                    <a:pt x="188" y="74"/>
                  </a:lnTo>
                  <a:lnTo>
                    <a:pt x="184" y="77"/>
                  </a:lnTo>
                  <a:lnTo>
                    <a:pt x="181" y="82"/>
                  </a:lnTo>
                  <a:lnTo>
                    <a:pt x="179" y="88"/>
                  </a:lnTo>
                  <a:lnTo>
                    <a:pt x="179" y="96"/>
                  </a:lnTo>
                  <a:lnTo>
                    <a:pt x="179" y="105"/>
                  </a:lnTo>
                  <a:close/>
                  <a:moveTo>
                    <a:pt x="269" y="46"/>
                  </a:moveTo>
                  <a:lnTo>
                    <a:pt x="295" y="46"/>
                  </a:lnTo>
                  <a:lnTo>
                    <a:pt x="295" y="63"/>
                  </a:lnTo>
                  <a:lnTo>
                    <a:pt x="296" y="60"/>
                  </a:lnTo>
                  <a:lnTo>
                    <a:pt x="300" y="57"/>
                  </a:lnTo>
                  <a:lnTo>
                    <a:pt x="303" y="53"/>
                  </a:lnTo>
                  <a:lnTo>
                    <a:pt x="307" y="50"/>
                  </a:lnTo>
                  <a:lnTo>
                    <a:pt x="310" y="46"/>
                  </a:lnTo>
                  <a:lnTo>
                    <a:pt x="315" y="44"/>
                  </a:lnTo>
                  <a:lnTo>
                    <a:pt x="321" y="43"/>
                  </a:lnTo>
                  <a:lnTo>
                    <a:pt x="324" y="43"/>
                  </a:lnTo>
                  <a:lnTo>
                    <a:pt x="333" y="44"/>
                  </a:lnTo>
                  <a:lnTo>
                    <a:pt x="341" y="48"/>
                  </a:lnTo>
                  <a:lnTo>
                    <a:pt x="348" y="53"/>
                  </a:lnTo>
                  <a:lnTo>
                    <a:pt x="355" y="60"/>
                  </a:lnTo>
                  <a:lnTo>
                    <a:pt x="360" y="69"/>
                  </a:lnTo>
                  <a:lnTo>
                    <a:pt x="364" y="79"/>
                  </a:lnTo>
                  <a:lnTo>
                    <a:pt x="365" y="93"/>
                  </a:lnTo>
                  <a:lnTo>
                    <a:pt x="367" y="107"/>
                  </a:lnTo>
                  <a:lnTo>
                    <a:pt x="365" y="120"/>
                  </a:lnTo>
                  <a:lnTo>
                    <a:pt x="364" y="134"/>
                  </a:lnTo>
                  <a:lnTo>
                    <a:pt x="360" y="145"/>
                  </a:lnTo>
                  <a:lnTo>
                    <a:pt x="355" y="153"/>
                  </a:lnTo>
                  <a:lnTo>
                    <a:pt x="348" y="160"/>
                  </a:lnTo>
                  <a:lnTo>
                    <a:pt x="341" y="165"/>
                  </a:lnTo>
                  <a:lnTo>
                    <a:pt x="333" y="169"/>
                  </a:lnTo>
                  <a:lnTo>
                    <a:pt x="324" y="169"/>
                  </a:lnTo>
                  <a:lnTo>
                    <a:pt x="321" y="169"/>
                  </a:lnTo>
                  <a:lnTo>
                    <a:pt x="317" y="167"/>
                  </a:lnTo>
                  <a:lnTo>
                    <a:pt x="314" y="167"/>
                  </a:lnTo>
                  <a:lnTo>
                    <a:pt x="310" y="167"/>
                  </a:lnTo>
                  <a:lnTo>
                    <a:pt x="307" y="165"/>
                  </a:lnTo>
                  <a:lnTo>
                    <a:pt x="303" y="162"/>
                  </a:lnTo>
                  <a:lnTo>
                    <a:pt x="300" y="157"/>
                  </a:lnTo>
                  <a:lnTo>
                    <a:pt x="296" y="151"/>
                  </a:lnTo>
                  <a:lnTo>
                    <a:pt x="296" y="212"/>
                  </a:lnTo>
                  <a:lnTo>
                    <a:pt x="269" y="212"/>
                  </a:lnTo>
                  <a:lnTo>
                    <a:pt x="269" y="46"/>
                  </a:lnTo>
                  <a:close/>
                  <a:moveTo>
                    <a:pt x="296" y="105"/>
                  </a:moveTo>
                  <a:lnTo>
                    <a:pt x="296" y="115"/>
                  </a:lnTo>
                  <a:lnTo>
                    <a:pt x="298" y="122"/>
                  </a:lnTo>
                  <a:lnTo>
                    <a:pt x="300" y="129"/>
                  </a:lnTo>
                  <a:lnTo>
                    <a:pt x="302" y="134"/>
                  </a:lnTo>
                  <a:lnTo>
                    <a:pt x="305" y="139"/>
                  </a:lnTo>
                  <a:lnTo>
                    <a:pt x="310" y="141"/>
                  </a:lnTo>
                  <a:lnTo>
                    <a:pt x="314" y="145"/>
                  </a:lnTo>
                  <a:lnTo>
                    <a:pt x="319" y="145"/>
                  </a:lnTo>
                  <a:lnTo>
                    <a:pt x="322" y="145"/>
                  </a:lnTo>
                  <a:lnTo>
                    <a:pt x="326" y="141"/>
                  </a:lnTo>
                  <a:lnTo>
                    <a:pt x="329" y="139"/>
                  </a:lnTo>
                  <a:lnTo>
                    <a:pt x="333" y="134"/>
                  </a:lnTo>
                  <a:lnTo>
                    <a:pt x="334" y="129"/>
                  </a:lnTo>
                  <a:lnTo>
                    <a:pt x="338" y="124"/>
                  </a:lnTo>
                  <a:lnTo>
                    <a:pt x="340" y="115"/>
                  </a:lnTo>
                  <a:lnTo>
                    <a:pt x="340" y="107"/>
                  </a:lnTo>
                  <a:lnTo>
                    <a:pt x="340" y="98"/>
                  </a:lnTo>
                  <a:lnTo>
                    <a:pt x="338" y="89"/>
                  </a:lnTo>
                  <a:lnTo>
                    <a:pt x="334" y="82"/>
                  </a:lnTo>
                  <a:lnTo>
                    <a:pt x="333" y="77"/>
                  </a:lnTo>
                  <a:lnTo>
                    <a:pt x="329" y="74"/>
                  </a:lnTo>
                  <a:lnTo>
                    <a:pt x="326" y="70"/>
                  </a:lnTo>
                  <a:lnTo>
                    <a:pt x="322" y="69"/>
                  </a:lnTo>
                  <a:lnTo>
                    <a:pt x="319" y="69"/>
                  </a:lnTo>
                  <a:lnTo>
                    <a:pt x="314" y="69"/>
                  </a:lnTo>
                  <a:lnTo>
                    <a:pt x="309" y="70"/>
                  </a:lnTo>
                  <a:lnTo>
                    <a:pt x="303" y="74"/>
                  </a:lnTo>
                  <a:lnTo>
                    <a:pt x="300" y="77"/>
                  </a:lnTo>
                  <a:lnTo>
                    <a:pt x="298" y="82"/>
                  </a:lnTo>
                  <a:lnTo>
                    <a:pt x="298" y="88"/>
                  </a:lnTo>
                  <a:lnTo>
                    <a:pt x="296" y="96"/>
                  </a:lnTo>
                  <a:lnTo>
                    <a:pt x="296" y="105"/>
                  </a:lnTo>
                  <a:close/>
                  <a:moveTo>
                    <a:pt x="388" y="167"/>
                  </a:moveTo>
                  <a:lnTo>
                    <a:pt x="388" y="0"/>
                  </a:lnTo>
                  <a:lnTo>
                    <a:pt x="412" y="0"/>
                  </a:lnTo>
                  <a:lnTo>
                    <a:pt x="412" y="167"/>
                  </a:lnTo>
                  <a:lnTo>
                    <a:pt x="388" y="167"/>
                  </a:lnTo>
                  <a:close/>
                  <a:moveTo>
                    <a:pt x="440" y="29"/>
                  </a:moveTo>
                  <a:lnTo>
                    <a:pt x="440" y="0"/>
                  </a:lnTo>
                  <a:lnTo>
                    <a:pt x="467" y="0"/>
                  </a:lnTo>
                  <a:lnTo>
                    <a:pt x="467" y="29"/>
                  </a:lnTo>
                  <a:lnTo>
                    <a:pt x="440" y="29"/>
                  </a:lnTo>
                  <a:close/>
                  <a:moveTo>
                    <a:pt x="440" y="167"/>
                  </a:moveTo>
                  <a:lnTo>
                    <a:pt x="440" y="46"/>
                  </a:lnTo>
                  <a:lnTo>
                    <a:pt x="467" y="46"/>
                  </a:lnTo>
                  <a:lnTo>
                    <a:pt x="467" y="167"/>
                  </a:lnTo>
                  <a:lnTo>
                    <a:pt x="440" y="167"/>
                  </a:lnTo>
                  <a:close/>
                  <a:moveTo>
                    <a:pt x="580" y="81"/>
                  </a:moveTo>
                  <a:lnTo>
                    <a:pt x="554" y="88"/>
                  </a:lnTo>
                  <a:lnTo>
                    <a:pt x="552" y="79"/>
                  </a:lnTo>
                  <a:lnTo>
                    <a:pt x="548" y="72"/>
                  </a:lnTo>
                  <a:lnTo>
                    <a:pt x="543" y="70"/>
                  </a:lnTo>
                  <a:lnTo>
                    <a:pt x="536" y="69"/>
                  </a:lnTo>
                  <a:lnTo>
                    <a:pt x="531" y="69"/>
                  </a:lnTo>
                  <a:lnTo>
                    <a:pt x="526" y="70"/>
                  </a:lnTo>
                  <a:lnTo>
                    <a:pt x="523" y="72"/>
                  </a:lnTo>
                  <a:lnTo>
                    <a:pt x="519" y="76"/>
                  </a:lnTo>
                  <a:lnTo>
                    <a:pt x="517" y="81"/>
                  </a:lnTo>
                  <a:lnTo>
                    <a:pt x="516" y="88"/>
                  </a:lnTo>
                  <a:lnTo>
                    <a:pt x="514" y="95"/>
                  </a:lnTo>
                  <a:lnTo>
                    <a:pt x="514" y="105"/>
                  </a:lnTo>
                  <a:lnTo>
                    <a:pt x="514" y="115"/>
                  </a:lnTo>
                  <a:lnTo>
                    <a:pt x="516" y="122"/>
                  </a:lnTo>
                  <a:lnTo>
                    <a:pt x="517" y="129"/>
                  </a:lnTo>
                  <a:lnTo>
                    <a:pt x="519" y="134"/>
                  </a:lnTo>
                  <a:lnTo>
                    <a:pt x="523" y="139"/>
                  </a:lnTo>
                  <a:lnTo>
                    <a:pt x="526" y="141"/>
                  </a:lnTo>
                  <a:lnTo>
                    <a:pt x="531" y="145"/>
                  </a:lnTo>
                  <a:lnTo>
                    <a:pt x="536" y="145"/>
                  </a:lnTo>
                  <a:lnTo>
                    <a:pt x="540" y="145"/>
                  </a:lnTo>
                  <a:lnTo>
                    <a:pt x="542" y="143"/>
                  </a:lnTo>
                  <a:lnTo>
                    <a:pt x="545" y="141"/>
                  </a:lnTo>
                  <a:lnTo>
                    <a:pt x="548" y="139"/>
                  </a:lnTo>
                  <a:lnTo>
                    <a:pt x="550" y="136"/>
                  </a:lnTo>
                  <a:lnTo>
                    <a:pt x="552" y="132"/>
                  </a:lnTo>
                  <a:lnTo>
                    <a:pt x="554" y="127"/>
                  </a:lnTo>
                  <a:lnTo>
                    <a:pt x="555" y="120"/>
                  </a:lnTo>
                  <a:lnTo>
                    <a:pt x="580" y="127"/>
                  </a:lnTo>
                  <a:lnTo>
                    <a:pt x="574" y="146"/>
                  </a:lnTo>
                  <a:lnTo>
                    <a:pt x="566" y="158"/>
                  </a:lnTo>
                  <a:lnTo>
                    <a:pt x="552" y="167"/>
                  </a:lnTo>
                  <a:lnTo>
                    <a:pt x="535" y="169"/>
                  </a:lnTo>
                  <a:lnTo>
                    <a:pt x="523" y="169"/>
                  </a:lnTo>
                  <a:lnTo>
                    <a:pt x="514" y="165"/>
                  </a:lnTo>
                  <a:lnTo>
                    <a:pt x="505" y="160"/>
                  </a:lnTo>
                  <a:lnTo>
                    <a:pt x="498" y="151"/>
                  </a:lnTo>
                  <a:lnTo>
                    <a:pt x="493" y="143"/>
                  </a:lnTo>
                  <a:lnTo>
                    <a:pt x="490" y="132"/>
                  </a:lnTo>
                  <a:lnTo>
                    <a:pt x="486" y="120"/>
                  </a:lnTo>
                  <a:lnTo>
                    <a:pt x="486" y="108"/>
                  </a:lnTo>
                  <a:lnTo>
                    <a:pt x="486" y="93"/>
                  </a:lnTo>
                  <a:lnTo>
                    <a:pt x="490" y="81"/>
                  </a:lnTo>
                  <a:lnTo>
                    <a:pt x="493" y="69"/>
                  </a:lnTo>
                  <a:lnTo>
                    <a:pt x="500" y="60"/>
                  </a:lnTo>
                  <a:lnTo>
                    <a:pt x="507" y="53"/>
                  </a:lnTo>
                  <a:lnTo>
                    <a:pt x="516" y="48"/>
                  </a:lnTo>
                  <a:lnTo>
                    <a:pt x="524" y="44"/>
                  </a:lnTo>
                  <a:lnTo>
                    <a:pt x="535" y="43"/>
                  </a:lnTo>
                  <a:lnTo>
                    <a:pt x="543" y="43"/>
                  </a:lnTo>
                  <a:lnTo>
                    <a:pt x="552" y="44"/>
                  </a:lnTo>
                  <a:lnTo>
                    <a:pt x="557" y="48"/>
                  </a:lnTo>
                  <a:lnTo>
                    <a:pt x="562" y="53"/>
                  </a:lnTo>
                  <a:lnTo>
                    <a:pt x="567" y="58"/>
                  </a:lnTo>
                  <a:lnTo>
                    <a:pt x="573" y="65"/>
                  </a:lnTo>
                  <a:lnTo>
                    <a:pt x="576" y="72"/>
                  </a:lnTo>
                  <a:lnTo>
                    <a:pt x="580" y="81"/>
                  </a:lnTo>
                  <a:close/>
                  <a:moveTo>
                    <a:pt x="619" y="84"/>
                  </a:moveTo>
                  <a:lnTo>
                    <a:pt x="597" y="79"/>
                  </a:lnTo>
                  <a:lnTo>
                    <a:pt x="599" y="70"/>
                  </a:lnTo>
                  <a:lnTo>
                    <a:pt x="600" y="62"/>
                  </a:lnTo>
                  <a:lnTo>
                    <a:pt x="604" y="57"/>
                  </a:lnTo>
                  <a:lnTo>
                    <a:pt x="609" y="51"/>
                  </a:lnTo>
                  <a:lnTo>
                    <a:pt x="616" y="48"/>
                  </a:lnTo>
                  <a:lnTo>
                    <a:pt x="623" y="44"/>
                  </a:lnTo>
                  <a:lnTo>
                    <a:pt x="630" y="43"/>
                  </a:lnTo>
                  <a:lnTo>
                    <a:pt x="638" y="43"/>
                  </a:lnTo>
                  <a:lnTo>
                    <a:pt x="647" y="43"/>
                  </a:lnTo>
                  <a:lnTo>
                    <a:pt x="654" y="44"/>
                  </a:lnTo>
                  <a:lnTo>
                    <a:pt x="659" y="46"/>
                  </a:lnTo>
                  <a:lnTo>
                    <a:pt x="664" y="50"/>
                  </a:lnTo>
                  <a:lnTo>
                    <a:pt x="668" y="51"/>
                  </a:lnTo>
                  <a:lnTo>
                    <a:pt x="671" y="53"/>
                  </a:lnTo>
                  <a:lnTo>
                    <a:pt x="673" y="57"/>
                  </a:lnTo>
                  <a:lnTo>
                    <a:pt x="676" y="60"/>
                  </a:lnTo>
                  <a:lnTo>
                    <a:pt x="678" y="65"/>
                  </a:lnTo>
                  <a:lnTo>
                    <a:pt x="680" y="72"/>
                  </a:lnTo>
                  <a:lnTo>
                    <a:pt x="680" y="81"/>
                  </a:lnTo>
                  <a:lnTo>
                    <a:pt x="680" y="91"/>
                  </a:lnTo>
                  <a:lnTo>
                    <a:pt x="680" y="129"/>
                  </a:lnTo>
                  <a:lnTo>
                    <a:pt x="680" y="136"/>
                  </a:lnTo>
                  <a:lnTo>
                    <a:pt x="680" y="143"/>
                  </a:lnTo>
                  <a:lnTo>
                    <a:pt x="680" y="148"/>
                  </a:lnTo>
                  <a:lnTo>
                    <a:pt x="681" y="150"/>
                  </a:lnTo>
                  <a:lnTo>
                    <a:pt x="681" y="155"/>
                  </a:lnTo>
                  <a:lnTo>
                    <a:pt x="683" y="158"/>
                  </a:lnTo>
                  <a:lnTo>
                    <a:pt x="685" y="164"/>
                  </a:lnTo>
                  <a:lnTo>
                    <a:pt x="687" y="167"/>
                  </a:lnTo>
                  <a:lnTo>
                    <a:pt x="659" y="167"/>
                  </a:lnTo>
                  <a:lnTo>
                    <a:pt x="656" y="155"/>
                  </a:lnTo>
                  <a:lnTo>
                    <a:pt x="652" y="158"/>
                  </a:lnTo>
                  <a:lnTo>
                    <a:pt x="650" y="162"/>
                  </a:lnTo>
                  <a:lnTo>
                    <a:pt x="647" y="165"/>
                  </a:lnTo>
                  <a:lnTo>
                    <a:pt x="642" y="167"/>
                  </a:lnTo>
                  <a:lnTo>
                    <a:pt x="638" y="167"/>
                  </a:lnTo>
                  <a:lnTo>
                    <a:pt x="635" y="167"/>
                  </a:lnTo>
                  <a:lnTo>
                    <a:pt x="630" y="169"/>
                  </a:lnTo>
                  <a:lnTo>
                    <a:pt x="626" y="169"/>
                  </a:lnTo>
                  <a:lnTo>
                    <a:pt x="619" y="169"/>
                  </a:lnTo>
                  <a:lnTo>
                    <a:pt x="614" y="167"/>
                  </a:lnTo>
                  <a:lnTo>
                    <a:pt x="607" y="164"/>
                  </a:lnTo>
                  <a:lnTo>
                    <a:pt x="602" y="160"/>
                  </a:lnTo>
                  <a:lnTo>
                    <a:pt x="599" y="155"/>
                  </a:lnTo>
                  <a:lnTo>
                    <a:pt x="595" y="150"/>
                  </a:lnTo>
                  <a:lnTo>
                    <a:pt x="593" y="143"/>
                  </a:lnTo>
                  <a:lnTo>
                    <a:pt x="593" y="134"/>
                  </a:lnTo>
                  <a:lnTo>
                    <a:pt x="593" y="131"/>
                  </a:lnTo>
                  <a:lnTo>
                    <a:pt x="595" y="126"/>
                  </a:lnTo>
                  <a:lnTo>
                    <a:pt x="597" y="120"/>
                  </a:lnTo>
                  <a:lnTo>
                    <a:pt x="599" y="117"/>
                  </a:lnTo>
                  <a:lnTo>
                    <a:pt x="599" y="112"/>
                  </a:lnTo>
                  <a:lnTo>
                    <a:pt x="600" y="110"/>
                  </a:lnTo>
                  <a:lnTo>
                    <a:pt x="604" y="107"/>
                  </a:lnTo>
                  <a:lnTo>
                    <a:pt x="607" y="105"/>
                  </a:lnTo>
                  <a:lnTo>
                    <a:pt x="611" y="103"/>
                  </a:lnTo>
                  <a:lnTo>
                    <a:pt x="616" y="100"/>
                  </a:lnTo>
                  <a:lnTo>
                    <a:pt x="623" y="98"/>
                  </a:lnTo>
                  <a:lnTo>
                    <a:pt x="630" y="96"/>
                  </a:lnTo>
                  <a:lnTo>
                    <a:pt x="637" y="95"/>
                  </a:lnTo>
                  <a:lnTo>
                    <a:pt x="645" y="93"/>
                  </a:lnTo>
                  <a:lnTo>
                    <a:pt x="650" y="91"/>
                  </a:lnTo>
                  <a:lnTo>
                    <a:pt x="654" y="89"/>
                  </a:lnTo>
                  <a:lnTo>
                    <a:pt x="654" y="84"/>
                  </a:lnTo>
                  <a:lnTo>
                    <a:pt x="654" y="79"/>
                  </a:lnTo>
                  <a:lnTo>
                    <a:pt x="654" y="77"/>
                  </a:lnTo>
                  <a:lnTo>
                    <a:pt x="652" y="74"/>
                  </a:lnTo>
                  <a:lnTo>
                    <a:pt x="650" y="72"/>
                  </a:lnTo>
                  <a:lnTo>
                    <a:pt x="649" y="70"/>
                  </a:lnTo>
                  <a:lnTo>
                    <a:pt x="645" y="70"/>
                  </a:lnTo>
                  <a:lnTo>
                    <a:pt x="643" y="69"/>
                  </a:lnTo>
                  <a:lnTo>
                    <a:pt x="640" y="69"/>
                  </a:lnTo>
                  <a:lnTo>
                    <a:pt x="637" y="69"/>
                  </a:lnTo>
                  <a:lnTo>
                    <a:pt x="635" y="69"/>
                  </a:lnTo>
                  <a:lnTo>
                    <a:pt x="631" y="70"/>
                  </a:lnTo>
                  <a:lnTo>
                    <a:pt x="630" y="70"/>
                  </a:lnTo>
                  <a:lnTo>
                    <a:pt x="628" y="72"/>
                  </a:lnTo>
                  <a:lnTo>
                    <a:pt x="626" y="74"/>
                  </a:lnTo>
                  <a:lnTo>
                    <a:pt x="623" y="76"/>
                  </a:lnTo>
                  <a:lnTo>
                    <a:pt x="621" y="79"/>
                  </a:lnTo>
                  <a:lnTo>
                    <a:pt x="619" y="84"/>
                  </a:lnTo>
                  <a:close/>
                  <a:moveTo>
                    <a:pt x="654" y="110"/>
                  </a:moveTo>
                  <a:lnTo>
                    <a:pt x="650" y="110"/>
                  </a:lnTo>
                  <a:lnTo>
                    <a:pt x="647" y="112"/>
                  </a:lnTo>
                  <a:lnTo>
                    <a:pt x="643" y="114"/>
                  </a:lnTo>
                  <a:lnTo>
                    <a:pt x="638" y="115"/>
                  </a:lnTo>
                  <a:lnTo>
                    <a:pt x="633" y="117"/>
                  </a:lnTo>
                  <a:lnTo>
                    <a:pt x="630" y="119"/>
                  </a:lnTo>
                  <a:lnTo>
                    <a:pt x="626" y="120"/>
                  </a:lnTo>
                  <a:lnTo>
                    <a:pt x="624" y="122"/>
                  </a:lnTo>
                  <a:lnTo>
                    <a:pt x="623" y="124"/>
                  </a:lnTo>
                  <a:lnTo>
                    <a:pt x="621" y="127"/>
                  </a:lnTo>
                  <a:lnTo>
                    <a:pt x="619" y="129"/>
                  </a:lnTo>
                  <a:lnTo>
                    <a:pt x="619" y="131"/>
                  </a:lnTo>
                  <a:lnTo>
                    <a:pt x="619" y="134"/>
                  </a:lnTo>
                  <a:lnTo>
                    <a:pt x="621" y="138"/>
                  </a:lnTo>
                  <a:lnTo>
                    <a:pt x="623" y="139"/>
                  </a:lnTo>
                  <a:lnTo>
                    <a:pt x="624" y="143"/>
                  </a:lnTo>
                  <a:lnTo>
                    <a:pt x="626" y="146"/>
                  </a:lnTo>
                  <a:lnTo>
                    <a:pt x="630" y="148"/>
                  </a:lnTo>
                  <a:lnTo>
                    <a:pt x="631" y="150"/>
                  </a:lnTo>
                  <a:lnTo>
                    <a:pt x="635" y="150"/>
                  </a:lnTo>
                  <a:lnTo>
                    <a:pt x="637" y="150"/>
                  </a:lnTo>
                  <a:lnTo>
                    <a:pt x="638" y="148"/>
                  </a:lnTo>
                  <a:lnTo>
                    <a:pt x="642" y="146"/>
                  </a:lnTo>
                  <a:lnTo>
                    <a:pt x="645" y="145"/>
                  </a:lnTo>
                  <a:lnTo>
                    <a:pt x="647" y="143"/>
                  </a:lnTo>
                  <a:lnTo>
                    <a:pt x="649" y="139"/>
                  </a:lnTo>
                  <a:lnTo>
                    <a:pt x="650" y="138"/>
                  </a:lnTo>
                  <a:lnTo>
                    <a:pt x="652" y="134"/>
                  </a:lnTo>
                  <a:lnTo>
                    <a:pt x="654" y="131"/>
                  </a:lnTo>
                  <a:lnTo>
                    <a:pt x="654" y="127"/>
                  </a:lnTo>
                  <a:lnTo>
                    <a:pt x="654" y="122"/>
                  </a:lnTo>
                  <a:lnTo>
                    <a:pt x="654" y="117"/>
                  </a:lnTo>
                  <a:lnTo>
                    <a:pt x="654" y="110"/>
                  </a:lnTo>
                  <a:close/>
                  <a:moveTo>
                    <a:pt x="752" y="46"/>
                  </a:moveTo>
                  <a:lnTo>
                    <a:pt x="752" y="72"/>
                  </a:lnTo>
                  <a:lnTo>
                    <a:pt x="733" y="72"/>
                  </a:lnTo>
                  <a:lnTo>
                    <a:pt x="733" y="120"/>
                  </a:lnTo>
                  <a:lnTo>
                    <a:pt x="733" y="127"/>
                  </a:lnTo>
                  <a:lnTo>
                    <a:pt x="733" y="132"/>
                  </a:lnTo>
                  <a:lnTo>
                    <a:pt x="733" y="138"/>
                  </a:lnTo>
                  <a:lnTo>
                    <a:pt x="733" y="139"/>
                  </a:lnTo>
                  <a:lnTo>
                    <a:pt x="735" y="141"/>
                  </a:lnTo>
                  <a:lnTo>
                    <a:pt x="737" y="143"/>
                  </a:lnTo>
                  <a:lnTo>
                    <a:pt x="740" y="145"/>
                  </a:lnTo>
                  <a:lnTo>
                    <a:pt x="742" y="145"/>
                  </a:lnTo>
                  <a:lnTo>
                    <a:pt x="745" y="145"/>
                  </a:lnTo>
                  <a:lnTo>
                    <a:pt x="747" y="143"/>
                  </a:lnTo>
                  <a:lnTo>
                    <a:pt x="750" y="143"/>
                  </a:lnTo>
                  <a:lnTo>
                    <a:pt x="752" y="141"/>
                  </a:lnTo>
                  <a:lnTo>
                    <a:pt x="756" y="167"/>
                  </a:lnTo>
                  <a:lnTo>
                    <a:pt x="750" y="167"/>
                  </a:lnTo>
                  <a:lnTo>
                    <a:pt x="745" y="167"/>
                  </a:lnTo>
                  <a:lnTo>
                    <a:pt x="740" y="169"/>
                  </a:lnTo>
                  <a:lnTo>
                    <a:pt x="733" y="169"/>
                  </a:lnTo>
                  <a:lnTo>
                    <a:pt x="730" y="169"/>
                  </a:lnTo>
                  <a:lnTo>
                    <a:pt x="725" y="167"/>
                  </a:lnTo>
                  <a:lnTo>
                    <a:pt x="721" y="167"/>
                  </a:lnTo>
                  <a:lnTo>
                    <a:pt x="718" y="167"/>
                  </a:lnTo>
                  <a:lnTo>
                    <a:pt x="714" y="164"/>
                  </a:lnTo>
                  <a:lnTo>
                    <a:pt x="711" y="160"/>
                  </a:lnTo>
                  <a:lnTo>
                    <a:pt x="709" y="157"/>
                  </a:lnTo>
                  <a:lnTo>
                    <a:pt x="709" y="151"/>
                  </a:lnTo>
                  <a:lnTo>
                    <a:pt x="709" y="148"/>
                  </a:lnTo>
                  <a:lnTo>
                    <a:pt x="709" y="143"/>
                  </a:lnTo>
                  <a:lnTo>
                    <a:pt x="707" y="136"/>
                  </a:lnTo>
                  <a:lnTo>
                    <a:pt x="707" y="126"/>
                  </a:lnTo>
                  <a:lnTo>
                    <a:pt x="707" y="72"/>
                  </a:lnTo>
                  <a:lnTo>
                    <a:pt x="693" y="72"/>
                  </a:lnTo>
                  <a:lnTo>
                    <a:pt x="693" y="46"/>
                  </a:lnTo>
                  <a:lnTo>
                    <a:pt x="707" y="46"/>
                  </a:lnTo>
                  <a:lnTo>
                    <a:pt x="707" y="20"/>
                  </a:lnTo>
                  <a:lnTo>
                    <a:pt x="733" y="3"/>
                  </a:lnTo>
                  <a:lnTo>
                    <a:pt x="733" y="46"/>
                  </a:lnTo>
                  <a:lnTo>
                    <a:pt x="752" y="46"/>
                  </a:lnTo>
                  <a:close/>
                  <a:moveTo>
                    <a:pt x="769" y="29"/>
                  </a:moveTo>
                  <a:lnTo>
                    <a:pt x="769" y="0"/>
                  </a:lnTo>
                  <a:lnTo>
                    <a:pt x="797" y="0"/>
                  </a:lnTo>
                  <a:lnTo>
                    <a:pt x="797" y="29"/>
                  </a:lnTo>
                  <a:lnTo>
                    <a:pt x="769" y="29"/>
                  </a:lnTo>
                  <a:close/>
                  <a:moveTo>
                    <a:pt x="769" y="167"/>
                  </a:moveTo>
                  <a:lnTo>
                    <a:pt x="769" y="46"/>
                  </a:lnTo>
                  <a:lnTo>
                    <a:pt x="797" y="46"/>
                  </a:lnTo>
                  <a:lnTo>
                    <a:pt x="797" y="167"/>
                  </a:lnTo>
                  <a:lnTo>
                    <a:pt x="769" y="167"/>
                  </a:lnTo>
                  <a:close/>
                  <a:moveTo>
                    <a:pt x="818" y="107"/>
                  </a:moveTo>
                  <a:lnTo>
                    <a:pt x="818" y="96"/>
                  </a:lnTo>
                  <a:lnTo>
                    <a:pt x="820" y="88"/>
                  </a:lnTo>
                  <a:lnTo>
                    <a:pt x="821" y="81"/>
                  </a:lnTo>
                  <a:lnTo>
                    <a:pt x="823" y="74"/>
                  </a:lnTo>
                  <a:lnTo>
                    <a:pt x="826" y="67"/>
                  </a:lnTo>
                  <a:lnTo>
                    <a:pt x="832" y="60"/>
                  </a:lnTo>
                  <a:lnTo>
                    <a:pt x="837" y="55"/>
                  </a:lnTo>
                  <a:lnTo>
                    <a:pt x="842" y="51"/>
                  </a:lnTo>
                  <a:lnTo>
                    <a:pt x="849" y="48"/>
                  </a:lnTo>
                  <a:lnTo>
                    <a:pt x="856" y="44"/>
                  </a:lnTo>
                  <a:lnTo>
                    <a:pt x="861" y="43"/>
                  </a:lnTo>
                  <a:lnTo>
                    <a:pt x="868" y="43"/>
                  </a:lnTo>
                  <a:lnTo>
                    <a:pt x="880" y="44"/>
                  </a:lnTo>
                  <a:lnTo>
                    <a:pt x="890" y="48"/>
                  </a:lnTo>
                  <a:lnTo>
                    <a:pt x="899" y="53"/>
                  </a:lnTo>
                  <a:lnTo>
                    <a:pt x="906" y="62"/>
                  </a:lnTo>
                  <a:lnTo>
                    <a:pt x="913" y="72"/>
                  </a:lnTo>
                  <a:lnTo>
                    <a:pt x="916" y="82"/>
                  </a:lnTo>
                  <a:lnTo>
                    <a:pt x="920" y="95"/>
                  </a:lnTo>
                  <a:lnTo>
                    <a:pt x="920" y="107"/>
                  </a:lnTo>
                  <a:lnTo>
                    <a:pt x="920" y="115"/>
                  </a:lnTo>
                  <a:lnTo>
                    <a:pt x="918" y="124"/>
                  </a:lnTo>
                  <a:lnTo>
                    <a:pt x="914" y="132"/>
                  </a:lnTo>
                  <a:lnTo>
                    <a:pt x="913" y="139"/>
                  </a:lnTo>
                  <a:lnTo>
                    <a:pt x="909" y="146"/>
                  </a:lnTo>
                  <a:lnTo>
                    <a:pt x="904" y="153"/>
                  </a:lnTo>
                  <a:lnTo>
                    <a:pt x="899" y="158"/>
                  </a:lnTo>
                  <a:lnTo>
                    <a:pt x="894" y="164"/>
                  </a:lnTo>
                  <a:lnTo>
                    <a:pt x="889" y="165"/>
                  </a:lnTo>
                  <a:lnTo>
                    <a:pt x="882" y="167"/>
                  </a:lnTo>
                  <a:lnTo>
                    <a:pt x="876" y="169"/>
                  </a:lnTo>
                  <a:lnTo>
                    <a:pt x="870" y="169"/>
                  </a:lnTo>
                  <a:lnTo>
                    <a:pt x="857" y="169"/>
                  </a:lnTo>
                  <a:lnTo>
                    <a:pt x="849" y="165"/>
                  </a:lnTo>
                  <a:lnTo>
                    <a:pt x="838" y="160"/>
                  </a:lnTo>
                  <a:lnTo>
                    <a:pt x="832" y="153"/>
                  </a:lnTo>
                  <a:lnTo>
                    <a:pt x="825" y="145"/>
                  </a:lnTo>
                  <a:lnTo>
                    <a:pt x="821" y="134"/>
                  </a:lnTo>
                  <a:lnTo>
                    <a:pt x="818" y="120"/>
                  </a:lnTo>
                  <a:lnTo>
                    <a:pt x="818" y="107"/>
                  </a:lnTo>
                  <a:close/>
                  <a:moveTo>
                    <a:pt x="844" y="108"/>
                  </a:moveTo>
                  <a:lnTo>
                    <a:pt x="844" y="117"/>
                  </a:lnTo>
                  <a:lnTo>
                    <a:pt x="845" y="124"/>
                  </a:lnTo>
                  <a:lnTo>
                    <a:pt x="849" y="129"/>
                  </a:lnTo>
                  <a:lnTo>
                    <a:pt x="851" y="134"/>
                  </a:lnTo>
                  <a:lnTo>
                    <a:pt x="856" y="139"/>
                  </a:lnTo>
                  <a:lnTo>
                    <a:pt x="859" y="141"/>
                  </a:lnTo>
                  <a:lnTo>
                    <a:pt x="864" y="145"/>
                  </a:lnTo>
                  <a:lnTo>
                    <a:pt x="870" y="145"/>
                  </a:lnTo>
                  <a:lnTo>
                    <a:pt x="873" y="145"/>
                  </a:lnTo>
                  <a:lnTo>
                    <a:pt x="878" y="141"/>
                  </a:lnTo>
                  <a:lnTo>
                    <a:pt x="882" y="139"/>
                  </a:lnTo>
                  <a:lnTo>
                    <a:pt x="885" y="134"/>
                  </a:lnTo>
                  <a:lnTo>
                    <a:pt x="889" y="129"/>
                  </a:lnTo>
                  <a:lnTo>
                    <a:pt x="890" y="124"/>
                  </a:lnTo>
                  <a:lnTo>
                    <a:pt x="892" y="117"/>
                  </a:lnTo>
                  <a:lnTo>
                    <a:pt x="892" y="108"/>
                  </a:lnTo>
                  <a:lnTo>
                    <a:pt x="892" y="100"/>
                  </a:lnTo>
                  <a:lnTo>
                    <a:pt x="890" y="91"/>
                  </a:lnTo>
                  <a:lnTo>
                    <a:pt x="889" y="84"/>
                  </a:lnTo>
                  <a:lnTo>
                    <a:pt x="885" y="79"/>
                  </a:lnTo>
                  <a:lnTo>
                    <a:pt x="882" y="76"/>
                  </a:lnTo>
                  <a:lnTo>
                    <a:pt x="876" y="72"/>
                  </a:lnTo>
                  <a:lnTo>
                    <a:pt x="873" y="70"/>
                  </a:lnTo>
                  <a:lnTo>
                    <a:pt x="868" y="70"/>
                  </a:lnTo>
                  <a:lnTo>
                    <a:pt x="863" y="70"/>
                  </a:lnTo>
                  <a:lnTo>
                    <a:pt x="859" y="72"/>
                  </a:lnTo>
                  <a:lnTo>
                    <a:pt x="856" y="76"/>
                  </a:lnTo>
                  <a:lnTo>
                    <a:pt x="851" y="79"/>
                  </a:lnTo>
                  <a:lnTo>
                    <a:pt x="849" y="84"/>
                  </a:lnTo>
                  <a:lnTo>
                    <a:pt x="845" y="91"/>
                  </a:lnTo>
                  <a:lnTo>
                    <a:pt x="844" y="100"/>
                  </a:lnTo>
                  <a:lnTo>
                    <a:pt x="844" y="108"/>
                  </a:lnTo>
                  <a:close/>
                  <a:moveTo>
                    <a:pt x="1030" y="167"/>
                  </a:moveTo>
                  <a:lnTo>
                    <a:pt x="1006" y="167"/>
                  </a:lnTo>
                  <a:lnTo>
                    <a:pt x="1006" y="107"/>
                  </a:lnTo>
                  <a:lnTo>
                    <a:pt x="1006" y="98"/>
                  </a:lnTo>
                  <a:lnTo>
                    <a:pt x="1006" y="91"/>
                  </a:lnTo>
                  <a:lnTo>
                    <a:pt x="1004" y="84"/>
                  </a:lnTo>
                  <a:lnTo>
                    <a:pt x="1004" y="81"/>
                  </a:lnTo>
                  <a:lnTo>
                    <a:pt x="1002" y="79"/>
                  </a:lnTo>
                  <a:lnTo>
                    <a:pt x="1001" y="76"/>
                  </a:lnTo>
                  <a:lnTo>
                    <a:pt x="999" y="74"/>
                  </a:lnTo>
                  <a:lnTo>
                    <a:pt x="997" y="72"/>
                  </a:lnTo>
                  <a:lnTo>
                    <a:pt x="996" y="70"/>
                  </a:lnTo>
                  <a:lnTo>
                    <a:pt x="994" y="70"/>
                  </a:lnTo>
                  <a:lnTo>
                    <a:pt x="990" y="69"/>
                  </a:lnTo>
                  <a:lnTo>
                    <a:pt x="987" y="69"/>
                  </a:lnTo>
                  <a:lnTo>
                    <a:pt x="984" y="70"/>
                  </a:lnTo>
                  <a:lnTo>
                    <a:pt x="980" y="70"/>
                  </a:lnTo>
                  <a:lnTo>
                    <a:pt x="977" y="72"/>
                  </a:lnTo>
                  <a:lnTo>
                    <a:pt x="975" y="76"/>
                  </a:lnTo>
                  <a:lnTo>
                    <a:pt x="973" y="77"/>
                  </a:lnTo>
                  <a:lnTo>
                    <a:pt x="971" y="81"/>
                  </a:lnTo>
                  <a:lnTo>
                    <a:pt x="970" y="84"/>
                  </a:lnTo>
                  <a:lnTo>
                    <a:pt x="970" y="89"/>
                  </a:lnTo>
                  <a:lnTo>
                    <a:pt x="970" y="95"/>
                  </a:lnTo>
                  <a:lnTo>
                    <a:pt x="968" y="103"/>
                  </a:lnTo>
                  <a:lnTo>
                    <a:pt x="968" y="112"/>
                  </a:lnTo>
                  <a:lnTo>
                    <a:pt x="968" y="167"/>
                  </a:lnTo>
                  <a:lnTo>
                    <a:pt x="940" y="167"/>
                  </a:lnTo>
                  <a:lnTo>
                    <a:pt x="940" y="46"/>
                  </a:lnTo>
                  <a:lnTo>
                    <a:pt x="966" y="46"/>
                  </a:lnTo>
                  <a:lnTo>
                    <a:pt x="966" y="63"/>
                  </a:lnTo>
                  <a:lnTo>
                    <a:pt x="970" y="58"/>
                  </a:lnTo>
                  <a:lnTo>
                    <a:pt x="971" y="55"/>
                  </a:lnTo>
                  <a:lnTo>
                    <a:pt x="975" y="53"/>
                  </a:lnTo>
                  <a:lnTo>
                    <a:pt x="980" y="50"/>
                  </a:lnTo>
                  <a:lnTo>
                    <a:pt x="984" y="46"/>
                  </a:lnTo>
                  <a:lnTo>
                    <a:pt x="989" y="44"/>
                  </a:lnTo>
                  <a:lnTo>
                    <a:pt x="994" y="43"/>
                  </a:lnTo>
                  <a:lnTo>
                    <a:pt x="999" y="43"/>
                  </a:lnTo>
                  <a:lnTo>
                    <a:pt x="1004" y="43"/>
                  </a:lnTo>
                  <a:lnTo>
                    <a:pt x="1009" y="44"/>
                  </a:lnTo>
                  <a:lnTo>
                    <a:pt x="1013" y="48"/>
                  </a:lnTo>
                  <a:lnTo>
                    <a:pt x="1018" y="50"/>
                  </a:lnTo>
                  <a:lnTo>
                    <a:pt x="1021" y="53"/>
                  </a:lnTo>
                  <a:lnTo>
                    <a:pt x="1025" y="57"/>
                  </a:lnTo>
                  <a:lnTo>
                    <a:pt x="1027" y="60"/>
                  </a:lnTo>
                  <a:lnTo>
                    <a:pt x="1028" y="65"/>
                  </a:lnTo>
                  <a:lnTo>
                    <a:pt x="1030" y="70"/>
                  </a:lnTo>
                  <a:lnTo>
                    <a:pt x="1030" y="76"/>
                  </a:lnTo>
                  <a:lnTo>
                    <a:pt x="1030" y="84"/>
                  </a:lnTo>
                  <a:lnTo>
                    <a:pt x="1030" y="93"/>
                  </a:lnTo>
                  <a:lnTo>
                    <a:pt x="1030" y="167"/>
                  </a:lnTo>
                  <a:close/>
                  <a:moveTo>
                    <a:pt x="1111" y="167"/>
                  </a:moveTo>
                  <a:lnTo>
                    <a:pt x="1111" y="0"/>
                  </a:lnTo>
                  <a:lnTo>
                    <a:pt x="1141" y="0"/>
                  </a:lnTo>
                  <a:lnTo>
                    <a:pt x="1141" y="139"/>
                  </a:lnTo>
                  <a:lnTo>
                    <a:pt x="1210" y="139"/>
                  </a:lnTo>
                  <a:lnTo>
                    <a:pt x="1210" y="167"/>
                  </a:lnTo>
                  <a:lnTo>
                    <a:pt x="1111" y="167"/>
                  </a:lnTo>
                  <a:close/>
                  <a:moveTo>
                    <a:pt x="1251" y="84"/>
                  </a:moveTo>
                  <a:lnTo>
                    <a:pt x="1225" y="79"/>
                  </a:lnTo>
                  <a:lnTo>
                    <a:pt x="1229" y="70"/>
                  </a:lnTo>
                  <a:lnTo>
                    <a:pt x="1230" y="62"/>
                  </a:lnTo>
                  <a:lnTo>
                    <a:pt x="1234" y="57"/>
                  </a:lnTo>
                  <a:lnTo>
                    <a:pt x="1239" y="51"/>
                  </a:lnTo>
                  <a:lnTo>
                    <a:pt x="1244" y="48"/>
                  </a:lnTo>
                  <a:lnTo>
                    <a:pt x="1251" y="44"/>
                  </a:lnTo>
                  <a:lnTo>
                    <a:pt x="1260" y="43"/>
                  </a:lnTo>
                  <a:lnTo>
                    <a:pt x="1268" y="43"/>
                  </a:lnTo>
                  <a:lnTo>
                    <a:pt x="1275" y="43"/>
                  </a:lnTo>
                  <a:lnTo>
                    <a:pt x="1284" y="44"/>
                  </a:lnTo>
                  <a:lnTo>
                    <a:pt x="1289" y="46"/>
                  </a:lnTo>
                  <a:lnTo>
                    <a:pt x="1293" y="50"/>
                  </a:lnTo>
                  <a:lnTo>
                    <a:pt x="1298" y="51"/>
                  </a:lnTo>
                  <a:lnTo>
                    <a:pt x="1301" y="53"/>
                  </a:lnTo>
                  <a:lnTo>
                    <a:pt x="1303" y="57"/>
                  </a:lnTo>
                  <a:lnTo>
                    <a:pt x="1306" y="60"/>
                  </a:lnTo>
                  <a:lnTo>
                    <a:pt x="1308" y="65"/>
                  </a:lnTo>
                  <a:lnTo>
                    <a:pt x="1310" y="72"/>
                  </a:lnTo>
                  <a:lnTo>
                    <a:pt x="1310" y="81"/>
                  </a:lnTo>
                  <a:lnTo>
                    <a:pt x="1310" y="91"/>
                  </a:lnTo>
                  <a:lnTo>
                    <a:pt x="1310" y="129"/>
                  </a:lnTo>
                  <a:lnTo>
                    <a:pt x="1310" y="136"/>
                  </a:lnTo>
                  <a:lnTo>
                    <a:pt x="1310" y="143"/>
                  </a:lnTo>
                  <a:lnTo>
                    <a:pt x="1310" y="148"/>
                  </a:lnTo>
                  <a:lnTo>
                    <a:pt x="1310" y="150"/>
                  </a:lnTo>
                  <a:lnTo>
                    <a:pt x="1310" y="155"/>
                  </a:lnTo>
                  <a:lnTo>
                    <a:pt x="1311" y="158"/>
                  </a:lnTo>
                  <a:lnTo>
                    <a:pt x="1313" y="164"/>
                  </a:lnTo>
                  <a:lnTo>
                    <a:pt x="1315" y="167"/>
                  </a:lnTo>
                  <a:lnTo>
                    <a:pt x="1291" y="167"/>
                  </a:lnTo>
                  <a:lnTo>
                    <a:pt x="1286" y="155"/>
                  </a:lnTo>
                  <a:lnTo>
                    <a:pt x="1282" y="158"/>
                  </a:lnTo>
                  <a:lnTo>
                    <a:pt x="1279" y="162"/>
                  </a:lnTo>
                  <a:lnTo>
                    <a:pt x="1275" y="165"/>
                  </a:lnTo>
                  <a:lnTo>
                    <a:pt x="1272" y="167"/>
                  </a:lnTo>
                  <a:lnTo>
                    <a:pt x="1268" y="167"/>
                  </a:lnTo>
                  <a:lnTo>
                    <a:pt x="1263" y="167"/>
                  </a:lnTo>
                  <a:lnTo>
                    <a:pt x="1258" y="169"/>
                  </a:lnTo>
                  <a:lnTo>
                    <a:pt x="1255" y="169"/>
                  </a:lnTo>
                  <a:lnTo>
                    <a:pt x="1248" y="169"/>
                  </a:lnTo>
                  <a:lnTo>
                    <a:pt x="1242" y="167"/>
                  </a:lnTo>
                  <a:lnTo>
                    <a:pt x="1237" y="164"/>
                  </a:lnTo>
                  <a:lnTo>
                    <a:pt x="1232" y="160"/>
                  </a:lnTo>
                  <a:lnTo>
                    <a:pt x="1227" y="155"/>
                  </a:lnTo>
                  <a:lnTo>
                    <a:pt x="1225" y="150"/>
                  </a:lnTo>
                  <a:lnTo>
                    <a:pt x="1222" y="143"/>
                  </a:lnTo>
                  <a:lnTo>
                    <a:pt x="1222" y="134"/>
                  </a:lnTo>
                  <a:lnTo>
                    <a:pt x="1222" y="131"/>
                  </a:lnTo>
                  <a:lnTo>
                    <a:pt x="1223" y="126"/>
                  </a:lnTo>
                  <a:lnTo>
                    <a:pt x="1225" y="120"/>
                  </a:lnTo>
                  <a:lnTo>
                    <a:pt x="1227" y="117"/>
                  </a:lnTo>
                  <a:lnTo>
                    <a:pt x="1229" y="112"/>
                  </a:lnTo>
                  <a:lnTo>
                    <a:pt x="1230" y="110"/>
                  </a:lnTo>
                  <a:lnTo>
                    <a:pt x="1234" y="107"/>
                  </a:lnTo>
                  <a:lnTo>
                    <a:pt x="1236" y="105"/>
                  </a:lnTo>
                  <a:lnTo>
                    <a:pt x="1241" y="103"/>
                  </a:lnTo>
                  <a:lnTo>
                    <a:pt x="1246" y="100"/>
                  </a:lnTo>
                  <a:lnTo>
                    <a:pt x="1251" y="98"/>
                  </a:lnTo>
                  <a:lnTo>
                    <a:pt x="1258" y="96"/>
                  </a:lnTo>
                  <a:lnTo>
                    <a:pt x="1267" y="95"/>
                  </a:lnTo>
                  <a:lnTo>
                    <a:pt x="1274" y="93"/>
                  </a:lnTo>
                  <a:lnTo>
                    <a:pt x="1279" y="91"/>
                  </a:lnTo>
                  <a:lnTo>
                    <a:pt x="1282" y="89"/>
                  </a:lnTo>
                  <a:lnTo>
                    <a:pt x="1282" y="84"/>
                  </a:lnTo>
                  <a:lnTo>
                    <a:pt x="1282" y="79"/>
                  </a:lnTo>
                  <a:lnTo>
                    <a:pt x="1282" y="77"/>
                  </a:lnTo>
                  <a:lnTo>
                    <a:pt x="1280" y="74"/>
                  </a:lnTo>
                  <a:lnTo>
                    <a:pt x="1279" y="72"/>
                  </a:lnTo>
                  <a:lnTo>
                    <a:pt x="1277" y="70"/>
                  </a:lnTo>
                  <a:lnTo>
                    <a:pt x="1275" y="70"/>
                  </a:lnTo>
                  <a:lnTo>
                    <a:pt x="1272" y="69"/>
                  </a:lnTo>
                  <a:lnTo>
                    <a:pt x="1270" y="69"/>
                  </a:lnTo>
                  <a:lnTo>
                    <a:pt x="1267" y="69"/>
                  </a:lnTo>
                  <a:lnTo>
                    <a:pt x="1263" y="69"/>
                  </a:lnTo>
                  <a:lnTo>
                    <a:pt x="1260" y="70"/>
                  </a:lnTo>
                  <a:lnTo>
                    <a:pt x="1258" y="70"/>
                  </a:lnTo>
                  <a:lnTo>
                    <a:pt x="1256" y="72"/>
                  </a:lnTo>
                  <a:lnTo>
                    <a:pt x="1255" y="74"/>
                  </a:lnTo>
                  <a:lnTo>
                    <a:pt x="1253" y="76"/>
                  </a:lnTo>
                  <a:lnTo>
                    <a:pt x="1251" y="79"/>
                  </a:lnTo>
                  <a:lnTo>
                    <a:pt x="1251" y="84"/>
                  </a:lnTo>
                  <a:close/>
                  <a:moveTo>
                    <a:pt x="1282" y="110"/>
                  </a:moveTo>
                  <a:lnTo>
                    <a:pt x="1280" y="110"/>
                  </a:lnTo>
                  <a:lnTo>
                    <a:pt x="1277" y="112"/>
                  </a:lnTo>
                  <a:lnTo>
                    <a:pt x="1272" y="114"/>
                  </a:lnTo>
                  <a:lnTo>
                    <a:pt x="1268" y="115"/>
                  </a:lnTo>
                  <a:lnTo>
                    <a:pt x="1263" y="117"/>
                  </a:lnTo>
                  <a:lnTo>
                    <a:pt x="1258" y="119"/>
                  </a:lnTo>
                  <a:lnTo>
                    <a:pt x="1255" y="120"/>
                  </a:lnTo>
                  <a:lnTo>
                    <a:pt x="1253" y="122"/>
                  </a:lnTo>
                  <a:lnTo>
                    <a:pt x="1251" y="124"/>
                  </a:lnTo>
                  <a:lnTo>
                    <a:pt x="1251" y="127"/>
                  </a:lnTo>
                  <a:lnTo>
                    <a:pt x="1251" y="129"/>
                  </a:lnTo>
                  <a:lnTo>
                    <a:pt x="1251" y="131"/>
                  </a:lnTo>
                  <a:lnTo>
                    <a:pt x="1251" y="134"/>
                  </a:lnTo>
                  <a:lnTo>
                    <a:pt x="1251" y="138"/>
                  </a:lnTo>
                  <a:lnTo>
                    <a:pt x="1251" y="139"/>
                  </a:lnTo>
                  <a:lnTo>
                    <a:pt x="1253" y="143"/>
                  </a:lnTo>
                  <a:lnTo>
                    <a:pt x="1256" y="146"/>
                  </a:lnTo>
                  <a:lnTo>
                    <a:pt x="1258" y="148"/>
                  </a:lnTo>
                  <a:lnTo>
                    <a:pt x="1261" y="150"/>
                  </a:lnTo>
                  <a:lnTo>
                    <a:pt x="1263" y="150"/>
                  </a:lnTo>
                  <a:lnTo>
                    <a:pt x="1267" y="150"/>
                  </a:lnTo>
                  <a:lnTo>
                    <a:pt x="1268" y="148"/>
                  </a:lnTo>
                  <a:lnTo>
                    <a:pt x="1272" y="146"/>
                  </a:lnTo>
                  <a:lnTo>
                    <a:pt x="1274" y="145"/>
                  </a:lnTo>
                  <a:lnTo>
                    <a:pt x="1275" y="143"/>
                  </a:lnTo>
                  <a:lnTo>
                    <a:pt x="1279" y="139"/>
                  </a:lnTo>
                  <a:lnTo>
                    <a:pt x="1280" y="138"/>
                  </a:lnTo>
                  <a:lnTo>
                    <a:pt x="1280" y="134"/>
                  </a:lnTo>
                  <a:lnTo>
                    <a:pt x="1282" y="131"/>
                  </a:lnTo>
                  <a:lnTo>
                    <a:pt x="1282" y="127"/>
                  </a:lnTo>
                  <a:lnTo>
                    <a:pt x="1282" y="122"/>
                  </a:lnTo>
                  <a:lnTo>
                    <a:pt x="1282" y="117"/>
                  </a:lnTo>
                  <a:lnTo>
                    <a:pt x="1282" y="110"/>
                  </a:lnTo>
                  <a:close/>
                  <a:moveTo>
                    <a:pt x="1322" y="46"/>
                  </a:moveTo>
                  <a:lnTo>
                    <a:pt x="1349" y="46"/>
                  </a:lnTo>
                  <a:lnTo>
                    <a:pt x="1374" y="132"/>
                  </a:lnTo>
                  <a:lnTo>
                    <a:pt x="1398" y="46"/>
                  </a:lnTo>
                  <a:lnTo>
                    <a:pt x="1424" y="46"/>
                  </a:lnTo>
                  <a:lnTo>
                    <a:pt x="1391" y="164"/>
                  </a:lnTo>
                  <a:lnTo>
                    <a:pt x="1384" y="184"/>
                  </a:lnTo>
                  <a:lnTo>
                    <a:pt x="1382" y="189"/>
                  </a:lnTo>
                  <a:lnTo>
                    <a:pt x="1379" y="195"/>
                  </a:lnTo>
                  <a:lnTo>
                    <a:pt x="1377" y="200"/>
                  </a:lnTo>
                  <a:lnTo>
                    <a:pt x="1374" y="203"/>
                  </a:lnTo>
                  <a:lnTo>
                    <a:pt x="1372" y="205"/>
                  </a:lnTo>
                  <a:lnTo>
                    <a:pt x="1368" y="208"/>
                  </a:lnTo>
                  <a:lnTo>
                    <a:pt x="1367" y="210"/>
                  </a:lnTo>
                  <a:lnTo>
                    <a:pt x="1363" y="210"/>
                  </a:lnTo>
                  <a:lnTo>
                    <a:pt x="1360" y="212"/>
                  </a:lnTo>
                  <a:lnTo>
                    <a:pt x="1356" y="214"/>
                  </a:lnTo>
                  <a:lnTo>
                    <a:pt x="1351" y="215"/>
                  </a:lnTo>
                  <a:lnTo>
                    <a:pt x="1346" y="215"/>
                  </a:lnTo>
                  <a:lnTo>
                    <a:pt x="1343" y="215"/>
                  </a:lnTo>
                  <a:lnTo>
                    <a:pt x="1339" y="214"/>
                  </a:lnTo>
                  <a:lnTo>
                    <a:pt x="1334" y="214"/>
                  </a:lnTo>
                  <a:lnTo>
                    <a:pt x="1330" y="212"/>
                  </a:lnTo>
                  <a:lnTo>
                    <a:pt x="1329" y="186"/>
                  </a:lnTo>
                  <a:lnTo>
                    <a:pt x="1332" y="188"/>
                  </a:lnTo>
                  <a:lnTo>
                    <a:pt x="1336" y="188"/>
                  </a:lnTo>
                  <a:lnTo>
                    <a:pt x="1337" y="188"/>
                  </a:lnTo>
                  <a:lnTo>
                    <a:pt x="1341" y="188"/>
                  </a:lnTo>
                  <a:lnTo>
                    <a:pt x="1344" y="188"/>
                  </a:lnTo>
                  <a:lnTo>
                    <a:pt x="1348" y="186"/>
                  </a:lnTo>
                  <a:lnTo>
                    <a:pt x="1349" y="186"/>
                  </a:lnTo>
                  <a:lnTo>
                    <a:pt x="1351" y="184"/>
                  </a:lnTo>
                  <a:lnTo>
                    <a:pt x="1355" y="181"/>
                  </a:lnTo>
                  <a:lnTo>
                    <a:pt x="1358" y="177"/>
                  </a:lnTo>
                  <a:lnTo>
                    <a:pt x="1360" y="172"/>
                  </a:lnTo>
                  <a:lnTo>
                    <a:pt x="1362" y="167"/>
                  </a:lnTo>
                  <a:lnTo>
                    <a:pt x="1322" y="46"/>
                  </a:lnTo>
                  <a:close/>
                  <a:moveTo>
                    <a:pt x="1501" y="129"/>
                  </a:moveTo>
                  <a:lnTo>
                    <a:pt x="1527" y="134"/>
                  </a:lnTo>
                  <a:lnTo>
                    <a:pt x="1524" y="143"/>
                  </a:lnTo>
                  <a:lnTo>
                    <a:pt x="1520" y="151"/>
                  </a:lnTo>
                  <a:lnTo>
                    <a:pt x="1515" y="157"/>
                  </a:lnTo>
                  <a:lnTo>
                    <a:pt x="1512" y="162"/>
                  </a:lnTo>
                  <a:lnTo>
                    <a:pt x="1505" y="165"/>
                  </a:lnTo>
                  <a:lnTo>
                    <a:pt x="1498" y="167"/>
                  </a:lnTo>
                  <a:lnTo>
                    <a:pt x="1491" y="169"/>
                  </a:lnTo>
                  <a:lnTo>
                    <a:pt x="1482" y="169"/>
                  </a:lnTo>
                  <a:lnTo>
                    <a:pt x="1472" y="169"/>
                  </a:lnTo>
                  <a:lnTo>
                    <a:pt x="1463" y="167"/>
                  </a:lnTo>
                  <a:lnTo>
                    <a:pt x="1457" y="164"/>
                  </a:lnTo>
                  <a:lnTo>
                    <a:pt x="1450" y="157"/>
                  </a:lnTo>
                  <a:lnTo>
                    <a:pt x="1443" y="146"/>
                  </a:lnTo>
                  <a:lnTo>
                    <a:pt x="1439" y="136"/>
                  </a:lnTo>
                  <a:lnTo>
                    <a:pt x="1436" y="122"/>
                  </a:lnTo>
                  <a:lnTo>
                    <a:pt x="1434" y="108"/>
                  </a:lnTo>
                  <a:lnTo>
                    <a:pt x="1436" y="93"/>
                  </a:lnTo>
                  <a:lnTo>
                    <a:pt x="1439" y="81"/>
                  </a:lnTo>
                  <a:lnTo>
                    <a:pt x="1443" y="69"/>
                  </a:lnTo>
                  <a:lnTo>
                    <a:pt x="1450" y="60"/>
                  </a:lnTo>
                  <a:lnTo>
                    <a:pt x="1457" y="53"/>
                  </a:lnTo>
                  <a:lnTo>
                    <a:pt x="1463" y="48"/>
                  </a:lnTo>
                  <a:lnTo>
                    <a:pt x="1472" y="44"/>
                  </a:lnTo>
                  <a:lnTo>
                    <a:pt x="1481" y="43"/>
                  </a:lnTo>
                  <a:lnTo>
                    <a:pt x="1491" y="44"/>
                  </a:lnTo>
                  <a:lnTo>
                    <a:pt x="1500" y="48"/>
                  </a:lnTo>
                  <a:lnTo>
                    <a:pt x="1507" y="53"/>
                  </a:lnTo>
                  <a:lnTo>
                    <a:pt x="1513" y="60"/>
                  </a:lnTo>
                  <a:lnTo>
                    <a:pt x="1520" y="69"/>
                  </a:lnTo>
                  <a:lnTo>
                    <a:pt x="1524" y="81"/>
                  </a:lnTo>
                  <a:lnTo>
                    <a:pt x="1527" y="96"/>
                  </a:lnTo>
                  <a:lnTo>
                    <a:pt x="1529" y="112"/>
                  </a:lnTo>
                  <a:lnTo>
                    <a:pt x="1529" y="115"/>
                  </a:lnTo>
                  <a:lnTo>
                    <a:pt x="1462" y="115"/>
                  </a:lnTo>
                  <a:lnTo>
                    <a:pt x="1462" y="122"/>
                  </a:lnTo>
                  <a:lnTo>
                    <a:pt x="1463" y="129"/>
                  </a:lnTo>
                  <a:lnTo>
                    <a:pt x="1465" y="134"/>
                  </a:lnTo>
                  <a:lnTo>
                    <a:pt x="1469" y="139"/>
                  </a:lnTo>
                  <a:lnTo>
                    <a:pt x="1472" y="141"/>
                  </a:lnTo>
                  <a:lnTo>
                    <a:pt x="1475" y="145"/>
                  </a:lnTo>
                  <a:lnTo>
                    <a:pt x="1479" y="146"/>
                  </a:lnTo>
                  <a:lnTo>
                    <a:pt x="1482" y="146"/>
                  </a:lnTo>
                  <a:lnTo>
                    <a:pt x="1489" y="145"/>
                  </a:lnTo>
                  <a:lnTo>
                    <a:pt x="1494" y="141"/>
                  </a:lnTo>
                  <a:lnTo>
                    <a:pt x="1498" y="136"/>
                  </a:lnTo>
                  <a:lnTo>
                    <a:pt x="1501" y="129"/>
                  </a:lnTo>
                  <a:close/>
                  <a:moveTo>
                    <a:pt x="1501" y="95"/>
                  </a:moveTo>
                  <a:lnTo>
                    <a:pt x="1501" y="89"/>
                  </a:lnTo>
                  <a:lnTo>
                    <a:pt x="1500" y="84"/>
                  </a:lnTo>
                  <a:lnTo>
                    <a:pt x="1498" y="79"/>
                  </a:lnTo>
                  <a:lnTo>
                    <a:pt x="1496" y="74"/>
                  </a:lnTo>
                  <a:lnTo>
                    <a:pt x="1493" y="72"/>
                  </a:lnTo>
                  <a:lnTo>
                    <a:pt x="1489" y="70"/>
                  </a:lnTo>
                  <a:lnTo>
                    <a:pt x="1486" y="69"/>
                  </a:lnTo>
                  <a:lnTo>
                    <a:pt x="1481" y="69"/>
                  </a:lnTo>
                  <a:lnTo>
                    <a:pt x="1477" y="69"/>
                  </a:lnTo>
                  <a:lnTo>
                    <a:pt x="1474" y="70"/>
                  </a:lnTo>
                  <a:lnTo>
                    <a:pt x="1470" y="72"/>
                  </a:lnTo>
                  <a:lnTo>
                    <a:pt x="1469" y="76"/>
                  </a:lnTo>
                  <a:lnTo>
                    <a:pt x="1465" y="79"/>
                  </a:lnTo>
                  <a:lnTo>
                    <a:pt x="1463" y="84"/>
                  </a:lnTo>
                  <a:lnTo>
                    <a:pt x="1462" y="89"/>
                  </a:lnTo>
                  <a:lnTo>
                    <a:pt x="1462" y="95"/>
                  </a:lnTo>
                  <a:lnTo>
                    <a:pt x="1501" y="95"/>
                  </a:lnTo>
                  <a:close/>
                  <a:moveTo>
                    <a:pt x="1574" y="167"/>
                  </a:moveTo>
                  <a:lnTo>
                    <a:pt x="1550" y="167"/>
                  </a:lnTo>
                  <a:lnTo>
                    <a:pt x="1550" y="46"/>
                  </a:lnTo>
                  <a:lnTo>
                    <a:pt x="1572" y="46"/>
                  </a:lnTo>
                  <a:lnTo>
                    <a:pt x="1572" y="63"/>
                  </a:lnTo>
                  <a:lnTo>
                    <a:pt x="1576" y="58"/>
                  </a:lnTo>
                  <a:lnTo>
                    <a:pt x="1579" y="53"/>
                  </a:lnTo>
                  <a:lnTo>
                    <a:pt x="1581" y="50"/>
                  </a:lnTo>
                  <a:lnTo>
                    <a:pt x="1584" y="48"/>
                  </a:lnTo>
                  <a:lnTo>
                    <a:pt x="1588" y="46"/>
                  </a:lnTo>
                  <a:lnTo>
                    <a:pt x="1589" y="44"/>
                  </a:lnTo>
                  <a:lnTo>
                    <a:pt x="1593" y="43"/>
                  </a:lnTo>
                  <a:lnTo>
                    <a:pt x="1595" y="43"/>
                  </a:lnTo>
                  <a:lnTo>
                    <a:pt x="1600" y="43"/>
                  </a:lnTo>
                  <a:lnTo>
                    <a:pt x="1605" y="44"/>
                  </a:lnTo>
                  <a:lnTo>
                    <a:pt x="1608" y="48"/>
                  </a:lnTo>
                  <a:lnTo>
                    <a:pt x="1612" y="50"/>
                  </a:lnTo>
                  <a:lnTo>
                    <a:pt x="1605" y="79"/>
                  </a:lnTo>
                  <a:lnTo>
                    <a:pt x="1602" y="77"/>
                  </a:lnTo>
                  <a:lnTo>
                    <a:pt x="1598" y="76"/>
                  </a:lnTo>
                  <a:lnTo>
                    <a:pt x="1595" y="74"/>
                  </a:lnTo>
                  <a:lnTo>
                    <a:pt x="1591" y="74"/>
                  </a:lnTo>
                  <a:lnTo>
                    <a:pt x="1589" y="74"/>
                  </a:lnTo>
                  <a:lnTo>
                    <a:pt x="1588" y="74"/>
                  </a:lnTo>
                  <a:lnTo>
                    <a:pt x="1584" y="76"/>
                  </a:lnTo>
                  <a:lnTo>
                    <a:pt x="1583" y="77"/>
                  </a:lnTo>
                  <a:lnTo>
                    <a:pt x="1581" y="79"/>
                  </a:lnTo>
                  <a:lnTo>
                    <a:pt x="1579" y="82"/>
                  </a:lnTo>
                  <a:lnTo>
                    <a:pt x="1577" y="88"/>
                  </a:lnTo>
                  <a:lnTo>
                    <a:pt x="1576" y="93"/>
                  </a:lnTo>
                  <a:lnTo>
                    <a:pt x="1576" y="100"/>
                  </a:lnTo>
                  <a:lnTo>
                    <a:pt x="1576" y="107"/>
                  </a:lnTo>
                  <a:lnTo>
                    <a:pt x="1574" y="117"/>
                  </a:lnTo>
                  <a:lnTo>
                    <a:pt x="1574" y="129"/>
                  </a:lnTo>
                  <a:lnTo>
                    <a:pt x="1574" y="1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35" name="Freeform 1793"/>
            <p:cNvSpPr>
              <a:spLocks noEditPoints="1"/>
            </p:cNvSpPr>
            <p:nvPr/>
          </p:nvSpPr>
          <p:spPr bwMode="auto">
            <a:xfrm>
              <a:off x="3052" y="3763"/>
              <a:ext cx="653" cy="105"/>
            </a:xfrm>
            <a:custGeom>
              <a:avLst/>
              <a:gdLst>
                <a:gd name="T0" fmla="*/ 0 w 1307"/>
                <a:gd name="T1" fmla="*/ 0 h 211"/>
                <a:gd name="T2" fmla="*/ 0 w 1307"/>
                <a:gd name="T3" fmla="*/ 0 h 211"/>
                <a:gd name="T4" fmla="*/ 0 w 1307"/>
                <a:gd name="T5" fmla="*/ 0 h 211"/>
                <a:gd name="T6" fmla="*/ 0 w 1307"/>
                <a:gd name="T7" fmla="*/ 0 h 211"/>
                <a:gd name="T8" fmla="*/ 0 w 1307"/>
                <a:gd name="T9" fmla="*/ 0 h 211"/>
                <a:gd name="T10" fmla="*/ 0 w 1307"/>
                <a:gd name="T11" fmla="*/ 0 h 211"/>
                <a:gd name="T12" fmla="*/ 0 w 1307"/>
                <a:gd name="T13" fmla="*/ 0 h 211"/>
                <a:gd name="T14" fmla="*/ 0 w 1307"/>
                <a:gd name="T15" fmla="*/ 0 h 211"/>
                <a:gd name="T16" fmla="*/ 0 w 1307"/>
                <a:gd name="T17" fmla="*/ 0 h 211"/>
                <a:gd name="T18" fmla="*/ 0 w 1307"/>
                <a:gd name="T19" fmla="*/ 0 h 211"/>
                <a:gd name="T20" fmla="*/ 0 w 1307"/>
                <a:gd name="T21" fmla="*/ 0 h 211"/>
                <a:gd name="T22" fmla="*/ 0 w 1307"/>
                <a:gd name="T23" fmla="*/ 0 h 211"/>
                <a:gd name="T24" fmla="*/ 0 w 1307"/>
                <a:gd name="T25" fmla="*/ 0 h 211"/>
                <a:gd name="T26" fmla="*/ 0 w 1307"/>
                <a:gd name="T27" fmla="*/ 0 h 211"/>
                <a:gd name="T28" fmla="*/ 0 w 1307"/>
                <a:gd name="T29" fmla="*/ 0 h 211"/>
                <a:gd name="T30" fmla="*/ 0 w 1307"/>
                <a:gd name="T31" fmla="*/ 0 h 211"/>
                <a:gd name="T32" fmla="*/ 0 w 1307"/>
                <a:gd name="T33" fmla="*/ 0 h 211"/>
                <a:gd name="T34" fmla="*/ 0 w 1307"/>
                <a:gd name="T35" fmla="*/ 0 h 211"/>
                <a:gd name="T36" fmla="*/ 0 w 1307"/>
                <a:gd name="T37" fmla="*/ 0 h 211"/>
                <a:gd name="T38" fmla="*/ 0 w 1307"/>
                <a:gd name="T39" fmla="*/ 0 h 211"/>
                <a:gd name="T40" fmla="*/ 0 w 1307"/>
                <a:gd name="T41" fmla="*/ 0 h 211"/>
                <a:gd name="T42" fmla="*/ 0 w 1307"/>
                <a:gd name="T43" fmla="*/ 0 h 211"/>
                <a:gd name="T44" fmla="*/ 0 w 1307"/>
                <a:gd name="T45" fmla="*/ 0 h 211"/>
                <a:gd name="T46" fmla="*/ 0 w 1307"/>
                <a:gd name="T47" fmla="*/ 0 h 211"/>
                <a:gd name="T48" fmla="*/ 0 w 1307"/>
                <a:gd name="T49" fmla="*/ 0 h 211"/>
                <a:gd name="T50" fmla="*/ 0 w 1307"/>
                <a:gd name="T51" fmla="*/ 0 h 211"/>
                <a:gd name="T52" fmla="*/ 0 w 1307"/>
                <a:gd name="T53" fmla="*/ 0 h 211"/>
                <a:gd name="T54" fmla="*/ 0 w 1307"/>
                <a:gd name="T55" fmla="*/ 0 h 211"/>
                <a:gd name="T56" fmla="*/ 0 w 1307"/>
                <a:gd name="T57" fmla="*/ 0 h 211"/>
                <a:gd name="T58" fmla="*/ 0 w 1307"/>
                <a:gd name="T59" fmla="*/ 0 h 211"/>
                <a:gd name="T60" fmla="*/ 0 w 1307"/>
                <a:gd name="T61" fmla="*/ 0 h 211"/>
                <a:gd name="T62" fmla="*/ 0 w 1307"/>
                <a:gd name="T63" fmla="*/ 0 h 211"/>
                <a:gd name="T64" fmla="*/ 0 w 1307"/>
                <a:gd name="T65" fmla="*/ 0 h 211"/>
                <a:gd name="T66" fmla="*/ 0 w 1307"/>
                <a:gd name="T67" fmla="*/ 0 h 211"/>
                <a:gd name="T68" fmla="*/ 0 w 1307"/>
                <a:gd name="T69" fmla="*/ 0 h 211"/>
                <a:gd name="T70" fmla="*/ 0 w 1307"/>
                <a:gd name="T71" fmla="*/ 0 h 211"/>
                <a:gd name="T72" fmla="*/ 0 w 1307"/>
                <a:gd name="T73" fmla="*/ 0 h 211"/>
                <a:gd name="T74" fmla="*/ 0 w 1307"/>
                <a:gd name="T75" fmla="*/ 0 h 211"/>
                <a:gd name="T76" fmla="*/ 0 w 1307"/>
                <a:gd name="T77" fmla="*/ 0 h 211"/>
                <a:gd name="T78" fmla="*/ 0 w 1307"/>
                <a:gd name="T79" fmla="*/ 0 h 211"/>
                <a:gd name="T80" fmla="*/ 0 w 1307"/>
                <a:gd name="T81" fmla="*/ 0 h 211"/>
                <a:gd name="T82" fmla="*/ 0 w 1307"/>
                <a:gd name="T83" fmla="*/ 0 h 211"/>
                <a:gd name="T84" fmla="*/ 0 w 1307"/>
                <a:gd name="T85" fmla="*/ 0 h 211"/>
                <a:gd name="T86" fmla="*/ 0 w 1307"/>
                <a:gd name="T87" fmla="*/ 0 h 211"/>
                <a:gd name="T88" fmla="*/ 0 w 1307"/>
                <a:gd name="T89" fmla="*/ 0 h 211"/>
                <a:gd name="T90" fmla="*/ 0 w 1307"/>
                <a:gd name="T91" fmla="*/ 0 h 211"/>
                <a:gd name="T92" fmla="*/ 0 w 1307"/>
                <a:gd name="T93" fmla="*/ 0 h 211"/>
                <a:gd name="T94" fmla="*/ 0 w 1307"/>
                <a:gd name="T95" fmla="*/ 0 h 211"/>
                <a:gd name="T96" fmla="*/ 0 w 1307"/>
                <a:gd name="T97" fmla="*/ 0 h 211"/>
                <a:gd name="T98" fmla="*/ 0 w 1307"/>
                <a:gd name="T99" fmla="*/ 0 h 211"/>
                <a:gd name="T100" fmla="*/ 0 w 1307"/>
                <a:gd name="T101" fmla="*/ 0 h 211"/>
                <a:gd name="T102" fmla="*/ 0 w 1307"/>
                <a:gd name="T103" fmla="*/ 0 h 211"/>
                <a:gd name="T104" fmla="*/ 0 w 1307"/>
                <a:gd name="T105" fmla="*/ 0 h 211"/>
                <a:gd name="T106" fmla="*/ 0 w 1307"/>
                <a:gd name="T107" fmla="*/ 0 h 211"/>
                <a:gd name="T108" fmla="*/ 0 w 1307"/>
                <a:gd name="T109" fmla="*/ 0 h 211"/>
                <a:gd name="T110" fmla="*/ 0 w 1307"/>
                <a:gd name="T111" fmla="*/ 0 h 211"/>
                <a:gd name="T112" fmla="*/ 0 w 1307"/>
                <a:gd name="T113" fmla="*/ 0 h 211"/>
                <a:gd name="T114" fmla="*/ 0 w 1307"/>
                <a:gd name="T115" fmla="*/ 0 h 211"/>
                <a:gd name="T116" fmla="*/ 0 w 1307"/>
                <a:gd name="T117" fmla="*/ 0 h 211"/>
                <a:gd name="T118" fmla="*/ 0 w 1307"/>
                <a:gd name="T119" fmla="*/ 0 h 211"/>
                <a:gd name="T120" fmla="*/ 0 w 1307"/>
                <a:gd name="T121" fmla="*/ 0 h 211"/>
                <a:gd name="T122" fmla="*/ 0 w 1307"/>
                <a:gd name="T123" fmla="*/ 0 h 2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07"/>
                <a:gd name="T187" fmla="*/ 0 h 211"/>
                <a:gd name="T188" fmla="*/ 1307 w 1307"/>
                <a:gd name="T189" fmla="*/ 211 h 21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07" h="211">
                  <a:moveTo>
                    <a:pt x="0" y="164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64" y="2"/>
                  </a:lnTo>
                  <a:lnTo>
                    <a:pt x="71" y="2"/>
                  </a:lnTo>
                  <a:lnTo>
                    <a:pt x="76" y="4"/>
                  </a:lnTo>
                  <a:lnTo>
                    <a:pt x="81" y="7"/>
                  </a:lnTo>
                  <a:lnTo>
                    <a:pt x="87" y="11"/>
                  </a:lnTo>
                  <a:lnTo>
                    <a:pt x="92" y="14"/>
                  </a:lnTo>
                  <a:lnTo>
                    <a:pt x="95" y="19"/>
                  </a:lnTo>
                  <a:lnTo>
                    <a:pt x="99" y="26"/>
                  </a:lnTo>
                  <a:lnTo>
                    <a:pt x="100" y="33"/>
                  </a:lnTo>
                  <a:lnTo>
                    <a:pt x="102" y="42"/>
                  </a:lnTo>
                  <a:lnTo>
                    <a:pt x="102" y="52"/>
                  </a:lnTo>
                  <a:lnTo>
                    <a:pt x="102" y="61"/>
                  </a:lnTo>
                  <a:lnTo>
                    <a:pt x="100" y="67"/>
                  </a:lnTo>
                  <a:lnTo>
                    <a:pt x="99" y="74"/>
                  </a:lnTo>
                  <a:lnTo>
                    <a:pt x="97" y="81"/>
                  </a:lnTo>
                  <a:lnTo>
                    <a:pt x="94" y="86"/>
                  </a:lnTo>
                  <a:lnTo>
                    <a:pt x="88" y="92"/>
                  </a:lnTo>
                  <a:lnTo>
                    <a:pt x="83" y="95"/>
                  </a:lnTo>
                  <a:lnTo>
                    <a:pt x="80" y="99"/>
                  </a:lnTo>
                  <a:lnTo>
                    <a:pt x="73" y="100"/>
                  </a:lnTo>
                  <a:lnTo>
                    <a:pt x="66" y="102"/>
                  </a:lnTo>
                  <a:lnTo>
                    <a:pt x="56" y="104"/>
                  </a:lnTo>
                  <a:lnTo>
                    <a:pt x="45" y="104"/>
                  </a:lnTo>
                  <a:lnTo>
                    <a:pt x="26" y="104"/>
                  </a:lnTo>
                  <a:lnTo>
                    <a:pt x="26" y="164"/>
                  </a:lnTo>
                  <a:lnTo>
                    <a:pt x="0" y="164"/>
                  </a:lnTo>
                  <a:close/>
                  <a:moveTo>
                    <a:pt x="26" y="30"/>
                  </a:moveTo>
                  <a:lnTo>
                    <a:pt x="26" y="76"/>
                  </a:lnTo>
                  <a:lnTo>
                    <a:pt x="43" y="76"/>
                  </a:lnTo>
                  <a:lnTo>
                    <a:pt x="50" y="76"/>
                  </a:lnTo>
                  <a:lnTo>
                    <a:pt x="56" y="74"/>
                  </a:lnTo>
                  <a:lnTo>
                    <a:pt x="59" y="74"/>
                  </a:lnTo>
                  <a:lnTo>
                    <a:pt x="62" y="73"/>
                  </a:lnTo>
                  <a:lnTo>
                    <a:pt x="66" y="71"/>
                  </a:lnTo>
                  <a:lnTo>
                    <a:pt x="68" y="69"/>
                  </a:lnTo>
                  <a:lnTo>
                    <a:pt x="71" y="69"/>
                  </a:lnTo>
                  <a:lnTo>
                    <a:pt x="73" y="67"/>
                  </a:lnTo>
                  <a:lnTo>
                    <a:pt x="75" y="64"/>
                  </a:lnTo>
                  <a:lnTo>
                    <a:pt x="75" y="61"/>
                  </a:lnTo>
                  <a:lnTo>
                    <a:pt x="76" y="57"/>
                  </a:lnTo>
                  <a:lnTo>
                    <a:pt x="76" y="52"/>
                  </a:lnTo>
                  <a:lnTo>
                    <a:pt x="76" y="48"/>
                  </a:lnTo>
                  <a:lnTo>
                    <a:pt x="75" y="45"/>
                  </a:lnTo>
                  <a:lnTo>
                    <a:pt x="75" y="42"/>
                  </a:lnTo>
                  <a:lnTo>
                    <a:pt x="73" y="38"/>
                  </a:lnTo>
                  <a:lnTo>
                    <a:pt x="71" y="36"/>
                  </a:lnTo>
                  <a:lnTo>
                    <a:pt x="68" y="35"/>
                  </a:lnTo>
                  <a:lnTo>
                    <a:pt x="66" y="33"/>
                  </a:lnTo>
                  <a:lnTo>
                    <a:pt x="62" y="31"/>
                  </a:lnTo>
                  <a:lnTo>
                    <a:pt x="59" y="30"/>
                  </a:lnTo>
                  <a:lnTo>
                    <a:pt x="54" y="30"/>
                  </a:lnTo>
                  <a:lnTo>
                    <a:pt x="49" y="30"/>
                  </a:lnTo>
                  <a:lnTo>
                    <a:pt x="40" y="30"/>
                  </a:lnTo>
                  <a:lnTo>
                    <a:pt x="26" y="30"/>
                  </a:lnTo>
                  <a:close/>
                  <a:moveTo>
                    <a:pt x="151" y="0"/>
                  </a:moveTo>
                  <a:lnTo>
                    <a:pt x="151" y="61"/>
                  </a:lnTo>
                  <a:lnTo>
                    <a:pt x="154" y="57"/>
                  </a:lnTo>
                  <a:lnTo>
                    <a:pt x="157" y="54"/>
                  </a:lnTo>
                  <a:lnTo>
                    <a:pt x="161" y="52"/>
                  </a:lnTo>
                  <a:lnTo>
                    <a:pt x="164" y="48"/>
                  </a:lnTo>
                  <a:lnTo>
                    <a:pt x="168" y="47"/>
                  </a:lnTo>
                  <a:lnTo>
                    <a:pt x="173" y="45"/>
                  </a:lnTo>
                  <a:lnTo>
                    <a:pt x="176" y="43"/>
                  </a:lnTo>
                  <a:lnTo>
                    <a:pt x="180" y="43"/>
                  </a:lnTo>
                  <a:lnTo>
                    <a:pt x="187" y="43"/>
                  </a:lnTo>
                  <a:lnTo>
                    <a:pt x="192" y="45"/>
                  </a:lnTo>
                  <a:lnTo>
                    <a:pt x="195" y="48"/>
                  </a:lnTo>
                  <a:lnTo>
                    <a:pt x="199" y="50"/>
                  </a:lnTo>
                  <a:lnTo>
                    <a:pt x="204" y="54"/>
                  </a:lnTo>
                  <a:lnTo>
                    <a:pt x="207" y="57"/>
                  </a:lnTo>
                  <a:lnTo>
                    <a:pt x="209" y="62"/>
                  </a:lnTo>
                  <a:lnTo>
                    <a:pt x="211" y="67"/>
                  </a:lnTo>
                  <a:lnTo>
                    <a:pt x="213" y="73"/>
                  </a:lnTo>
                  <a:lnTo>
                    <a:pt x="213" y="78"/>
                  </a:lnTo>
                  <a:lnTo>
                    <a:pt x="213" y="86"/>
                  </a:lnTo>
                  <a:lnTo>
                    <a:pt x="213" y="95"/>
                  </a:lnTo>
                  <a:lnTo>
                    <a:pt x="213" y="164"/>
                  </a:lnTo>
                  <a:lnTo>
                    <a:pt x="187" y="164"/>
                  </a:lnTo>
                  <a:lnTo>
                    <a:pt x="187" y="102"/>
                  </a:lnTo>
                  <a:lnTo>
                    <a:pt x="187" y="92"/>
                  </a:lnTo>
                  <a:lnTo>
                    <a:pt x="187" y="85"/>
                  </a:lnTo>
                  <a:lnTo>
                    <a:pt x="187" y="78"/>
                  </a:lnTo>
                  <a:lnTo>
                    <a:pt x="185" y="74"/>
                  </a:lnTo>
                  <a:lnTo>
                    <a:pt x="182" y="73"/>
                  </a:lnTo>
                  <a:lnTo>
                    <a:pt x="180" y="69"/>
                  </a:lnTo>
                  <a:lnTo>
                    <a:pt x="176" y="67"/>
                  </a:lnTo>
                  <a:lnTo>
                    <a:pt x="173" y="67"/>
                  </a:lnTo>
                  <a:lnTo>
                    <a:pt x="168" y="67"/>
                  </a:lnTo>
                  <a:lnTo>
                    <a:pt x="163" y="69"/>
                  </a:lnTo>
                  <a:lnTo>
                    <a:pt x="159" y="73"/>
                  </a:lnTo>
                  <a:lnTo>
                    <a:pt x="156" y="76"/>
                  </a:lnTo>
                  <a:lnTo>
                    <a:pt x="154" y="81"/>
                  </a:lnTo>
                  <a:lnTo>
                    <a:pt x="152" y="86"/>
                  </a:lnTo>
                  <a:lnTo>
                    <a:pt x="151" y="95"/>
                  </a:lnTo>
                  <a:lnTo>
                    <a:pt x="151" y="107"/>
                  </a:lnTo>
                  <a:lnTo>
                    <a:pt x="151" y="164"/>
                  </a:lnTo>
                  <a:lnTo>
                    <a:pt x="125" y="164"/>
                  </a:lnTo>
                  <a:lnTo>
                    <a:pt x="125" y="0"/>
                  </a:lnTo>
                  <a:lnTo>
                    <a:pt x="151" y="0"/>
                  </a:lnTo>
                  <a:close/>
                  <a:moveTo>
                    <a:pt x="226" y="47"/>
                  </a:moveTo>
                  <a:lnTo>
                    <a:pt x="254" y="47"/>
                  </a:lnTo>
                  <a:lnTo>
                    <a:pt x="277" y="131"/>
                  </a:lnTo>
                  <a:lnTo>
                    <a:pt x="301" y="47"/>
                  </a:lnTo>
                  <a:lnTo>
                    <a:pt x="327" y="47"/>
                  </a:lnTo>
                  <a:lnTo>
                    <a:pt x="294" y="161"/>
                  </a:lnTo>
                  <a:lnTo>
                    <a:pt x="285" y="181"/>
                  </a:lnTo>
                  <a:lnTo>
                    <a:pt x="285" y="187"/>
                  </a:lnTo>
                  <a:lnTo>
                    <a:pt x="283" y="192"/>
                  </a:lnTo>
                  <a:lnTo>
                    <a:pt x="280" y="195"/>
                  </a:lnTo>
                  <a:lnTo>
                    <a:pt x="278" y="199"/>
                  </a:lnTo>
                  <a:lnTo>
                    <a:pt x="275" y="200"/>
                  </a:lnTo>
                  <a:lnTo>
                    <a:pt x="273" y="204"/>
                  </a:lnTo>
                  <a:lnTo>
                    <a:pt x="270" y="206"/>
                  </a:lnTo>
                  <a:lnTo>
                    <a:pt x="266" y="209"/>
                  </a:lnTo>
                  <a:lnTo>
                    <a:pt x="263" y="209"/>
                  </a:lnTo>
                  <a:lnTo>
                    <a:pt x="259" y="209"/>
                  </a:lnTo>
                  <a:lnTo>
                    <a:pt x="254" y="211"/>
                  </a:lnTo>
                  <a:lnTo>
                    <a:pt x="249" y="211"/>
                  </a:lnTo>
                  <a:lnTo>
                    <a:pt x="245" y="211"/>
                  </a:lnTo>
                  <a:lnTo>
                    <a:pt x="242" y="209"/>
                  </a:lnTo>
                  <a:lnTo>
                    <a:pt x="239" y="209"/>
                  </a:lnTo>
                  <a:lnTo>
                    <a:pt x="235" y="209"/>
                  </a:lnTo>
                  <a:lnTo>
                    <a:pt x="233" y="183"/>
                  </a:lnTo>
                  <a:lnTo>
                    <a:pt x="237" y="183"/>
                  </a:lnTo>
                  <a:lnTo>
                    <a:pt x="239" y="183"/>
                  </a:lnTo>
                  <a:lnTo>
                    <a:pt x="242" y="185"/>
                  </a:lnTo>
                  <a:lnTo>
                    <a:pt x="245" y="185"/>
                  </a:lnTo>
                  <a:lnTo>
                    <a:pt x="247" y="185"/>
                  </a:lnTo>
                  <a:lnTo>
                    <a:pt x="251" y="183"/>
                  </a:lnTo>
                  <a:lnTo>
                    <a:pt x="252" y="183"/>
                  </a:lnTo>
                  <a:lnTo>
                    <a:pt x="256" y="181"/>
                  </a:lnTo>
                  <a:lnTo>
                    <a:pt x="259" y="178"/>
                  </a:lnTo>
                  <a:lnTo>
                    <a:pt x="261" y="174"/>
                  </a:lnTo>
                  <a:lnTo>
                    <a:pt x="264" y="169"/>
                  </a:lnTo>
                  <a:lnTo>
                    <a:pt x="266" y="164"/>
                  </a:lnTo>
                  <a:lnTo>
                    <a:pt x="226" y="47"/>
                  </a:lnTo>
                  <a:close/>
                  <a:moveTo>
                    <a:pt x="335" y="131"/>
                  </a:moveTo>
                  <a:lnTo>
                    <a:pt x="361" y="128"/>
                  </a:lnTo>
                  <a:lnTo>
                    <a:pt x="365" y="135"/>
                  </a:lnTo>
                  <a:lnTo>
                    <a:pt x="370" y="142"/>
                  </a:lnTo>
                  <a:lnTo>
                    <a:pt x="375" y="145"/>
                  </a:lnTo>
                  <a:lnTo>
                    <a:pt x="382" y="147"/>
                  </a:lnTo>
                  <a:lnTo>
                    <a:pt x="385" y="147"/>
                  </a:lnTo>
                  <a:lnTo>
                    <a:pt x="389" y="145"/>
                  </a:lnTo>
                  <a:lnTo>
                    <a:pt x="392" y="143"/>
                  </a:lnTo>
                  <a:lnTo>
                    <a:pt x="396" y="142"/>
                  </a:lnTo>
                  <a:lnTo>
                    <a:pt x="397" y="140"/>
                  </a:lnTo>
                  <a:lnTo>
                    <a:pt x="397" y="138"/>
                  </a:lnTo>
                  <a:lnTo>
                    <a:pt x="397" y="135"/>
                  </a:lnTo>
                  <a:lnTo>
                    <a:pt x="397" y="133"/>
                  </a:lnTo>
                  <a:lnTo>
                    <a:pt x="397" y="131"/>
                  </a:lnTo>
                  <a:lnTo>
                    <a:pt x="397" y="130"/>
                  </a:lnTo>
                  <a:lnTo>
                    <a:pt x="397" y="128"/>
                  </a:lnTo>
                  <a:lnTo>
                    <a:pt x="396" y="126"/>
                  </a:lnTo>
                  <a:lnTo>
                    <a:pt x="396" y="124"/>
                  </a:lnTo>
                  <a:lnTo>
                    <a:pt x="394" y="124"/>
                  </a:lnTo>
                  <a:lnTo>
                    <a:pt x="390" y="123"/>
                  </a:lnTo>
                  <a:lnTo>
                    <a:pt x="375" y="119"/>
                  </a:lnTo>
                  <a:lnTo>
                    <a:pt x="365" y="114"/>
                  </a:lnTo>
                  <a:lnTo>
                    <a:pt x="356" y="111"/>
                  </a:lnTo>
                  <a:lnTo>
                    <a:pt x="349" y="107"/>
                  </a:lnTo>
                  <a:lnTo>
                    <a:pt x="344" y="102"/>
                  </a:lnTo>
                  <a:lnTo>
                    <a:pt x="342" y="95"/>
                  </a:lnTo>
                  <a:lnTo>
                    <a:pt x="339" y="86"/>
                  </a:lnTo>
                  <a:lnTo>
                    <a:pt x="339" y="80"/>
                  </a:lnTo>
                  <a:lnTo>
                    <a:pt x="339" y="73"/>
                  </a:lnTo>
                  <a:lnTo>
                    <a:pt x="342" y="64"/>
                  </a:lnTo>
                  <a:lnTo>
                    <a:pt x="344" y="59"/>
                  </a:lnTo>
                  <a:lnTo>
                    <a:pt x="349" y="54"/>
                  </a:lnTo>
                  <a:lnTo>
                    <a:pt x="354" y="50"/>
                  </a:lnTo>
                  <a:lnTo>
                    <a:pt x="361" y="47"/>
                  </a:lnTo>
                  <a:lnTo>
                    <a:pt x="370" y="45"/>
                  </a:lnTo>
                  <a:lnTo>
                    <a:pt x="378" y="43"/>
                  </a:lnTo>
                  <a:lnTo>
                    <a:pt x="389" y="43"/>
                  </a:lnTo>
                  <a:lnTo>
                    <a:pt x="397" y="45"/>
                  </a:lnTo>
                  <a:lnTo>
                    <a:pt x="404" y="48"/>
                  </a:lnTo>
                  <a:lnTo>
                    <a:pt x="409" y="52"/>
                  </a:lnTo>
                  <a:lnTo>
                    <a:pt x="415" y="55"/>
                  </a:lnTo>
                  <a:lnTo>
                    <a:pt x="418" y="61"/>
                  </a:lnTo>
                  <a:lnTo>
                    <a:pt x="420" y="67"/>
                  </a:lnTo>
                  <a:lnTo>
                    <a:pt x="423" y="74"/>
                  </a:lnTo>
                  <a:lnTo>
                    <a:pt x="397" y="80"/>
                  </a:lnTo>
                  <a:lnTo>
                    <a:pt x="396" y="74"/>
                  </a:lnTo>
                  <a:lnTo>
                    <a:pt x="392" y="71"/>
                  </a:lnTo>
                  <a:lnTo>
                    <a:pt x="387" y="67"/>
                  </a:lnTo>
                  <a:lnTo>
                    <a:pt x="380" y="67"/>
                  </a:lnTo>
                  <a:lnTo>
                    <a:pt x="377" y="67"/>
                  </a:lnTo>
                  <a:lnTo>
                    <a:pt x="371" y="67"/>
                  </a:lnTo>
                  <a:lnTo>
                    <a:pt x="368" y="67"/>
                  </a:lnTo>
                  <a:lnTo>
                    <a:pt x="366" y="69"/>
                  </a:lnTo>
                  <a:lnTo>
                    <a:pt x="365" y="71"/>
                  </a:lnTo>
                  <a:lnTo>
                    <a:pt x="363" y="73"/>
                  </a:lnTo>
                  <a:lnTo>
                    <a:pt x="361" y="74"/>
                  </a:lnTo>
                  <a:lnTo>
                    <a:pt x="361" y="76"/>
                  </a:lnTo>
                  <a:lnTo>
                    <a:pt x="361" y="78"/>
                  </a:lnTo>
                  <a:lnTo>
                    <a:pt x="363" y="80"/>
                  </a:lnTo>
                  <a:lnTo>
                    <a:pt x="365" y="81"/>
                  </a:lnTo>
                  <a:lnTo>
                    <a:pt x="366" y="83"/>
                  </a:lnTo>
                  <a:lnTo>
                    <a:pt x="368" y="85"/>
                  </a:lnTo>
                  <a:lnTo>
                    <a:pt x="373" y="86"/>
                  </a:lnTo>
                  <a:lnTo>
                    <a:pt x="380" y="88"/>
                  </a:lnTo>
                  <a:lnTo>
                    <a:pt x="389" y="90"/>
                  </a:lnTo>
                  <a:lnTo>
                    <a:pt x="399" y="93"/>
                  </a:lnTo>
                  <a:lnTo>
                    <a:pt x="408" y="97"/>
                  </a:lnTo>
                  <a:lnTo>
                    <a:pt x="413" y="102"/>
                  </a:lnTo>
                  <a:lnTo>
                    <a:pt x="416" y="107"/>
                  </a:lnTo>
                  <a:lnTo>
                    <a:pt x="422" y="111"/>
                  </a:lnTo>
                  <a:lnTo>
                    <a:pt x="425" y="116"/>
                  </a:lnTo>
                  <a:lnTo>
                    <a:pt x="427" y="121"/>
                  </a:lnTo>
                  <a:lnTo>
                    <a:pt x="427" y="128"/>
                  </a:lnTo>
                  <a:lnTo>
                    <a:pt x="425" y="136"/>
                  </a:lnTo>
                  <a:lnTo>
                    <a:pt x="423" y="143"/>
                  </a:lnTo>
                  <a:lnTo>
                    <a:pt x="420" y="150"/>
                  </a:lnTo>
                  <a:lnTo>
                    <a:pt x="415" y="157"/>
                  </a:lnTo>
                  <a:lnTo>
                    <a:pt x="408" y="161"/>
                  </a:lnTo>
                  <a:lnTo>
                    <a:pt x="401" y="162"/>
                  </a:lnTo>
                  <a:lnTo>
                    <a:pt x="392" y="164"/>
                  </a:lnTo>
                  <a:lnTo>
                    <a:pt x="382" y="164"/>
                  </a:lnTo>
                  <a:lnTo>
                    <a:pt x="373" y="164"/>
                  </a:lnTo>
                  <a:lnTo>
                    <a:pt x="365" y="164"/>
                  </a:lnTo>
                  <a:lnTo>
                    <a:pt x="358" y="162"/>
                  </a:lnTo>
                  <a:lnTo>
                    <a:pt x="351" y="159"/>
                  </a:lnTo>
                  <a:lnTo>
                    <a:pt x="346" y="154"/>
                  </a:lnTo>
                  <a:lnTo>
                    <a:pt x="340" y="147"/>
                  </a:lnTo>
                  <a:lnTo>
                    <a:pt x="339" y="140"/>
                  </a:lnTo>
                  <a:lnTo>
                    <a:pt x="335" y="131"/>
                  </a:lnTo>
                  <a:close/>
                  <a:moveTo>
                    <a:pt x="449" y="30"/>
                  </a:moveTo>
                  <a:lnTo>
                    <a:pt x="449" y="0"/>
                  </a:lnTo>
                  <a:lnTo>
                    <a:pt x="475" y="0"/>
                  </a:lnTo>
                  <a:lnTo>
                    <a:pt x="475" y="30"/>
                  </a:lnTo>
                  <a:lnTo>
                    <a:pt x="449" y="30"/>
                  </a:lnTo>
                  <a:close/>
                  <a:moveTo>
                    <a:pt x="449" y="164"/>
                  </a:moveTo>
                  <a:lnTo>
                    <a:pt x="449" y="47"/>
                  </a:lnTo>
                  <a:lnTo>
                    <a:pt x="475" y="47"/>
                  </a:lnTo>
                  <a:lnTo>
                    <a:pt x="475" y="164"/>
                  </a:lnTo>
                  <a:lnTo>
                    <a:pt x="449" y="164"/>
                  </a:lnTo>
                  <a:close/>
                  <a:moveTo>
                    <a:pt x="586" y="81"/>
                  </a:moveTo>
                  <a:lnTo>
                    <a:pt x="561" y="88"/>
                  </a:lnTo>
                  <a:lnTo>
                    <a:pt x="558" y="80"/>
                  </a:lnTo>
                  <a:lnTo>
                    <a:pt x="554" y="73"/>
                  </a:lnTo>
                  <a:lnTo>
                    <a:pt x="549" y="69"/>
                  </a:lnTo>
                  <a:lnTo>
                    <a:pt x="544" y="67"/>
                  </a:lnTo>
                  <a:lnTo>
                    <a:pt x="539" y="67"/>
                  </a:lnTo>
                  <a:lnTo>
                    <a:pt x="534" y="69"/>
                  </a:lnTo>
                  <a:lnTo>
                    <a:pt x="530" y="73"/>
                  </a:lnTo>
                  <a:lnTo>
                    <a:pt x="529" y="76"/>
                  </a:lnTo>
                  <a:lnTo>
                    <a:pt x="527" y="81"/>
                  </a:lnTo>
                  <a:lnTo>
                    <a:pt x="523" y="86"/>
                  </a:lnTo>
                  <a:lnTo>
                    <a:pt x="522" y="95"/>
                  </a:lnTo>
                  <a:lnTo>
                    <a:pt x="522" y="104"/>
                  </a:lnTo>
                  <a:lnTo>
                    <a:pt x="522" y="114"/>
                  </a:lnTo>
                  <a:lnTo>
                    <a:pt x="523" y="121"/>
                  </a:lnTo>
                  <a:lnTo>
                    <a:pt x="527" y="128"/>
                  </a:lnTo>
                  <a:lnTo>
                    <a:pt x="529" y="133"/>
                  </a:lnTo>
                  <a:lnTo>
                    <a:pt x="530" y="136"/>
                  </a:lnTo>
                  <a:lnTo>
                    <a:pt x="534" y="140"/>
                  </a:lnTo>
                  <a:lnTo>
                    <a:pt x="539" y="142"/>
                  </a:lnTo>
                  <a:lnTo>
                    <a:pt x="544" y="142"/>
                  </a:lnTo>
                  <a:lnTo>
                    <a:pt x="548" y="142"/>
                  </a:lnTo>
                  <a:lnTo>
                    <a:pt x="549" y="140"/>
                  </a:lnTo>
                  <a:lnTo>
                    <a:pt x="553" y="140"/>
                  </a:lnTo>
                  <a:lnTo>
                    <a:pt x="554" y="138"/>
                  </a:lnTo>
                  <a:lnTo>
                    <a:pt x="556" y="135"/>
                  </a:lnTo>
                  <a:lnTo>
                    <a:pt x="558" y="130"/>
                  </a:lnTo>
                  <a:lnTo>
                    <a:pt x="560" y="124"/>
                  </a:lnTo>
                  <a:lnTo>
                    <a:pt x="561" y="119"/>
                  </a:lnTo>
                  <a:lnTo>
                    <a:pt x="587" y="126"/>
                  </a:lnTo>
                  <a:lnTo>
                    <a:pt x="582" y="143"/>
                  </a:lnTo>
                  <a:lnTo>
                    <a:pt x="572" y="155"/>
                  </a:lnTo>
                  <a:lnTo>
                    <a:pt x="560" y="162"/>
                  </a:lnTo>
                  <a:lnTo>
                    <a:pt x="542" y="164"/>
                  </a:lnTo>
                  <a:lnTo>
                    <a:pt x="532" y="164"/>
                  </a:lnTo>
                  <a:lnTo>
                    <a:pt x="522" y="161"/>
                  </a:lnTo>
                  <a:lnTo>
                    <a:pt x="513" y="157"/>
                  </a:lnTo>
                  <a:lnTo>
                    <a:pt x="506" y="149"/>
                  </a:lnTo>
                  <a:lnTo>
                    <a:pt x="501" y="140"/>
                  </a:lnTo>
                  <a:lnTo>
                    <a:pt x="499" y="130"/>
                  </a:lnTo>
                  <a:lnTo>
                    <a:pt x="496" y="119"/>
                  </a:lnTo>
                  <a:lnTo>
                    <a:pt x="496" y="107"/>
                  </a:lnTo>
                  <a:lnTo>
                    <a:pt x="496" y="93"/>
                  </a:lnTo>
                  <a:lnTo>
                    <a:pt x="499" y="80"/>
                  </a:lnTo>
                  <a:lnTo>
                    <a:pt x="503" y="69"/>
                  </a:lnTo>
                  <a:lnTo>
                    <a:pt x="508" y="59"/>
                  </a:lnTo>
                  <a:lnTo>
                    <a:pt x="515" y="52"/>
                  </a:lnTo>
                  <a:lnTo>
                    <a:pt x="523" y="47"/>
                  </a:lnTo>
                  <a:lnTo>
                    <a:pt x="532" y="45"/>
                  </a:lnTo>
                  <a:lnTo>
                    <a:pt x="542" y="43"/>
                  </a:lnTo>
                  <a:lnTo>
                    <a:pt x="551" y="43"/>
                  </a:lnTo>
                  <a:lnTo>
                    <a:pt x="558" y="45"/>
                  </a:lnTo>
                  <a:lnTo>
                    <a:pt x="565" y="48"/>
                  </a:lnTo>
                  <a:lnTo>
                    <a:pt x="570" y="52"/>
                  </a:lnTo>
                  <a:lnTo>
                    <a:pt x="575" y="57"/>
                  </a:lnTo>
                  <a:lnTo>
                    <a:pt x="580" y="64"/>
                  </a:lnTo>
                  <a:lnTo>
                    <a:pt x="584" y="73"/>
                  </a:lnTo>
                  <a:lnTo>
                    <a:pt x="586" y="81"/>
                  </a:lnTo>
                  <a:close/>
                  <a:moveTo>
                    <a:pt x="627" y="83"/>
                  </a:moveTo>
                  <a:lnTo>
                    <a:pt x="605" y="78"/>
                  </a:lnTo>
                  <a:lnTo>
                    <a:pt x="606" y="69"/>
                  </a:lnTo>
                  <a:lnTo>
                    <a:pt x="608" y="62"/>
                  </a:lnTo>
                  <a:lnTo>
                    <a:pt x="611" y="57"/>
                  </a:lnTo>
                  <a:lnTo>
                    <a:pt x="617" y="52"/>
                  </a:lnTo>
                  <a:lnTo>
                    <a:pt x="622" y="48"/>
                  </a:lnTo>
                  <a:lnTo>
                    <a:pt x="629" y="45"/>
                  </a:lnTo>
                  <a:lnTo>
                    <a:pt x="636" y="43"/>
                  </a:lnTo>
                  <a:lnTo>
                    <a:pt x="644" y="43"/>
                  </a:lnTo>
                  <a:lnTo>
                    <a:pt x="653" y="43"/>
                  </a:lnTo>
                  <a:lnTo>
                    <a:pt x="660" y="45"/>
                  </a:lnTo>
                  <a:lnTo>
                    <a:pt x="665" y="47"/>
                  </a:lnTo>
                  <a:lnTo>
                    <a:pt x="668" y="48"/>
                  </a:lnTo>
                  <a:lnTo>
                    <a:pt x="674" y="52"/>
                  </a:lnTo>
                  <a:lnTo>
                    <a:pt x="677" y="54"/>
                  </a:lnTo>
                  <a:lnTo>
                    <a:pt x="679" y="57"/>
                  </a:lnTo>
                  <a:lnTo>
                    <a:pt x="680" y="61"/>
                  </a:lnTo>
                  <a:lnTo>
                    <a:pt x="682" y="66"/>
                  </a:lnTo>
                  <a:lnTo>
                    <a:pt x="684" y="73"/>
                  </a:lnTo>
                  <a:lnTo>
                    <a:pt x="686" y="81"/>
                  </a:lnTo>
                  <a:lnTo>
                    <a:pt x="686" y="90"/>
                  </a:lnTo>
                  <a:lnTo>
                    <a:pt x="686" y="128"/>
                  </a:lnTo>
                  <a:lnTo>
                    <a:pt x="686" y="135"/>
                  </a:lnTo>
                  <a:lnTo>
                    <a:pt x="686" y="140"/>
                  </a:lnTo>
                  <a:lnTo>
                    <a:pt x="686" y="145"/>
                  </a:lnTo>
                  <a:lnTo>
                    <a:pt x="687" y="149"/>
                  </a:lnTo>
                  <a:lnTo>
                    <a:pt x="687" y="152"/>
                  </a:lnTo>
                  <a:lnTo>
                    <a:pt x="689" y="155"/>
                  </a:lnTo>
                  <a:lnTo>
                    <a:pt x="691" y="161"/>
                  </a:lnTo>
                  <a:lnTo>
                    <a:pt x="693" y="164"/>
                  </a:lnTo>
                  <a:lnTo>
                    <a:pt x="667" y="164"/>
                  </a:lnTo>
                  <a:lnTo>
                    <a:pt x="662" y="152"/>
                  </a:lnTo>
                  <a:lnTo>
                    <a:pt x="658" y="157"/>
                  </a:lnTo>
                  <a:lnTo>
                    <a:pt x="655" y="161"/>
                  </a:lnTo>
                  <a:lnTo>
                    <a:pt x="651" y="162"/>
                  </a:lnTo>
                  <a:lnTo>
                    <a:pt x="648" y="164"/>
                  </a:lnTo>
                  <a:lnTo>
                    <a:pt x="644" y="164"/>
                  </a:lnTo>
                  <a:lnTo>
                    <a:pt x="641" y="164"/>
                  </a:lnTo>
                  <a:lnTo>
                    <a:pt x="636" y="164"/>
                  </a:lnTo>
                  <a:lnTo>
                    <a:pt x="632" y="164"/>
                  </a:lnTo>
                  <a:lnTo>
                    <a:pt x="625" y="164"/>
                  </a:lnTo>
                  <a:lnTo>
                    <a:pt x="620" y="164"/>
                  </a:lnTo>
                  <a:lnTo>
                    <a:pt x="615" y="162"/>
                  </a:lnTo>
                  <a:lnTo>
                    <a:pt x="608" y="159"/>
                  </a:lnTo>
                  <a:lnTo>
                    <a:pt x="606" y="154"/>
                  </a:lnTo>
                  <a:lnTo>
                    <a:pt x="603" y="149"/>
                  </a:lnTo>
                  <a:lnTo>
                    <a:pt x="601" y="142"/>
                  </a:lnTo>
                  <a:lnTo>
                    <a:pt x="601" y="133"/>
                  </a:lnTo>
                  <a:lnTo>
                    <a:pt x="601" y="128"/>
                  </a:lnTo>
                  <a:lnTo>
                    <a:pt x="603" y="124"/>
                  </a:lnTo>
                  <a:lnTo>
                    <a:pt x="603" y="119"/>
                  </a:lnTo>
                  <a:lnTo>
                    <a:pt x="605" y="116"/>
                  </a:lnTo>
                  <a:lnTo>
                    <a:pt x="606" y="111"/>
                  </a:lnTo>
                  <a:lnTo>
                    <a:pt x="608" y="109"/>
                  </a:lnTo>
                  <a:lnTo>
                    <a:pt x="611" y="105"/>
                  </a:lnTo>
                  <a:lnTo>
                    <a:pt x="615" y="104"/>
                  </a:lnTo>
                  <a:lnTo>
                    <a:pt x="618" y="102"/>
                  </a:lnTo>
                  <a:lnTo>
                    <a:pt x="624" y="99"/>
                  </a:lnTo>
                  <a:lnTo>
                    <a:pt x="629" y="97"/>
                  </a:lnTo>
                  <a:lnTo>
                    <a:pt x="636" y="95"/>
                  </a:lnTo>
                  <a:lnTo>
                    <a:pt x="643" y="93"/>
                  </a:lnTo>
                  <a:lnTo>
                    <a:pt x="651" y="92"/>
                  </a:lnTo>
                  <a:lnTo>
                    <a:pt x="656" y="90"/>
                  </a:lnTo>
                  <a:lnTo>
                    <a:pt x="660" y="88"/>
                  </a:lnTo>
                  <a:lnTo>
                    <a:pt x="660" y="83"/>
                  </a:lnTo>
                  <a:lnTo>
                    <a:pt x="660" y="80"/>
                  </a:lnTo>
                  <a:lnTo>
                    <a:pt x="660" y="78"/>
                  </a:lnTo>
                  <a:lnTo>
                    <a:pt x="658" y="74"/>
                  </a:lnTo>
                  <a:lnTo>
                    <a:pt x="656" y="73"/>
                  </a:lnTo>
                  <a:lnTo>
                    <a:pt x="656" y="71"/>
                  </a:lnTo>
                  <a:lnTo>
                    <a:pt x="655" y="69"/>
                  </a:lnTo>
                  <a:lnTo>
                    <a:pt x="651" y="67"/>
                  </a:lnTo>
                  <a:lnTo>
                    <a:pt x="649" y="67"/>
                  </a:lnTo>
                  <a:lnTo>
                    <a:pt x="646" y="67"/>
                  </a:lnTo>
                  <a:lnTo>
                    <a:pt x="643" y="67"/>
                  </a:lnTo>
                  <a:lnTo>
                    <a:pt x="641" y="67"/>
                  </a:lnTo>
                  <a:lnTo>
                    <a:pt x="639" y="69"/>
                  </a:lnTo>
                  <a:lnTo>
                    <a:pt x="636" y="69"/>
                  </a:lnTo>
                  <a:lnTo>
                    <a:pt x="634" y="71"/>
                  </a:lnTo>
                  <a:lnTo>
                    <a:pt x="632" y="73"/>
                  </a:lnTo>
                  <a:lnTo>
                    <a:pt x="630" y="76"/>
                  </a:lnTo>
                  <a:lnTo>
                    <a:pt x="629" y="80"/>
                  </a:lnTo>
                  <a:lnTo>
                    <a:pt x="627" y="83"/>
                  </a:lnTo>
                  <a:close/>
                  <a:moveTo>
                    <a:pt x="660" y="109"/>
                  </a:moveTo>
                  <a:lnTo>
                    <a:pt x="656" y="109"/>
                  </a:lnTo>
                  <a:lnTo>
                    <a:pt x="653" y="111"/>
                  </a:lnTo>
                  <a:lnTo>
                    <a:pt x="649" y="112"/>
                  </a:lnTo>
                  <a:lnTo>
                    <a:pt x="646" y="114"/>
                  </a:lnTo>
                  <a:lnTo>
                    <a:pt x="641" y="116"/>
                  </a:lnTo>
                  <a:lnTo>
                    <a:pt x="636" y="118"/>
                  </a:lnTo>
                  <a:lnTo>
                    <a:pt x="634" y="119"/>
                  </a:lnTo>
                  <a:lnTo>
                    <a:pt x="630" y="121"/>
                  </a:lnTo>
                  <a:lnTo>
                    <a:pt x="629" y="123"/>
                  </a:lnTo>
                  <a:lnTo>
                    <a:pt x="627" y="124"/>
                  </a:lnTo>
                  <a:lnTo>
                    <a:pt x="627" y="128"/>
                  </a:lnTo>
                  <a:lnTo>
                    <a:pt x="627" y="130"/>
                  </a:lnTo>
                  <a:lnTo>
                    <a:pt x="627" y="133"/>
                  </a:lnTo>
                  <a:lnTo>
                    <a:pt x="627" y="136"/>
                  </a:lnTo>
                  <a:lnTo>
                    <a:pt x="629" y="138"/>
                  </a:lnTo>
                  <a:lnTo>
                    <a:pt x="630" y="142"/>
                  </a:lnTo>
                  <a:lnTo>
                    <a:pt x="634" y="143"/>
                  </a:lnTo>
                  <a:lnTo>
                    <a:pt x="636" y="145"/>
                  </a:lnTo>
                  <a:lnTo>
                    <a:pt x="639" y="147"/>
                  </a:lnTo>
                  <a:lnTo>
                    <a:pt x="641" y="147"/>
                  </a:lnTo>
                  <a:lnTo>
                    <a:pt x="643" y="147"/>
                  </a:lnTo>
                  <a:lnTo>
                    <a:pt x="646" y="145"/>
                  </a:lnTo>
                  <a:lnTo>
                    <a:pt x="648" y="143"/>
                  </a:lnTo>
                  <a:lnTo>
                    <a:pt x="651" y="142"/>
                  </a:lnTo>
                  <a:lnTo>
                    <a:pt x="653" y="140"/>
                  </a:lnTo>
                  <a:lnTo>
                    <a:pt x="655" y="138"/>
                  </a:lnTo>
                  <a:lnTo>
                    <a:pt x="656" y="135"/>
                  </a:lnTo>
                  <a:lnTo>
                    <a:pt x="658" y="133"/>
                  </a:lnTo>
                  <a:lnTo>
                    <a:pt x="660" y="130"/>
                  </a:lnTo>
                  <a:lnTo>
                    <a:pt x="660" y="126"/>
                  </a:lnTo>
                  <a:lnTo>
                    <a:pt x="660" y="121"/>
                  </a:lnTo>
                  <a:lnTo>
                    <a:pt x="660" y="116"/>
                  </a:lnTo>
                  <a:lnTo>
                    <a:pt x="660" y="109"/>
                  </a:lnTo>
                  <a:close/>
                  <a:moveTo>
                    <a:pt x="712" y="164"/>
                  </a:moveTo>
                  <a:lnTo>
                    <a:pt x="712" y="0"/>
                  </a:lnTo>
                  <a:lnTo>
                    <a:pt x="737" y="0"/>
                  </a:lnTo>
                  <a:lnTo>
                    <a:pt x="737" y="164"/>
                  </a:lnTo>
                  <a:lnTo>
                    <a:pt x="712" y="164"/>
                  </a:lnTo>
                  <a:close/>
                  <a:moveTo>
                    <a:pt x="817" y="164"/>
                  </a:moveTo>
                  <a:lnTo>
                    <a:pt x="817" y="0"/>
                  </a:lnTo>
                  <a:lnTo>
                    <a:pt x="844" y="0"/>
                  </a:lnTo>
                  <a:lnTo>
                    <a:pt x="844" y="138"/>
                  </a:lnTo>
                  <a:lnTo>
                    <a:pt x="912" y="138"/>
                  </a:lnTo>
                  <a:lnTo>
                    <a:pt x="912" y="164"/>
                  </a:lnTo>
                  <a:lnTo>
                    <a:pt x="817" y="164"/>
                  </a:lnTo>
                  <a:close/>
                  <a:moveTo>
                    <a:pt x="950" y="83"/>
                  </a:moveTo>
                  <a:lnTo>
                    <a:pt x="927" y="78"/>
                  </a:lnTo>
                  <a:lnTo>
                    <a:pt x="929" y="69"/>
                  </a:lnTo>
                  <a:lnTo>
                    <a:pt x="933" y="62"/>
                  </a:lnTo>
                  <a:lnTo>
                    <a:pt x="936" y="57"/>
                  </a:lnTo>
                  <a:lnTo>
                    <a:pt x="941" y="52"/>
                  </a:lnTo>
                  <a:lnTo>
                    <a:pt x="946" y="48"/>
                  </a:lnTo>
                  <a:lnTo>
                    <a:pt x="952" y="45"/>
                  </a:lnTo>
                  <a:lnTo>
                    <a:pt x="960" y="43"/>
                  </a:lnTo>
                  <a:lnTo>
                    <a:pt x="967" y="43"/>
                  </a:lnTo>
                  <a:lnTo>
                    <a:pt x="974" y="43"/>
                  </a:lnTo>
                  <a:lnTo>
                    <a:pt x="983" y="45"/>
                  </a:lnTo>
                  <a:lnTo>
                    <a:pt x="988" y="47"/>
                  </a:lnTo>
                  <a:lnTo>
                    <a:pt x="993" y="48"/>
                  </a:lnTo>
                  <a:lnTo>
                    <a:pt x="996" y="52"/>
                  </a:lnTo>
                  <a:lnTo>
                    <a:pt x="1000" y="54"/>
                  </a:lnTo>
                  <a:lnTo>
                    <a:pt x="1003" y="57"/>
                  </a:lnTo>
                  <a:lnTo>
                    <a:pt x="1005" y="61"/>
                  </a:lnTo>
                  <a:lnTo>
                    <a:pt x="1007" y="66"/>
                  </a:lnTo>
                  <a:lnTo>
                    <a:pt x="1007" y="73"/>
                  </a:lnTo>
                  <a:lnTo>
                    <a:pt x="1008" y="81"/>
                  </a:lnTo>
                  <a:lnTo>
                    <a:pt x="1008" y="90"/>
                  </a:lnTo>
                  <a:lnTo>
                    <a:pt x="1008" y="128"/>
                  </a:lnTo>
                  <a:lnTo>
                    <a:pt x="1008" y="135"/>
                  </a:lnTo>
                  <a:lnTo>
                    <a:pt x="1008" y="140"/>
                  </a:lnTo>
                  <a:lnTo>
                    <a:pt x="1008" y="145"/>
                  </a:lnTo>
                  <a:lnTo>
                    <a:pt x="1010" y="149"/>
                  </a:lnTo>
                  <a:lnTo>
                    <a:pt x="1012" y="152"/>
                  </a:lnTo>
                  <a:lnTo>
                    <a:pt x="1014" y="155"/>
                  </a:lnTo>
                  <a:lnTo>
                    <a:pt x="1014" y="161"/>
                  </a:lnTo>
                  <a:lnTo>
                    <a:pt x="1015" y="164"/>
                  </a:lnTo>
                  <a:lnTo>
                    <a:pt x="989" y="164"/>
                  </a:lnTo>
                  <a:lnTo>
                    <a:pt x="986" y="152"/>
                  </a:lnTo>
                  <a:lnTo>
                    <a:pt x="983" y="157"/>
                  </a:lnTo>
                  <a:lnTo>
                    <a:pt x="979" y="161"/>
                  </a:lnTo>
                  <a:lnTo>
                    <a:pt x="976" y="162"/>
                  </a:lnTo>
                  <a:lnTo>
                    <a:pt x="972" y="164"/>
                  </a:lnTo>
                  <a:lnTo>
                    <a:pt x="969" y="164"/>
                  </a:lnTo>
                  <a:lnTo>
                    <a:pt x="964" y="164"/>
                  </a:lnTo>
                  <a:lnTo>
                    <a:pt x="960" y="164"/>
                  </a:lnTo>
                  <a:lnTo>
                    <a:pt x="957" y="164"/>
                  </a:lnTo>
                  <a:lnTo>
                    <a:pt x="950" y="164"/>
                  </a:lnTo>
                  <a:lnTo>
                    <a:pt x="943" y="164"/>
                  </a:lnTo>
                  <a:lnTo>
                    <a:pt x="938" y="162"/>
                  </a:lnTo>
                  <a:lnTo>
                    <a:pt x="933" y="159"/>
                  </a:lnTo>
                  <a:lnTo>
                    <a:pt x="929" y="154"/>
                  </a:lnTo>
                  <a:lnTo>
                    <a:pt x="926" y="149"/>
                  </a:lnTo>
                  <a:lnTo>
                    <a:pt x="924" y="142"/>
                  </a:lnTo>
                  <a:lnTo>
                    <a:pt x="924" y="133"/>
                  </a:lnTo>
                  <a:lnTo>
                    <a:pt x="924" y="128"/>
                  </a:lnTo>
                  <a:lnTo>
                    <a:pt x="926" y="124"/>
                  </a:lnTo>
                  <a:lnTo>
                    <a:pt x="926" y="119"/>
                  </a:lnTo>
                  <a:lnTo>
                    <a:pt x="927" y="116"/>
                  </a:lnTo>
                  <a:lnTo>
                    <a:pt x="929" y="111"/>
                  </a:lnTo>
                  <a:lnTo>
                    <a:pt x="933" y="109"/>
                  </a:lnTo>
                  <a:lnTo>
                    <a:pt x="934" y="105"/>
                  </a:lnTo>
                  <a:lnTo>
                    <a:pt x="938" y="104"/>
                  </a:lnTo>
                  <a:lnTo>
                    <a:pt x="941" y="102"/>
                  </a:lnTo>
                  <a:lnTo>
                    <a:pt x="946" y="99"/>
                  </a:lnTo>
                  <a:lnTo>
                    <a:pt x="952" y="97"/>
                  </a:lnTo>
                  <a:lnTo>
                    <a:pt x="958" y="95"/>
                  </a:lnTo>
                  <a:lnTo>
                    <a:pt x="967" y="93"/>
                  </a:lnTo>
                  <a:lnTo>
                    <a:pt x="974" y="92"/>
                  </a:lnTo>
                  <a:lnTo>
                    <a:pt x="979" y="90"/>
                  </a:lnTo>
                  <a:lnTo>
                    <a:pt x="983" y="88"/>
                  </a:lnTo>
                  <a:lnTo>
                    <a:pt x="983" y="83"/>
                  </a:lnTo>
                  <a:lnTo>
                    <a:pt x="983" y="80"/>
                  </a:lnTo>
                  <a:lnTo>
                    <a:pt x="983" y="78"/>
                  </a:lnTo>
                  <a:lnTo>
                    <a:pt x="981" y="74"/>
                  </a:lnTo>
                  <a:lnTo>
                    <a:pt x="979" y="73"/>
                  </a:lnTo>
                  <a:lnTo>
                    <a:pt x="979" y="71"/>
                  </a:lnTo>
                  <a:lnTo>
                    <a:pt x="977" y="71"/>
                  </a:lnTo>
                  <a:lnTo>
                    <a:pt x="977" y="69"/>
                  </a:lnTo>
                  <a:lnTo>
                    <a:pt x="976" y="67"/>
                  </a:lnTo>
                  <a:lnTo>
                    <a:pt x="972" y="67"/>
                  </a:lnTo>
                  <a:lnTo>
                    <a:pt x="971" y="67"/>
                  </a:lnTo>
                  <a:lnTo>
                    <a:pt x="967" y="67"/>
                  </a:lnTo>
                  <a:lnTo>
                    <a:pt x="964" y="67"/>
                  </a:lnTo>
                  <a:lnTo>
                    <a:pt x="960" y="69"/>
                  </a:lnTo>
                  <a:lnTo>
                    <a:pt x="958" y="69"/>
                  </a:lnTo>
                  <a:lnTo>
                    <a:pt x="957" y="71"/>
                  </a:lnTo>
                  <a:lnTo>
                    <a:pt x="955" y="73"/>
                  </a:lnTo>
                  <a:lnTo>
                    <a:pt x="953" y="76"/>
                  </a:lnTo>
                  <a:lnTo>
                    <a:pt x="952" y="80"/>
                  </a:lnTo>
                  <a:lnTo>
                    <a:pt x="950" y="83"/>
                  </a:lnTo>
                  <a:close/>
                  <a:moveTo>
                    <a:pt x="983" y="109"/>
                  </a:moveTo>
                  <a:lnTo>
                    <a:pt x="979" y="109"/>
                  </a:lnTo>
                  <a:lnTo>
                    <a:pt x="977" y="111"/>
                  </a:lnTo>
                  <a:lnTo>
                    <a:pt x="974" y="112"/>
                  </a:lnTo>
                  <a:lnTo>
                    <a:pt x="969" y="114"/>
                  </a:lnTo>
                  <a:lnTo>
                    <a:pt x="964" y="116"/>
                  </a:lnTo>
                  <a:lnTo>
                    <a:pt x="960" y="118"/>
                  </a:lnTo>
                  <a:lnTo>
                    <a:pt x="957" y="119"/>
                  </a:lnTo>
                  <a:lnTo>
                    <a:pt x="955" y="121"/>
                  </a:lnTo>
                  <a:lnTo>
                    <a:pt x="953" y="123"/>
                  </a:lnTo>
                  <a:lnTo>
                    <a:pt x="952" y="124"/>
                  </a:lnTo>
                  <a:lnTo>
                    <a:pt x="950" y="128"/>
                  </a:lnTo>
                  <a:lnTo>
                    <a:pt x="950" y="130"/>
                  </a:lnTo>
                  <a:lnTo>
                    <a:pt x="950" y="133"/>
                  </a:lnTo>
                  <a:lnTo>
                    <a:pt x="952" y="136"/>
                  </a:lnTo>
                  <a:lnTo>
                    <a:pt x="953" y="138"/>
                  </a:lnTo>
                  <a:lnTo>
                    <a:pt x="955" y="142"/>
                  </a:lnTo>
                  <a:lnTo>
                    <a:pt x="957" y="143"/>
                  </a:lnTo>
                  <a:lnTo>
                    <a:pt x="958" y="145"/>
                  </a:lnTo>
                  <a:lnTo>
                    <a:pt x="960" y="147"/>
                  </a:lnTo>
                  <a:lnTo>
                    <a:pt x="964" y="147"/>
                  </a:lnTo>
                  <a:lnTo>
                    <a:pt x="967" y="147"/>
                  </a:lnTo>
                  <a:lnTo>
                    <a:pt x="969" y="145"/>
                  </a:lnTo>
                  <a:lnTo>
                    <a:pt x="972" y="143"/>
                  </a:lnTo>
                  <a:lnTo>
                    <a:pt x="976" y="142"/>
                  </a:lnTo>
                  <a:lnTo>
                    <a:pt x="977" y="140"/>
                  </a:lnTo>
                  <a:lnTo>
                    <a:pt x="979" y="138"/>
                  </a:lnTo>
                  <a:lnTo>
                    <a:pt x="979" y="135"/>
                  </a:lnTo>
                  <a:lnTo>
                    <a:pt x="981" y="133"/>
                  </a:lnTo>
                  <a:lnTo>
                    <a:pt x="983" y="130"/>
                  </a:lnTo>
                  <a:lnTo>
                    <a:pt x="983" y="126"/>
                  </a:lnTo>
                  <a:lnTo>
                    <a:pt x="983" y="121"/>
                  </a:lnTo>
                  <a:lnTo>
                    <a:pt x="983" y="116"/>
                  </a:lnTo>
                  <a:lnTo>
                    <a:pt x="983" y="109"/>
                  </a:lnTo>
                  <a:close/>
                  <a:moveTo>
                    <a:pt x="1022" y="47"/>
                  </a:moveTo>
                  <a:lnTo>
                    <a:pt x="1050" y="47"/>
                  </a:lnTo>
                  <a:lnTo>
                    <a:pt x="1072" y="131"/>
                  </a:lnTo>
                  <a:lnTo>
                    <a:pt x="1097" y="47"/>
                  </a:lnTo>
                  <a:lnTo>
                    <a:pt x="1124" y="47"/>
                  </a:lnTo>
                  <a:lnTo>
                    <a:pt x="1090" y="161"/>
                  </a:lnTo>
                  <a:lnTo>
                    <a:pt x="1083" y="181"/>
                  </a:lnTo>
                  <a:lnTo>
                    <a:pt x="1081" y="187"/>
                  </a:lnTo>
                  <a:lnTo>
                    <a:pt x="1079" y="192"/>
                  </a:lnTo>
                  <a:lnTo>
                    <a:pt x="1076" y="195"/>
                  </a:lnTo>
                  <a:lnTo>
                    <a:pt x="1074" y="199"/>
                  </a:lnTo>
                  <a:lnTo>
                    <a:pt x="1072" y="200"/>
                  </a:lnTo>
                  <a:lnTo>
                    <a:pt x="1069" y="204"/>
                  </a:lnTo>
                  <a:lnTo>
                    <a:pt x="1067" y="206"/>
                  </a:lnTo>
                  <a:lnTo>
                    <a:pt x="1064" y="209"/>
                  </a:lnTo>
                  <a:lnTo>
                    <a:pt x="1059" y="209"/>
                  </a:lnTo>
                  <a:lnTo>
                    <a:pt x="1055" y="209"/>
                  </a:lnTo>
                  <a:lnTo>
                    <a:pt x="1052" y="211"/>
                  </a:lnTo>
                  <a:lnTo>
                    <a:pt x="1046" y="211"/>
                  </a:lnTo>
                  <a:lnTo>
                    <a:pt x="1043" y="211"/>
                  </a:lnTo>
                  <a:lnTo>
                    <a:pt x="1040" y="209"/>
                  </a:lnTo>
                  <a:lnTo>
                    <a:pt x="1036" y="209"/>
                  </a:lnTo>
                  <a:lnTo>
                    <a:pt x="1033" y="209"/>
                  </a:lnTo>
                  <a:lnTo>
                    <a:pt x="1029" y="183"/>
                  </a:lnTo>
                  <a:lnTo>
                    <a:pt x="1033" y="183"/>
                  </a:lnTo>
                  <a:lnTo>
                    <a:pt x="1034" y="183"/>
                  </a:lnTo>
                  <a:lnTo>
                    <a:pt x="1038" y="185"/>
                  </a:lnTo>
                  <a:lnTo>
                    <a:pt x="1040" y="185"/>
                  </a:lnTo>
                  <a:lnTo>
                    <a:pt x="1043" y="185"/>
                  </a:lnTo>
                  <a:lnTo>
                    <a:pt x="1046" y="183"/>
                  </a:lnTo>
                  <a:lnTo>
                    <a:pt x="1050" y="183"/>
                  </a:lnTo>
                  <a:lnTo>
                    <a:pt x="1053" y="181"/>
                  </a:lnTo>
                  <a:lnTo>
                    <a:pt x="1055" y="178"/>
                  </a:lnTo>
                  <a:lnTo>
                    <a:pt x="1057" y="174"/>
                  </a:lnTo>
                  <a:lnTo>
                    <a:pt x="1059" y="169"/>
                  </a:lnTo>
                  <a:lnTo>
                    <a:pt x="1060" y="164"/>
                  </a:lnTo>
                  <a:lnTo>
                    <a:pt x="1022" y="47"/>
                  </a:lnTo>
                  <a:close/>
                  <a:moveTo>
                    <a:pt x="1197" y="128"/>
                  </a:moveTo>
                  <a:lnTo>
                    <a:pt x="1223" y="133"/>
                  </a:lnTo>
                  <a:lnTo>
                    <a:pt x="1221" y="142"/>
                  </a:lnTo>
                  <a:lnTo>
                    <a:pt x="1217" y="149"/>
                  </a:lnTo>
                  <a:lnTo>
                    <a:pt x="1212" y="155"/>
                  </a:lnTo>
                  <a:lnTo>
                    <a:pt x="1207" y="159"/>
                  </a:lnTo>
                  <a:lnTo>
                    <a:pt x="1202" y="162"/>
                  </a:lnTo>
                  <a:lnTo>
                    <a:pt x="1195" y="164"/>
                  </a:lnTo>
                  <a:lnTo>
                    <a:pt x="1188" y="164"/>
                  </a:lnTo>
                  <a:lnTo>
                    <a:pt x="1181" y="164"/>
                  </a:lnTo>
                  <a:lnTo>
                    <a:pt x="1171" y="164"/>
                  </a:lnTo>
                  <a:lnTo>
                    <a:pt x="1162" y="162"/>
                  </a:lnTo>
                  <a:lnTo>
                    <a:pt x="1153" y="159"/>
                  </a:lnTo>
                  <a:lnTo>
                    <a:pt x="1147" y="154"/>
                  </a:lnTo>
                  <a:lnTo>
                    <a:pt x="1141" y="145"/>
                  </a:lnTo>
                  <a:lnTo>
                    <a:pt x="1136" y="135"/>
                  </a:lnTo>
                  <a:lnTo>
                    <a:pt x="1134" y="121"/>
                  </a:lnTo>
                  <a:lnTo>
                    <a:pt x="1133" y="107"/>
                  </a:lnTo>
                  <a:lnTo>
                    <a:pt x="1134" y="93"/>
                  </a:lnTo>
                  <a:lnTo>
                    <a:pt x="1136" y="80"/>
                  </a:lnTo>
                  <a:lnTo>
                    <a:pt x="1141" y="69"/>
                  </a:lnTo>
                  <a:lnTo>
                    <a:pt x="1147" y="59"/>
                  </a:lnTo>
                  <a:lnTo>
                    <a:pt x="1153" y="52"/>
                  </a:lnTo>
                  <a:lnTo>
                    <a:pt x="1160" y="47"/>
                  </a:lnTo>
                  <a:lnTo>
                    <a:pt x="1169" y="45"/>
                  </a:lnTo>
                  <a:lnTo>
                    <a:pt x="1178" y="43"/>
                  </a:lnTo>
                  <a:lnTo>
                    <a:pt x="1188" y="45"/>
                  </a:lnTo>
                  <a:lnTo>
                    <a:pt x="1197" y="47"/>
                  </a:lnTo>
                  <a:lnTo>
                    <a:pt x="1204" y="52"/>
                  </a:lnTo>
                  <a:lnTo>
                    <a:pt x="1210" y="59"/>
                  </a:lnTo>
                  <a:lnTo>
                    <a:pt x="1217" y="69"/>
                  </a:lnTo>
                  <a:lnTo>
                    <a:pt x="1221" y="81"/>
                  </a:lnTo>
                  <a:lnTo>
                    <a:pt x="1224" y="95"/>
                  </a:lnTo>
                  <a:lnTo>
                    <a:pt x="1224" y="111"/>
                  </a:lnTo>
                  <a:lnTo>
                    <a:pt x="1224" y="114"/>
                  </a:lnTo>
                  <a:lnTo>
                    <a:pt x="1160" y="114"/>
                  </a:lnTo>
                  <a:lnTo>
                    <a:pt x="1160" y="121"/>
                  </a:lnTo>
                  <a:lnTo>
                    <a:pt x="1162" y="126"/>
                  </a:lnTo>
                  <a:lnTo>
                    <a:pt x="1164" y="131"/>
                  </a:lnTo>
                  <a:lnTo>
                    <a:pt x="1166" y="136"/>
                  </a:lnTo>
                  <a:lnTo>
                    <a:pt x="1169" y="140"/>
                  </a:lnTo>
                  <a:lnTo>
                    <a:pt x="1172" y="143"/>
                  </a:lnTo>
                  <a:lnTo>
                    <a:pt x="1178" y="145"/>
                  </a:lnTo>
                  <a:lnTo>
                    <a:pt x="1181" y="145"/>
                  </a:lnTo>
                  <a:lnTo>
                    <a:pt x="1186" y="143"/>
                  </a:lnTo>
                  <a:lnTo>
                    <a:pt x="1191" y="140"/>
                  </a:lnTo>
                  <a:lnTo>
                    <a:pt x="1195" y="135"/>
                  </a:lnTo>
                  <a:lnTo>
                    <a:pt x="1197" y="128"/>
                  </a:lnTo>
                  <a:close/>
                  <a:moveTo>
                    <a:pt x="1198" y="95"/>
                  </a:moveTo>
                  <a:lnTo>
                    <a:pt x="1198" y="88"/>
                  </a:lnTo>
                  <a:lnTo>
                    <a:pt x="1197" y="83"/>
                  </a:lnTo>
                  <a:lnTo>
                    <a:pt x="1195" y="78"/>
                  </a:lnTo>
                  <a:lnTo>
                    <a:pt x="1193" y="74"/>
                  </a:lnTo>
                  <a:lnTo>
                    <a:pt x="1190" y="73"/>
                  </a:lnTo>
                  <a:lnTo>
                    <a:pt x="1186" y="69"/>
                  </a:lnTo>
                  <a:lnTo>
                    <a:pt x="1183" y="67"/>
                  </a:lnTo>
                  <a:lnTo>
                    <a:pt x="1179" y="67"/>
                  </a:lnTo>
                  <a:lnTo>
                    <a:pt x="1176" y="67"/>
                  </a:lnTo>
                  <a:lnTo>
                    <a:pt x="1172" y="69"/>
                  </a:lnTo>
                  <a:lnTo>
                    <a:pt x="1169" y="73"/>
                  </a:lnTo>
                  <a:lnTo>
                    <a:pt x="1166" y="74"/>
                  </a:lnTo>
                  <a:lnTo>
                    <a:pt x="1164" y="80"/>
                  </a:lnTo>
                  <a:lnTo>
                    <a:pt x="1162" y="85"/>
                  </a:lnTo>
                  <a:lnTo>
                    <a:pt x="1160" y="90"/>
                  </a:lnTo>
                  <a:lnTo>
                    <a:pt x="1160" y="95"/>
                  </a:lnTo>
                  <a:lnTo>
                    <a:pt x="1198" y="95"/>
                  </a:lnTo>
                  <a:close/>
                  <a:moveTo>
                    <a:pt x="1271" y="164"/>
                  </a:moveTo>
                  <a:lnTo>
                    <a:pt x="1245" y="164"/>
                  </a:lnTo>
                  <a:lnTo>
                    <a:pt x="1245" y="47"/>
                  </a:lnTo>
                  <a:lnTo>
                    <a:pt x="1269" y="47"/>
                  </a:lnTo>
                  <a:lnTo>
                    <a:pt x="1269" y="64"/>
                  </a:lnTo>
                  <a:lnTo>
                    <a:pt x="1273" y="59"/>
                  </a:lnTo>
                  <a:lnTo>
                    <a:pt x="1276" y="54"/>
                  </a:lnTo>
                  <a:lnTo>
                    <a:pt x="1278" y="50"/>
                  </a:lnTo>
                  <a:lnTo>
                    <a:pt x="1280" y="48"/>
                  </a:lnTo>
                  <a:lnTo>
                    <a:pt x="1283" y="47"/>
                  </a:lnTo>
                  <a:lnTo>
                    <a:pt x="1286" y="45"/>
                  </a:lnTo>
                  <a:lnTo>
                    <a:pt x="1288" y="43"/>
                  </a:lnTo>
                  <a:lnTo>
                    <a:pt x="1292" y="43"/>
                  </a:lnTo>
                  <a:lnTo>
                    <a:pt x="1295" y="43"/>
                  </a:lnTo>
                  <a:lnTo>
                    <a:pt x="1300" y="45"/>
                  </a:lnTo>
                  <a:lnTo>
                    <a:pt x="1304" y="48"/>
                  </a:lnTo>
                  <a:lnTo>
                    <a:pt x="1307" y="50"/>
                  </a:lnTo>
                  <a:lnTo>
                    <a:pt x="1298" y="78"/>
                  </a:lnTo>
                  <a:lnTo>
                    <a:pt x="1297" y="76"/>
                  </a:lnTo>
                  <a:lnTo>
                    <a:pt x="1293" y="74"/>
                  </a:lnTo>
                  <a:lnTo>
                    <a:pt x="1292" y="73"/>
                  </a:lnTo>
                  <a:lnTo>
                    <a:pt x="1288" y="73"/>
                  </a:lnTo>
                  <a:lnTo>
                    <a:pt x="1286" y="73"/>
                  </a:lnTo>
                  <a:lnTo>
                    <a:pt x="1283" y="74"/>
                  </a:lnTo>
                  <a:lnTo>
                    <a:pt x="1281" y="76"/>
                  </a:lnTo>
                  <a:lnTo>
                    <a:pt x="1278" y="78"/>
                  </a:lnTo>
                  <a:lnTo>
                    <a:pt x="1278" y="80"/>
                  </a:lnTo>
                  <a:lnTo>
                    <a:pt x="1276" y="83"/>
                  </a:lnTo>
                  <a:lnTo>
                    <a:pt x="1276" y="86"/>
                  </a:lnTo>
                  <a:lnTo>
                    <a:pt x="1274" y="90"/>
                  </a:lnTo>
                  <a:lnTo>
                    <a:pt x="1273" y="97"/>
                  </a:lnTo>
                  <a:lnTo>
                    <a:pt x="1273" y="105"/>
                  </a:lnTo>
                  <a:lnTo>
                    <a:pt x="1271" y="116"/>
                  </a:lnTo>
                  <a:lnTo>
                    <a:pt x="1271" y="128"/>
                  </a:lnTo>
                  <a:lnTo>
                    <a:pt x="1271" y="1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36" name="Freeform 1794"/>
            <p:cNvSpPr>
              <a:spLocks noEditPoints="1"/>
            </p:cNvSpPr>
            <p:nvPr/>
          </p:nvSpPr>
          <p:spPr bwMode="auto">
            <a:xfrm>
              <a:off x="3052" y="2871"/>
              <a:ext cx="320" cy="85"/>
            </a:xfrm>
            <a:custGeom>
              <a:avLst/>
              <a:gdLst>
                <a:gd name="T0" fmla="*/ 0 w 641"/>
                <a:gd name="T1" fmla="*/ 1 h 169"/>
                <a:gd name="T2" fmla="*/ 0 w 641"/>
                <a:gd name="T3" fmla="*/ 1 h 169"/>
                <a:gd name="T4" fmla="*/ 0 w 641"/>
                <a:gd name="T5" fmla="*/ 1 h 169"/>
                <a:gd name="T6" fmla="*/ 0 w 641"/>
                <a:gd name="T7" fmla="*/ 1 h 169"/>
                <a:gd name="T8" fmla="*/ 0 w 641"/>
                <a:gd name="T9" fmla="*/ 1 h 169"/>
                <a:gd name="T10" fmla="*/ 0 w 641"/>
                <a:gd name="T11" fmla="*/ 1 h 169"/>
                <a:gd name="T12" fmla="*/ 0 w 641"/>
                <a:gd name="T13" fmla="*/ 1 h 169"/>
                <a:gd name="T14" fmla="*/ 0 w 641"/>
                <a:gd name="T15" fmla="*/ 1 h 169"/>
                <a:gd name="T16" fmla="*/ 0 w 641"/>
                <a:gd name="T17" fmla="*/ 1 h 169"/>
                <a:gd name="T18" fmla="*/ 0 w 641"/>
                <a:gd name="T19" fmla="*/ 1 h 169"/>
                <a:gd name="T20" fmla="*/ 0 w 641"/>
                <a:gd name="T21" fmla="*/ 1 h 169"/>
                <a:gd name="T22" fmla="*/ 0 w 641"/>
                <a:gd name="T23" fmla="*/ 1 h 169"/>
                <a:gd name="T24" fmla="*/ 0 w 641"/>
                <a:gd name="T25" fmla="*/ 1 h 169"/>
                <a:gd name="T26" fmla="*/ 0 w 641"/>
                <a:gd name="T27" fmla="*/ 1 h 169"/>
                <a:gd name="T28" fmla="*/ 0 w 641"/>
                <a:gd name="T29" fmla="*/ 1 h 169"/>
                <a:gd name="T30" fmla="*/ 0 w 641"/>
                <a:gd name="T31" fmla="*/ 1 h 169"/>
                <a:gd name="T32" fmla="*/ 0 w 641"/>
                <a:gd name="T33" fmla="*/ 1 h 169"/>
                <a:gd name="T34" fmla="*/ 0 w 641"/>
                <a:gd name="T35" fmla="*/ 1 h 169"/>
                <a:gd name="T36" fmla="*/ 0 w 641"/>
                <a:gd name="T37" fmla="*/ 1 h 169"/>
                <a:gd name="T38" fmla="*/ 0 w 641"/>
                <a:gd name="T39" fmla="*/ 1 h 169"/>
                <a:gd name="T40" fmla="*/ 0 w 641"/>
                <a:gd name="T41" fmla="*/ 1 h 169"/>
                <a:gd name="T42" fmla="*/ 0 w 641"/>
                <a:gd name="T43" fmla="*/ 1 h 169"/>
                <a:gd name="T44" fmla="*/ 0 w 641"/>
                <a:gd name="T45" fmla="*/ 1 h 169"/>
                <a:gd name="T46" fmla="*/ 0 w 641"/>
                <a:gd name="T47" fmla="*/ 1 h 169"/>
                <a:gd name="T48" fmla="*/ 0 w 641"/>
                <a:gd name="T49" fmla="*/ 1 h 169"/>
                <a:gd name="T50" fmla="*/ 0 w 641"/>
                <a:gd name="T51" fmla="*/ 1 h 169"/>
                <a:gd name="T52" fmla="*/ 0 w 641"/>
                <a:gd name="T53" fmla="*/ 1 h 169"/>
                <a:gd name="T54" fmla="*/ 0 w 641"/>
                <a:gd name="T55" fmla="*/ 1 h 169"/>
                <a:gd name="T56" fmla="*/ 0 w 641"/>
                <a:gd name="T57" fmla="*/ 1 h 169"/>
                <a:gd name="T58" fmla="*/ 0 w 641"/>
                <a:gd name="T59" fmla="*/ 1 h 169"/>
                <a:gd name="T60" fmla="*/ 0 w 641"/>
                <a:gd name="T61" fmla="*/ 1 h 169"/>
                <a:gd name="T62" fmla="*/ 0 w 641"/>
                <a:gd name="T63" fmla="*/ 1 h 169"/>
                <a:gd name="T64" fmla="*/ 0 w 641"/>
                <a:gd name="T65" fmla="*/ 1 h 169"/>
                <a:gd name="T66" fmla="*/ 0 w 641"/>
                <a:gd name="T67" fmla="*/ 1 h 169"/>
                <a:gd name="T68" fmla="*/ 0 w 641"/>
                <a:gd name="T69" fmla="*/ 1 h 169"/>
                <a:gd name="T70" fmla="*/ 0 w 641"/>
                <a:gd name="T71" fmla="*/ 1 h 169"/>
                <a:gd name="T72" fmla="*/ 0 w 641"/>
                <a:gd name="T73" fmla="*/ 1 h 169"/>
                <a:gd name="T74" fmla="*/ 0 w 641"/>
                <a:gd name="T75" fmla="*/ 1 h 169"/>
                <a:gd name="T76" fmla="*/ 0 w 641"/>
                <a:gd name="T77" fmla="*/ 1 h 169"/>
                <a:gd name="T78" fmla="*/ 0 w 641"/>
                <a:gd name="T79" fmla="*/ 1 h 169"/>
                <a:gd name="T80" fmla="*/ 0 w 641"/>
                <a:gd name="T81" fmla="*/ 1 h 169"/>
                <a:gd name="T82" fmla="*/ 0 w 641"/>
                <a:gd name="T83" fmla="*/ 1 h 169"/>
                <a:gd name="T84" fmla="*/ 0 w 641"/>
                <a:gd name="T85" fmla="*/ 1 h 169"/>
                <a:gd name="T86" fmla="*/ 0 w 641"/>
                <a:gd name="T87" fmla="*/ 1 h 169"/>
                <a:gd name="T88" fmla="*/ 0 w 641"/>
                <a:gd name="T89" fmla="*/ 1 h 169"/>
                <a:gd name="T90" fmla="*/ 0 w 641"/>
                <a:gd name="T91" fmla="*/ 1 h 169"/>
                <a:gd name="T92" fmla="*/ 0 w 641"/>
                <a:gd name="T93" fmla="*/ 1 h 169"/>
                <a:gd name="T94" fmla="*/ 0 w 641"/>
                <a:gd name="T95" fmla="*/ 1 h 169"/>
                <a:gd name="T96" fmla="*/ 0 w 641"/>
                <a:gd name="T97" fmla="*/ 1 h 169"/>
                <a:gd name="T98" fmla="*/ 0 w 641"/>
                <a:gd name="T99" fmla="*/ 1 h 169"/>
                <a:gd name="T100" fmla="*/ 0 w 641"/>
                <a:gd name="T101" fmla="*/ 1 h 169"/>
                <a:gd name="T102" fmla="*/ 0 w 641"/>
                <a:gd name="T103" fmla="*/ 1 h 169"/>
                <a:gd name="T104" fmla="*/ 0 w 641"/>
                <a:gd name="T105" fmla="*/ 1 h 169"/>
                <a:gd name="T106" fmla="*/ 0 w 641"/>
                <a:gd name="T107" fmla="*/ 1 h 169"/>
                <a:gd name="T108" fmla="*/ 0 w 641"/>
                <a:gd name="T109" fmla="*/ 1 h 169"/>
                <a:gd name="T110" fmla="*/ 0 w 641"/>
                <a:gd name="T111" fmla="*/ 1 h 169"/>
                <a:gd name="T112" fmla="*/ 0 w 641"/>
                <a:gd name="T113" fmla="*/ 1 h 169"/>
                <a:gd name="T114" fmla="*/ 0 w 641"/>
                <a:gd name="T115" fmla="*/ 1 h 169"/>
                <a:gd name="T116" fmla="*/ 0 w 641"/>
                <a:gd name="T117" fmla="*/ 1 h 169"/>
                <a:gd name="T118" fmla="*/ 0 w 641"/>
                <a:gd name="T119" fmla="*/ 1 h 16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41"/>
                <a:gd name="T181" fmla="*/ 0 h 169"/>
                <a:gd name="T182" fmla="*/ 641 w 641"/>
                <a:gd name="T183" fmla="*/ 169 h 16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41" h="169">
                  <a:moveTo>
                    <a:pt x="0" y="167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3" y="112"/>
                  </a:lnTo>
                  <a:lnTo>
                    <a:pt x="83" y="0"/>
                  </a:lnTo>
                  <a:lnTo>
                    <a:pt x="111" y="0"/>
                  </a:lnTo>
                  <a:lnTo>
                    <a:pt x="111" y="167"/>
                  </a:lnTo>
                  <a:lnTo>
                    <a:pt x="81" y="167"/>
                  </a:lnTo>
                  <a:lnTo>
                    <a:pt x="26" y="58"/>
                  </a:lnTo>
                  <a:lnTo>
                    <a:pt x="26" y="167"/>
                  </a:lnTo>
                  <a:lnTo>
                    <a:pt x="0" y="167"/>
                  </a:lnTo>
                  <a:close/>
                  <a:moveTo>
                    <a:pt x="197" y="129"/>
                  </a:moveTo>
                  <a:lnTo>
                    <a:pt x="225" y="134"/>
                  </a:lnTo>
                  <a:lnTo>
                    <a:pt x="221" y="143"/>
                  </a:lnTo>
                  <a:lnTo>
                    <a:pt x="216" y="152"/>
                  </a:lnTo>
                  <a:lnTo>
                    <a:pt x="213" y="157"/>
                  </a:lnTo>
                  <a:lnTo>
                    <a:pt x="207" y="162"/>
                  </a:lnTo>
                  <a:lnTo>
                    <a:pt x="201" y="165"/>
                  </a:lnTo>
                  <a:lnTo>
                    <a:pt x="195" y="167"/>
                  </a:lnTo>
                  <a:lnTo>
                    <a:pt x="189" y="169"/>
                  </a:lnTo>
                  <a:lnTo>
                    <a:pt x="180" y="169"/>
                  </a:lnTo>
                  <a:lnTo>
                    <a:pt x="170" y="169"/>
                  </a:lnTo>
                  <a:lnTo>
                    <a:pt x="161" y="167"/>
                  </a:lnTo>
                  <a:lnTo>
                    <a:pt x="154" y="164"/>
                  </a:lnTo>
                  <a:lnTo>
                    <a:pt x="145" y="157"/>
                  </a:lnTo>
                  <a:lnTo>
                    <a:pt x="138" y="146"/>
                  </a:lnTo>
                  <a:lnTo>
                    <a:pt x="135" y="134"/>
                  </a:lnTo>
                  <a:lnTo>
                    <a:pt x="132" y="122"/>
                  </a:lnTo>
                  <a:lnTo>
                    <a:pt x="132" y="108"/>
                  </a:lnTo>
                  <a:lnTo>
                    <a:pt x="132" y="93"/>
                  </a:lnTo>
                  <a:lnTo>
                    <a:pt x="135" y="81"/>
                  </a:lnTo>
                  <a:lnTo>
                    <a:pt x="138" y="69"/>
                  </a:lnTo>
                  <a:lnTo>
                    <a:pt x="145" y="58"/>
                  </a:lnTo>
                  <a:lnTo>
                    <a:pt x="152" y="52"/>
                  </a:lnTo>
                  <a:lnTo>
                    <a:pt x="161" y="46"/>
                  </a:lnTo>
                  <a:lnTo>
                    <a:pt x="168" y="45"/>
                  </a:lnTo>
                  <a:lnTo>
                    <a:pt x="176" y="43"/>
                  </a:lnTo>
                  <a:lnTo>
                    <a:pt x="187" y="45"/>
                  </a:lnTo>
                  <a:lnTo>
                    <a:pt x="197" y="46"/>
                  </a:lnTo>
                  <a:lnTo>
                    <a:pt x="204" y="52"/>
                  </a:lnTo>
                  <a:lnTo>
                    <a:pt x="211" y="58"/>
                  </a:lnTo>
                  <a:lnTo>
                    <a:pt x="218" y="69"/>
                  </a:lnTo>
                  <a:lnTo>
                    <a:pt x="221" y="81"/>
                  </a:lnTo>
                  <a:lnTo>
                    <a:pt x="225" y="95"/>
                  </a:lnTo>
                  <a:lnTo>
                    <a:pt x="226" y="112"/>
                  </a:lnTo>
                  <a:lnTo>
                    <a:pt x="226" y="115"/>
                  </a:lnTo>
                  <a:lnTo>
                    <a:pt x="157" y="115"/>
                  </a:lnTo>
                  <a:lnTo>
                    <a:pt x="157" y="122"/>
                  </a:lnTo>
                  <a:lnTo>
                    <a:pt x="159" y="129"/>
                  </a:lnTo>
                  <a:lnTo>
                    <a:pt x="163" y="134"/>
                  </a:lnTo>
                  <a:lnTo>
                    <a:pt x="166" y="138"/>
                  </a:lnTo>
                  <a:lnTo>
                    <a:pt x="170" y="141"/>
                  </a:lnTo>
                  <a:lnTo>
                    <a:pt x="173" y="145"/>
                  </a:lnTo>
                  <a:lnTo>
                    <a:pt x="176" y="146"/>
                  </a:lnTo>
                  <a:lnTo>
                    <a:pt x="180" y="146"/>
                  </a:lnTo>
                  <a:lnTo>
                    <a:pt x="187" y="145"/>
                  </a:lnTo>
                  <a:lnTo>
                    <a:pt x="192" y="141"/>
                  </a:lnTo>
                  <a:lnTo>
                    <a:pt x="195" y="136"/>
                  </a:lnTo>
                  <a:lnTo>
                    <a:pt x="197" y="129"/>
                  </a:lnTo>
                  <a:close/>
                  <a:moveTo>
                    <a:pt x="197" y="95"/>
                  </a:moveTo>
                  <a:lnTo>
                    <a:pt x="197" y="89"/>
                  </a:lnTo>
                  <a:lnTo>
                    <a:pt x="195" y="84"/>
                  </a:lnTo>
                  <a:lnTo>
                    <a:pt x="194" y="79"/>
                  </a:lnTo>
                  <a:lnTo>
                    <a:pt x="192" y="74"/>
                  </a:lnTo>
                  <a:lnTo>
                    <a:pt x="189" y="72"/>
                  </a:lnTo>
                  <a:lnTo>
                    <a:pt x="187" y="71"/>
                  </a:lnTo>
                  <a:lnTo>
                    <a:pt x="183" y="69"/>
                  </a:lnTo>
                  <a:lnTo>
                    <a:pt x="178" y="69"/>
                  </a:lnTo>
                  <a:lnTo>
                    <a:pt x="175" y="69"/>
                  </a:lnTo>
                  <a:lnTo>
                    <a:pt x="171" y="71"/>
                  </a:lnTo>
                  <a:lnTo>
                    <a:pt x="168" y="72"/>
                  </a:lnTo>
                  <a:lnTo>
                    <a:pt x="166" y="76"/>
                  </a:lnTo>
                  <a:lnTo>
                    <a:pt x="163" y="79"/>
                  </a:lnTo>
                  <a:lnTo>
                    <a:pt x="161" y="84"/>
                  </a:lnTo>
                  <a:lnTo>
                    <a:pt x="159" y="89"/>
                  </a:lnTo>
                  <a:lnTo>
                    <a:pt x="159" y="95"/>
                  </a:lnTo>
                  <a:lnTo>
                    <a:pt x="197" y="95"/>
                  </a:lnTo>
                  <a:close/>
                  <a:moveTo>
                    <a:pt x="292" y="46"/>
                  </a:moveTo>
                  <a:lnTo>
                    <a:pt x="292" y="72"/>
                  </a:lnTo>
                  <a:lnTo>
                    <a:pt x="273" y="72"/>
                  </a:lnTo>
                  <a:lnTo>
                    <a:pt x="273" y="121"/>
                  </a:lnTo>
                  <a:lnTo>
                    <a:pt x="273" y="127"/>
                  </a:lnTo>
                  <a:lnTo>
                    <a:pt x="273" y="133"/>
                  </a:lnTo>
                  <a:lnTo>
                    <a:pt x="273" y="138"/>
                  </a:lnTo>
                  <a:lnTo>
                    <a:pt x="273" y="140"/>
                  </a:lnTo>
                  <a:lnTo>
                    <a:pt x="275" y="141"/>
                  </a:lnTo>
                  <a:lnTo>
                    <a:pt x="277" y="143"/>
                  </a:lnTo>
                  <a:lnTo>
                    <a:pt x="278" y="145"/>
                  </a:lnTo>
                  <a:lnTo>
                    <a:pt x="282" y="145"/>
                  </a:lnTo>
                  <a:lnTo>
                    <a:pt x="283" y="145"/>
                  </a:lnTo>
                  <a:lnTo>
                    <a:pt x="285" y="143"/>
                  </a:lnTo>
                  <a:lnTo>
                    <a:pt x="289" y="143"/>
                  </a:lnTo>
                  <a:lnTo>
                    <a:pt x="292" y="141"/>
                  </a:lnTo>
                  <a:lnTo>
                    <a:pt x="296" y="167"/>
                  </a:lnTo>
                  <a:lnTo>
                    <a:pt x="290" y="167"/>
                  </a:lnTo>
                  <a:lnTo>
                    <a:pt x="285" y="167"/>
                  </a:lnTo>
                  <a:lnTo>
                    <a:pt x="278" y="169"/>
                  </a:lnTo>
                  <a:lnTo>
                    <a:pt x="273" y="169"/>
                  </a:lnTo>
                  <a:lnTo>
                    <a:pt x="268" y="169"/>
                  </a:lnTo>
                  <a:lnTo>
                    <a:pt x="264" y="167"/>
                  </a:lnTo>
                  <a:lnTo>
                    <a:pt x="259" y="167"/>
                  </a:lnTo>
                  <a:lnTo>
                    <a:pt x="256" y="167"/>
                  </a:lnTo>
                  <a:lnTo>
                    <a:pt x="252" y="164"/>
                  </a:lnTo>
                  <a:lnTo>
                    <a:pt x="251" y="160"/>
                  </a:lnTo>
                  <a:lnTo>
                    <a:pt x="249" y="157"/>
                  </a:lnTo>
                  <a:lnTo>
                    <a:pt x="247" y="152"/>
                  </a:lnTo>
                  <a:lnTo>
                    <a:pt x="247" y="148"/>
                  </a:lnTo>
                  <a:lnTo>
                    <a:pt x="247" y="141"/>
                  </a:lnTo>
                  <a:lnTo>
                    <a:pt x="245" y="134"/>
                  </a:lnTo>
                  <a:lnTo>
                    <a:pt x="245" y="126"/>
                  </a:lnTo>
                  <a:lnTo>
                    <a:pt x="245" y="72"/>
                  </a:lnTo>
                  <a:lnTo>
                    <a:pt x="233" y="72"/>
                  </a:lnTo>
                  <a:lnTo>
                    <a:pt x="233" y="46"/>
                  </a:lnTo>
                  <a:lnTo>
                    <a:pt x="245" y="46"/>
                  </a:lnTo>
                  <a:lnTo>
                    <a:pt x="245" y="20"/>
                  </a:lnTo>
                  <a:lnTo>
                    <a:pt x="273" y="3"/>
                  </a:lnTo>
                  <a:lnTo>
                    <a:pt x="273" y="46"/>
                  </a:lnTo>
                  <a:lnTo>
                    <a:pt x="292" y="46"/>
                  </a:lnTo>
                  <a:close/>
                  <a:moveTo>
                    <a:pt x="328" y="167"/>
                  </a:moveTo>
                  <a:lnTo>
                    <a:pt x="296" y="46"/>
                  </a:lnTo>
                  <a:lnTo>
                    <a:pt x="321" y="46"/>
                  </a:lnTo>
                  <a:lnTo>
                    <a:pt x="342" y="127"/>
                  </a:lnTo>
                  <a:lnTo>
                    <a:pt x="361" y="46"/>
                  </a:lnTo>
                  <a:lnTo>
                    <a:pt x="384" y="46"/>
                  </a:lnTo>
                  <a:lnTo>
                    <a:pt x="401" y="127"/>
                  </a:lnTo>
                  <a:lnTo>
                    <a:pt x="420" y="46"/>
                  </a:lnTo>
                  <a:lnTo>
                    <a:pt x="446" y="46"/>
                  </a:lnTo>
                  <a:lnTo>
                    <a:pt x="415" y="167"/>
                  </a:lnTo>
                  <a:lnTo>
                    <a:pt x="390" y="167"/>
                  </a:lnTo>
                  <a:lnTo>
                    <a:pt x="373" y="89"/>
                  </a:lnTo>
                  <a:lnTo>
                    <a:pt x="352" y="167"/>
                  </a:lnTo>
                  <a:lnTo>
                    <a:pt x="328" y="167"/>
                  </a:lnTo>
                  <a:close/>
                  <a:moveTo>
                    <a:pt x="454" y="107"/>
                  </a:moveTo>
                  <a:lnTo>
                    <a:pt x="454" y="96"/>
                  </a:lnTo>
                  <a:lnTo>
                    <a:pt x="456" y="88"/>
                  </a:lnTo>
                  <a:lnTo>
                    <a:pt x="458" y="81"/>
                  </a:lnTo>
                  <a:lnTo>
                    <a:pt x="460" y="74"/>
                  </a:lnTo>
                  <a:lnTo>
                    <a:pt x="463" y="67"/>
                  </a:lnTo>
                  <a:lnTo>
                    <a:pt x="468" y="60"/>
                  </a:lnTo>
                  <a:lnTo>
                    <a:pt x="473" y="55"/>
                  </a:lnTo>
                  <a:lnTo>
                    <a:pt x="479" y="52"/>
                  </a:lnTo>
                  <a:lnTo>
                    <a:pt x="484" y="48"/>
                  </a:lnTo>
                  <a:lnTo>
                    <a:pt x="491" y="45"/>
                  </a:lnTo>
                  <a:lnTo>
                    <a:pt x="498" y="43"/>
                  </a:lnTo>
                  <a:lnTo>
                    <a:pt x="504" y="43"/>
                  </a:lnTo>
                  <a:lnTo>
                    <a:pt x="515" y="45"/>
                  </a:lnTo>
                  <a:lnTo>
                    <a:pt x="525" y="48"/>
                  </a:lnTo>
                  <a:lnTo>
                    <a:pt x="534" y="53"/>
                  </a:lnTo>
                  <a:lnTo>
                    <a:pt x="542" y="62"/>
                  </a:lnTo>
                  <a:lnTo>
                    <a:pt x="548" y="72"/>
                  </a:lnTo>
                  <a:lnTo>
                    <a:pt x="553" y="83"/>
                  </a:lnTo>
                  <a:lnTo>
                    <a:pt x="554" y="95"/>
                  </a:lnTo>
                  <a:lnTo>
                    <a:pt x="556" y="107"/>
                  </a:lnTo>
                  <a:lnTo>
                    <a:pt x="556" y="115"/>
                  </a:lnTo>
                  <a:lnTo>
                    <a:pt x="554" y="124"/>
                  </a:lnTo>
                  <a:lnTo>
                    <a:pt x="551" y="131"/>
                  </a:lnTo>
                  <a:lnTo>
                    <a:pt x="548" y="140"/>
                  </a:lnTo>
                  <a:lnTo>
                    <a:pt x="544" y="146"/>
                  </a:lnTo>
                  <a:lnTo>
                    <a:pt x="541" y="153"/>
                  </a:lnTo>
                  <a:lnTo>
                    <a:pt x="535" y="159"/>
                  </a:lnTo>
                  <a:lnTo>
                    <a:pt x="529" y="164"/>
                  </a:lnTo>
                  <a:lnTo>
                    <a:pt x="523" y="165"/>
                  </a:lnTo>
                  <a:lnTo>
                    <a:pt x="518" y="167"/>
                  </a:lnTo>
                  <a:lnTo>
                    <a:pt x="511" y="169"/>
                  </a:lnTo>
                  <a:lnTo>
                    <a:pt x="506" y="169"/>
                  </a:lnTo>
                  <a:lnTo>
                    <a:pt x="494" y="169"/>
                  </a:lnTo>
                  <a:lnTo>
                    <a:pt x="485" y="165"/>
                  </a:lnTo>
                  <a:lnTo>
                    <a:pt x="475" y="160"/>
                  </a:lnTo>
                  <a:lnTo>
                    <a:pt x="468" y="153"/>
                  </a:lnTo>
                  <a:lnTo>
                    <a:pt x="461" y="145"/>
                  </a:lnTo>
                  <a:lnTo>
                    <a:pt x="456" y="134"/>
                  </a:lnTo>
                  <a:lnTo>
                    <a:pt x="454" y="121"/>
                  </a:lnTo>
                  <a:lnTo>
                    <a:pt x="454" y="107"/>
                  </a:lnTo>
                  <a:close/>
                  <a:moveTo>
                    <a:pt x="480" y="108"/>
                  </a:moveTo>
                  <a:lnTo>
                    <a:pt x="480" y="115"/>
                  </a:lnTo>
                  <a:lnTo>
                    <a:pt x="482" y="124"/>
                  </a:lnTo>
                  <a:lnTo>
                    <a:pt x="485" y="129"/>
                  </a:lnTo>
                  <a:lnTo>
                    <a:pt x="487" y="134"/>
                  </a:lnTo>
                  <a:lnTo>
                    <a:pt x="491" y="140"/>
                  </a:lnTo>
                  <a:lnTo>
                    <a:pt x="496" y="141"/>
                  </a:lnTo>
                  <a:lnTo>
                    <a:pt x="501" y="145"/>
                  </a:lnTo>
                  <a:lnTo>
                    <a:pt x="506" y="145"/>
                  </a:lnTo>
                  <a:lnTo>
                    <a:pt x="510" y="145"/>
                  </a:lnTo>
                  <a:lnTo>
                    <a:pt x="513" y="141"/>
                  </a:lnTo>
                  <a:lnTo>
                    <a:pt x="518" y="140"/>
                  </a:lnTo>
                  <a:lnTo>
                    <a:pt x="522" y="134"/>
                  </a:lnTo>
                  <a:lnTo>
                    <a:pt x="525" y="129"/>
                  </a:lnTo>
                  <a:lnTo>
                    <a:pt x="527" y="124"/>
                  </a:lnTo>
                  <a:lnTo>
                    <a:pt x="529" y="115"/>
                  </a:lnTo>
                  <a:lnTo>
                    <a:pt x="529" y="108"/>
                  </a:lnTo>
                  <a:lnTo>
                    <a:pt x="529" y="100"/>
                  </a:lnTo>
                  <a:lnTo>
                    <a:pt x="527" y="91"/>
                  </a:lnTo>
                  <a:lnTo>
                    <a:pt x="525" y="84"/>
                  </a:lnTo>
                  <a:lnTo>
                    <a:pt x="522" y="79"/>
                  </a:lnTo>
                  <a:lnTo>
                    <a:pt x="518" y="76"/>
                  </a:lnTo>
                  <a:lnTo>
                    <a:pt x="513" y="72"/>
                  </a:lnTo>
                  <a:lnTo>
                    <a:pt x="508" y="71"/>
                  </a:lnTo>
                  <a:lnTo>
                    <a:pt x="504" y="71"/>
                  </a:lnTo>
                  <a:lnTo>
                    <a:pt x="499" y="71"/>
                  </a:lnTo>
                  <a:lnTo>
                    <a:pt x="496" y="72"/>
                  </a:lnTo>
                  <a:lnTo>
                    <a:pt x="491" y="76"/>
                  </a:lnTo>
                  <a:lnTo>
                    <a:pt x="487" y="77"/>
                  </a:lnTo>
                  <a:lnTo>
                    <a:pt x="485" y="84"/>
                  </a:lnTo>
                  <a:lnTo>
                    <a:pt x="482" y="91"/>
                  </a:lnTo>
                  <a:lnTo>
                    <a:pt x="480" y="100"/>
                  </a:lnTo>
                  <a:lnTo>
                    <a:pt x="480" y="108"/>
                  </a:lnTo>
                  <a:close/>
                  <a:moveTo>
                    <a:pt x="605" y="167"/>
                  </a:moveTo>
                  <a:lnTo>
                    <a:pt x="577" y="167"/>
                  </a:lnTo>
                  <a:lnTo>
                    <a:pt x="577" y="46"/>
                  </a:lnTo>
                  <a:lnTo>
                    <a:pt x="603" y="46"/>
                  </a:lnTo>
                  <a:lnTo>
                    <a:pt x="603" y="64"/>
                  </a:lnTo>
                  <a:lnTo>
                    <a:pt x="605" y="58"/>
                  </a:lnTo>
                  <a:lnTo>
                    <a:pt x="608" y="53"/>
                  </a:lnTo>
                  <a:lnTo>
                    <a:pt x="610" y="50"/>
                  </a:lnTo>
                  <a:lnTo>
                    <a:pt x="613" y="48"/>
                  </a:lnTo>
                  <a:lnTo>
                    <a:pt x="617" y="46"/>
                  </a:lnTo>
                  <a:lnTo>
                    <a:pt x="618" y="45"/>
                  </a:lnTo>
                  <a:lnTo>
                    <a:pt x="622" y="43"/>
                  </a:lnTo>
                  <a:lnTo>
                    <a:pt x="624" y="43"/>
                  </a:lnTo>
                  <a:lnTo>
                    <a:pt x="629" y="43"/>
                  </a:lnTo>
                  <a:lnTo>
                    <a:pt x="632" y="45"/>
                  </a:lnTo>
                  <a:lnTo>
                    <a:pt x="637" y="48"/>
                  </a:lnTo>
                  <a:lnTo>
                    <a:pt x="641" y="50"/>
                  </a:lnTo>
                  <a:lnTo>
                    <a:pt x="634" y="77"/>
                  </a:lnTo>
                  <a:lnTo>
                    <a:pt x="629" y="76"/>
                  </a:lnTo>
                  <a:lnTo>
                    <a:pt x="625" y="76"/>
                  </a:lnTo>
                  <a:lnTo>
                    <a:pt x="624" y="74"/>
                  </a:lnTo>
                  <a:lnTo>
                    <a:pt x="622" y="74"/>
                  </a:lnTo>
                  <a:lnTo>
                    <a:pt x="618" y="74"/>
                  </a:lnTo>
                  <a:lnTo>
                    <a:pt x="617" y="74"/>
                  </a:lnTo>
                  <a:lnTo>
                    <a:pt x="613" y="76"/>
                  </a:lnTo>
                  <a:lnTo>
                    <a:pt x="611" y="77"/>
                  </a:lnTo>
                  <a:lnTo>
                    <a:pt x="610" y="79"/>
                  </a:lnTo>
                  <a:lnTo>
                    <a:pt x="608" y="83"/>
                  </a:lnTo>
                  <a:lnTo>
                    <a:pt x="606" y="88"/>
                  </a:lnTo>
                  <a:lnTo>
                    <a:pt x="605" y="93"/>
                  </a:lnTo>
                  <a:lnTo>
                    <a:pt x="605" y="98"/>
                  </a:lnTo>
                  <a:lnTo>
                    <a:pt x="605" y="107"/>
                  </a:lnTo>
                  <a:lnTo>
                    <a:pt x="605" y="117"/>
                  </a:lnTo>
                  <a:lnTo>
                    <a:pt x="605" y="129"/>
                  </a:lnTo>
                  <a:lnTo>
                    <a:pt x="605" y="1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37" name="Freeform 1795"/>
            <p:cNvSpPr>
              <a:spLocks noEditPoints="1"/>
            </p:cNvSpPr>
            <p:nvPr/>
          </p:nvSpPr>
          <p:spPr bwMode="auto">
            <a:xfrm>
              <a:off x="3378" y="2871"/>
              <a:ext cx="331" cy="108"/>
            </a:xfrm>
            <a:custGeom>
              <a:avLst/>
              <a:gdLst>
                <a:gd name="T0" fmla="*/ 1 w 661"/>
                <a:gd name="T1" fmla="*/ 1 h 215"/>
                <a:gd name="T2" fmla="*/ 1 w 661"/>
                <a:gd name="T3" fmla="*/ 1 h 215"/>
                <a:gd name="T4" fmla="*/ 1 w 661"/>
                <a:gd name="T5" fmla="*/ 0 h 215"/>
                <a:gd name="T6" fmla="*/ 1 w 661"/>
                <a:gd name="T7" fmla="*/ 1 h 215"/>
                <a:gd name="T8" fmla="*/ 1 w 661"/>
                <a:gd name="T9" fmla="*/ 1 h 215"/>
                <a:gd name="T10" fmla="*/ 1 w 661"/>
                <a:gd name="T11" fmla="*/ 1 h 215"/>
                <a:gd name="T12" fmla="*/ 1 w 661"/>
                <a:gd name="T13" fmla="*/ 1 h 215"/>
                <a:gd name="T14" fmla="*/ 1 w 661"/>
                <a:gd name="T15" fmla="*/ 1 h 215"/>
                <a:gd name="T16" fmla="*/ 1 w 661"/>
                <a:gd name="T17" fmla="*/ 1 h 215"/>
                <a:gd name="T18" fmla="*/ 1 w 661"/>
                <a:gd name="T19" fmla="*/ 1 h 215"/>
                <a:gd name="T20" fmla="*/ 1 w 661"/>
                <a:gd name="T21" fmla="*/ 1 h 215"/>
                <a:gd name="T22" fmla="*/ 1 w 661"/>
                <a:gd name="T23" fmla="*/ 1 h 215"/>
                <a:gd name="T24" fmla="*/ 1 w 661"/>
                <a:gd name="T25" fmla="*/ 1 h 215"/>
                <a:gd name="T26" fmla="*/ 1 w 661"/>
                <a:gd name="T27" fmla="*/ 1 h 215"/>
                <a:gd name="T28" fmla="*/ 1 w 661"/>
                <a:gd name="T29" fmla="*/ 1 h 215"/>
                <a:gd name="T30" fmla="*/ 1 w 661"/>
                <a:gd name="T31" fmla="*/ 1 h 215"/>
                <a:gd name="T32" fmla="*/ 1 w 661"/>
                <a:gd name="T33" fmla="*/ 1 h 215"/>
                <a:gd name="T34" fmla="*/ 1 w 661"/>
                <a:gd name="T35" fmla="*/ 1 h 215"/>
                <a:gd name="T36" fmla="*/ 1 w 661"/>
                <a:gd name="T37" fmla="*/ 1 h 215"/>
                <a:gd name="T38" fmla="*/ 1 w 661"/>
                <a:gd name="T39" fmla="*/ 1 h 215"/>
                <a:gd name="T40" fmla="*/ 1 w 661"/>
                <a:gd name="T41" fmla="*/ 1 h 215"/>
                <a:gd name="T42" fmla="*/ 1 w 661"/>
                <a:gd name="T43" fmla="*/ 1 h 215"/>
                <a:gd name="T44" fmla="*/ 1 w 661"/>
                <a:gd name="T45" fmla="*/ 1 h 215"/>
                <a:gd name="T46" fmla="*/ 1 w 661"/>
                <a:gd name="T47" fmla="*/ 1 h 215"/>
                <a:gd name="T48" fmla="*/ 1 w 661"/>
                <a:gd name="T49" fmla="*/ 1 h 215"/>
                <a:gd name="T50" fmla="*/ 1 w 661"/>
                <a:gd name="T51" fmla="*/ 1 h 215"/>
                <a:gd name="T52" fmla="*/ 1 w 661"/>
                <a:gd name="T53" fmla="*/ 1 h 215"/>
                <a:gd name="T54" fmla="*/ 1 w 661"/>
                <a:gd name="T55" fmla="*/ 1 h 215"/>
                <a:gd name="T56" fmla="*/ 1 w 661"/>
                <a:gd name="T57" fmla="*/ 1 h 215"/>
                <a:gd name="T58" fmla="*/ 1 w 661"/>
                <a:gd name="T59" fmla="*/ 1 h 215"/>
                <a:gd name="T60" fmla="*/ 1 w 661"/>
                <a:gd name="T61" fmla="*/ 1 h 215"/>
                <a:gd name="T62" fmla="*/ 1 w 661"/>
                <a:gd name="T63" fmla="*/ 1 h 215"/>
                <a:gd name="T64" fmla="*/ 1 w 661"/>
                <a:gd name="T65" fmla="*/ 1 h 215"/>
                <a:gd name="T66" fmla="*/ 1 w 661"/>
                <a:gd name="T67" fmla="*/ 1 h 215"/>
                <a:gd name="T68" fmla="*/ 1 w 661"/>
                <a:gd name="T69" fmla="*/ 1 h 215"/>
                <a:gd name="T70" fmla="*/ 1 w 661"/>
                <a:gd name="T71" fmla="*/ 1 h 215"/>
                <a:gd name="T72" fmla="*/ 1 w 661"/>
                <a:gd name="T73" fmla="*/ 1 h 215"/>
                <a:gd name="T74" fmla="*/ 1 w 661"/>
                <a:gd name="T75" fmla="*/ 1 h 215"/>
                <a:gd name="T76" fmla="*/ 1 w 661"/>
                <a:gd name="T77" fmla="*/ 1 h 215"/>
                <a:gd name="T78" fmla="*/ 1 w 661"/>
                <a:gd name="T79" fmla="*/ 1 h 215"/>
                <a:gd name="T80" fmla="*/ 1 w 661"/>
                <a:gd name="T81" fmla="*/ 1 h 215"/>
                <a:gd name="T82" fmla="*/ 1 w 661"/>
                <a:gd name="T83" fmla="*/ 1 h 215"/>
                <a:gd name="T84" fmla="*/ 1 w 661"/>
                <a:gd name="T85" fmla="*/ 1 h 215"/>
                <a:gd name="T86" fmla="*/ 1 w 661"/>
                <a:gd name="T87" fmla="*/ 1 h 215"/>
                <a:gd name="T88" fmla="*/ 1 w 661"/>
                <a:gd name="T89" fmla="*/ 1 h 215"/>
                <a:gd name="T90" fmla="*/ 1 w 661"/>
                <a:gd name="T91" fmla="*/ 1 h 215"/>
                <a:gd name="T92" fmla="*/ 1 w 661"/>
                <a:gd name="T93" fmla="*/ 1 h 215"/>
                <a:gd name="T94" fmla="*/ 1 w 661"/>
                <a:gd name="T95" fmla="*/ 1 h 215"/>
                <a:gd name="T96" fmla="*/ 1 w 661"/>
                <a:gd name="T97" fmla="*/ 1 h 215"/>
                <a:gd name="T98" fmla="*/ 1 w 661"/>
                <a:gd name="T99" fmla="*/ 1 h 215"/>
                <a:gd name="T100" fmla="*/ 1 w 661"/>
                <a:gd name="T101" fmla="*/ 1 h 215"/>
                <a:gd name="T102" fmla="*/ 1 w 661"/>
                <a:gd name="T103" fmla="*/ 1 h 215"/>
                <a:gd name="T104" fmla="*/ 1 w 661"/>
                <a:gd name="T105" fmla="*/ 1 h 215"/>
                <a:gd name="T106" fmla="*/ 1 w 661"/>
                <a:gd name="T107" fmla="*/ 1 h 215"/>
                <a:gd name="T108" fmla="*/ 1 w 661"/>
                <a:gd name="T109" fmla="*/ 1 h 21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61"/>
                <a:gd name="T166" fmla="*/ 0 h 215"/>
                <a:gd name="T167" fmla="*/ 661 w 661"/>
                <a:gd name="T168" fmla="*/ 215 h 21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61" h="215">
                  <a:moveTo>
                    <a:pt x="0" y="167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26" y="88"/>
                  </a:lnTo>
                  <a:lnTo>
                    <a:pt x="55" y="46"/>
                  </a:lnTo>
                  <a:lnTo>
                    <a:pt x="88" y="46"/>
                  </a:lnTo>
                  <a:lnTo>
                    <a:pt x="53" y="91"/>
                  </a:lnTo>
                  <a:lnTo>
                    <a:pt x="91" y="167"/>
                  </a:lnTo>
                  <a:lnTo>
                    <a:pt x="64" y="167"/>
                  </a:lnTo>
                  <a:lnTo>
                    <a:pt x="38" y="114"/>
                  </a:lnTo>
                  <a:lnTo>
                    <a:pt x="26" y="129"/>
                  </a:lnTo>
                  <a:lnTo>
                    <a:pt x="26" y="167"/>
                  </a:lnTo>
                  <a:lnTo>
                    <a:pt x="0" y="167"/>
                  </a:lnTo>
                  <a:close/>
                  <a:moveTo>
                    <a:pt x="159" y="167"/>
                  </a:moveTo>
                  <a:lnTo>
                    <a:pt x="159" y="0"/>
                  </a:lnTo>
                  <a:lnTo>
                    <a:pt x="186" y="0"/>
                  </a:lnTo>
                  <a:lnTo>
                    <a:pt x="186" y="140"/>
                  </a:lnTo>
                  <a:lnTo>
                    <a:pt x="255" y="140"/>
                  </a:lnTo>
                  <a:lnTo>
                    <a:pt x="255" y="167"/>
                  </a:lnTo>
                  <a:lnTo>
                    <a:pt x="159" y="167"/>
                  </a:lnTo>
                  <a:close/>
                  <a:moveTo>
                    <a:pt x="297" y="84"/>
                  </a:moveTo>
                  <a:lnTo>
                    <a:pt x="273" y="77"/>
                  </a:lnTo>
                  <a:lnTo>
                    <a:pt x="274" y="71"/>
                  </a:lnTo>
                  <a:lnTo>
                    <a:pt x="278" y="62"/>
                  </a:lnTo>
                  <a:lnTo>
                    <a:pt x="281" y="57"/>
                  </a:lnTo>
                  <a:lnTo>
                    <a:pt x="286" y="52"/>
                  </a:lnTo>
                  <a:lnTo>
                    <a:pt x="292" y="48"/>
                  </a:lnTo>
                  <a:lnTo>
                    <a:pt x="299" y="45"/>
                  </a:lnTo>
                  <a:lnTo>
                    <a:pt x="307" y="43"/>
                  </a:lnTo>
                  <a:lnTo>
                    <a:pt x="314" y="43"/>
                  </a:lnTo>
                  <a:lnTo>
                    <a:pt x="321" y="43"/>
                  </a:lnTo>
                  <a:lnTo>
                    <a:pt x="330" y="45"/>
                  </a:lnTo>
                  <a:lnTo>
                    <a:pt x="336" y="46"/>
                  </a:lnTo>
                  <a:lnTo>
                    <a:pt x="342" y="48"/>
                  </a:lnTo>
                  <a:lnTo>
                    <a:pt x="345" y="52"/>
                  </a:lnTo>
                  <a:lnTo>
                    <a:pt x="349" y="53"/>
                  </a:lnTo>
                  <a:lnTo>
                    <a:pt x="350" y="57"/>
                  </a:lnTo>
                  <a:lnTo>
                    <a:pt x="354" y="60"/>
                  </a:lnTo>
                  <a:lnTo>
                    <a:pt x="355" y="65"/>
                  </a:lnTo>
                  <a:lnTo>
                    <a:pt x="355" y="72"/>
                  </a:lnTo>
                  <a:lnTo>
                    <a:pt x="357" y="81"/>
                  </a:lnTo>
                  <a:lnTo>
                    <a:pt x="357" y="91"/>
                  </a:lnTo>
                  <a:lnTo>
                    <a:pt x="357" y="127"/>
                  </a:lnTo>
                  <a:lnTo>
                    <a:pt x="357" y="134"/>
                  </a:lnTo>
                  <a:lnTo>
                    <a:pt x="357" y="141"/>
                  </a:lnTo>
                  <a:lnTo>
                    <a:pt x="357" y="146"/>
                  </a:lnTo>
                  <a:lnTo>
                    <a:pt x="359" y="150"/>
                  </a:lnTo>
                  <a:lnTo>
                    <a:pt x="359" y="155"/>
                  </a:lnTo>
                  <a:lnTo>
                    <a:pt x="361" y="159"/>
                  </a:lnTo>
                  <a:lnTo>
                    <a:pt x="362" y="164"/>
                  </a:lnTo>
                  <a:lnTo>
                    <a:pt x="362" y="167"/>
                  </a:lnTo>
                  <a:lnTo>
                    <a:pt x="336" y="167"/>
                  </a:lnTo>
                  <a:lnTo>
                    <a:pt x="333" y="155"/>
                  </a:lnTo>
                  <a:lnTo>
                    <a:pt x="330" y="159"/>
                  </a:lnTo>
                  <a:lnTo>
                    <a:pt x="326" y="162"/>
                  </a:lnTo>
                  <a:lnTo>
                    <a:pt x="323" y="165"/>
                  </a:lnTo>
                  <a:lnTo>
                    <a:pt x="319" y="167"/>
                  </a:lnTo>
                  <a:lnTo>
                    <a:pt x="316" y="167"/>
                  </a:lnTo>
                  <a:lnTo>
                    <a:pt x="311" y="167"/>
                  </a:lnTo>
                  <a:lnTo>
                    <a:pt x="307" y="169"/>
                  </a:lnTo>
                  <a:lnTo>
                    <a:pt x="304" y="169"/>
                  </a:lnTo>
                  <a:lnTo>
                    <a:pt x="297" y="169"/>
                  </a:lnTo>
                  <a:lnTo>
                    <a:pt x="290" y="167"/>
                  </a:lnTo>
                  <a:lnTo>
                    <a:pt x="285" y="164"/>
                  </a:lnTo>
                  <a:lnTo>
                    <a:pt x="280" y="160"/>
                  </a:lnTo>
                  <a:lnTo>
                    <a:pt x="274" y="155"/>
                  </a:lnTo>
                  <a:lnTo>
                    <a:pt x="273" y="150"/>
                  </a:lnTo>
                  <a:lnTo>
                    <a:pt x="269" y="143"/>
                  </a:lnTo>
                  <a:lnTo>
                    <a:pt x="269" y="134"/>
                  </a:lnTo>
                  <a:lnTo>
                    <a:pt x="269" y="129"/>
                  </a:lnTo>
                  <a:lnTo>
                    <a:pt x="271" y="126"/>
                  </a:lnTo>
                  <a:lnTo>
                    <a:pt x="273" y="121"/>
                  </a:lnTo>
                  <a:lnTo>
                    <a:pt x="274" y="117"/>
                  </a:lnTo>
                  <a:lnTo>
                    <a:pt x="276" y="112"/>
                  </a:lnTo>
                  <a:lnTo>
                    <a:pt x="278" y="110"/>
                  </a:lnTo>
                  <a:lnTo>
                    <a:pt x="281" y="107"/>
                  </a:lnTo>
                  <a:lnTo>
                    <a:pt x="285" y="105"/>
                  </a:lnTo>
                  <a:lnTo>
                    <a:pt x="288" y="103"/>
                  </a:lnTo>
                  <a:lnTo>
                    <a:pt x="293" y="100"/>
                  </a:lnTo>
                  <a:lnTo>
                    <a:pt x="299" y="98"/>
                  </a:lnTo>
                  <a:lnTo>
                    <a:pt x="305" y="96"/>
                  </a:lnTo>
                  <a:lnTo>
                    <a:pt x="314" y="95"/>
                  </a:lnTo>
                  <a:lnTo>
                    <a:pt x="321" y="91"/>
                  </a:lnTo>
                  <a:lnTo>
                    <a:pt x="326" y="89"/>
                  </a:lnTo>
                  <a:lnTo>
                    <a:pt x="330" y="88"/>
                  </a:lnTo>
                  <a:lnTo>
                    <a:pt x="330" y="83"/>
                  </a:lnTo>
                  <a:lnTo>
                    <a:pt x="330" y="79"/>
                  </a:lnTo>
                  <a:lnTo>
                    <a:pt x="330" y="77"/>
                  </a:lnTo>
                  <a:lnTo>
                    <a:pt x="328" y="74"/>
                  </a:lnTo>
                  <a:lnTo>
                    <a:pt x="326" y="72"/>
                  </a:lnTo>
                  <a:lnTo>
                    <a:pt x="324" y="72"/>
                  </a:lnTo>
                  <a:lnTo>
                    <a:pt x="324" y="71"/>
                  </a:lnTo>
                  <a:lnTo>
                    <a:pt x="323" y="69"/>
                  </a:lnTo>
                  <a:lnTo>
                    <a:pt x="319" y="69"/>
                  </a:lnTo>
                  <a:lnTo>
                    <a:pt x="318" y="69"/>
                  </a:lnTo>
                  <a:lnTo>
                    <a:pt x="314" y="69"/>
                  </a:lnTo>
                  <a:lnTo>
                    <a:pt x="311" y="69"/>
                  </a:lnTo>
                  <a:lnTo>
                    <a:pt x="307" y="69"/>
                  </a:lnTo>
                  <a:lnTo>
                    <a:pt x="305" y="71"/>
                  </a:lnTo>
                  <a:lnTo>
                    <a:pt x="304" y="72"/>
                  </a:lnTo>
                  <a:lnTo>
                    <a:pt x="302" y="74"/>
                  </a:lnTo>
                  <a:lnTo>
                    <a:pt x="300" y="76"/>
                  </a:lnTo>
                  <a:lnTo>
                    <a:pt x="299" y="79"/>
                  </a:lnTo>
                  <a:lnTo>
                    <a:pt x="297" y="84"/>
                  </a:lnTo>
                  <a:close/>
                  <a:moveTo>
                    <a:pt x="330" y="110"/>
                  </a:moveTo>
                  <a:lnTo>
                    <a:pt x="326" y="110"/>
                  </a:lnTo>
                  <a:lnTo>
                    <a:pt x="324" y="112"/>
                  </a:lnTo>
                  <a:lnTo>
                    <a:pt x="319" y="114"/>
                  </a:lnTo>
                  <a:lnTo>
                    <a:pt x="314" y="115"/>
                  </a:lnTo>
                  <a:lnTo>
                    <a:pt x="309" y="117"/>
                  </a:lnTo>
                  <a:lnTo>
                    <a:pt x="305" y="119"/>
                  </a:lnTo>
                  <a:lnTo>
                    <a:pt x="304" y="121"/>
                  </a:lnTo>
                  <a:lnTo>
                    <a:pt x="302" y="122"/>
                  </a:lnTo>
                  <a:lnTo>
                    <a:pt x="300" y="124"/>
                  </a:lnTo>
                  <a:lnTo>
                    <a:pt x="299" y="126"/>
                  </a:lnTo>
                  <a:lnTo>
                    <a:pt x="297" y="129"/>
                  </a:lnTo>
                  <a:lnTo>
                    <a:pt x="297" y="131"/>
                  </a:lnTo>
                  <a:lnTo>
                    <a:pt x="297" y="134"/>
                  </a:lnTo>
                  <a:lnTo>
                    <a:pt x="299" y="138"/>
                  </a:lnTo>
                  <a:lnTo>
                    <a:pt x="300" y="140"/>
                  </a:lnTo>
                  <a:lnTo>
                    <a:pt x="302" y="143"/>
                  </a:lnTo>
                  <a:lnTo>
                    <a:pt x="304" y="146"/>
                  </a:lnTo>
                  <a:lnTo>
                    <a:pt x="305" y="148"/>
                  </a:lnTo>
                  <a:lnTo>
                    <a:pt x="307" y="148"/>
                  </a:lnTo>
                  <a:lnTo>
                    <a:pt x="311" y="148"/>
                  </a:lnTo>
                  <a:lnTo>
                    <a:pt x="314" y="148"/>
                  </a:lnTo>
                  <a:lnTo>
                    <a:pt x="316" y="148"/>
                  </a:lnTo>
                  <a:lnTo>
                    <a:pt x="319" y="146"/>
                  </a:lnTo>
                  <a:lnTo>
                    <a:pt x="323" y="145"/>
                  </a:lnTo>
                  <a:lnTo>
                    <a:pt x="324" y="141"/>
                  </a:lnTo>
                  <a:lnTo>
                    <a:pt x="326" y="140"/>
                  </a:lnTo>
                  <a:lnTo>
                    <a:pt x="326" y="136"/>
                  </a:lnTo>
                  <a:lnTo>
                    <a:pt x="328" y="134"/>
                  </a:lnTo>
                  <a:lnTo>
                    <a:pt x="330" y="131"/>
                  </a:lnTo>
                  <a:lnTo>
                    <a:pt x="330" y="127"/>
                  </a:lnTo>
                  <a:lnTo>
                    <a:pt x="330" y="122"/>
                  </a:lnTo>
                  <a:lnTo>
                    <a:pt x="330" y="117"/>
                  </a:lnTo>
                  <a:lnTo>
                    <a:pt x="330" y="110"/>
                  </a:lnTo>
                  <a:close/>
                  <a:moveTo>
                    <a:pt x="369" y="46"/>
                  </a:moveTo>
                  <a:lnTo>
                    <a:pt x="397" y="46"/>
                  </a:lnTo>
                  <a:lnTo>
                    <a:pt x="421" y="133"/>
                  </a:lnTo>
                  <a:lnTo>
                    <a:pt x="444" y="46"/>
                  </a:lnTo>
                  <a:lnTo>
                    <a:pt x="473" y="46"/>
                  </a:lnTo>
                  <a:lnTo>
                    <a:pt x="437" y="164"/>
                  </a:lnTo>
                  <a:lnTo>
                    <a:pt x="431" y="184"/>
                  </a:lnTo>
                  <a:lnTo>
                    <a:pt x="430" y="190"/>
                  </a:lnTo>
                  <a:lnTo>
                    <a:pt x="426" y="195"/>
                  </a:lnTo>
                  <a:lnTo>
                    <a:pt x="425" y="200"/>
                  </a:lnTo>
                  <a:lnTo>
                    <a:pt x="421" y="203"/>
                  </a:lnTo>
                  <a:lnTo>
                    <a:pt x="419" y="205"/>
                  </a:lnTo>
                  <a:lnTo>
                    <a:pt x="418" y="207"/>
                  </a:lnTo>
                  <a:lnTo>
                    <a:pt x="414" y="209"/>
                  </a:lnTo>
                  <a:lnTo>
                    <a:pt x="411" y="210"/>
                  </a:lnTo>
                  <a:lnTo>
                    <a:pt x="407" y="212"/>
                  </a:lnTo>
                  <a:lnTo>
                    <a:pt x="402" y="214"/>
                  </a:lnTo>
                  <a:lnTo>
                    <a:pt x="399" y="215"/>
                  </a:lnTo>
                  <a:lnTo>
                    <a:pt x="393" y="215"/>
                  </a:lnTo>
                  <a:lnTo>
                    <a:pt x="390" y="215"/>
                  </a:lnTo>
                  <a:lnTo>
                    <a:pt x="387" y="214"/>
                  </a:lnTo>
                  <a:lnTo>
                    <a:pt x="383" y="214"/>
                  </a:lnTo>
                  <a:lnTo>
                    <a:pt x="380" y="212"/>
                  </a:lnTo>
                  <a:lnTo>
                    <a:pt x="376" y="186"/>
                  </a:lnTo>
                  <a:lnTo>
                    <a:pt x="380" y="188"/>
                  </a:lnTo>
                  <a:lnTo>
                    <a:pt x="383" y="188"/>
                  </a:lnTo>
                  <a:lnTo>
                    <a:pt x="385" y="188"/>
                  </a:lnTo>
                  <a:lnTo>
                    <a:pt x="387" y="188"/>
                  </a:lnTo>
                  <a:lnTo>
                    <a:pt x="392" y="188"/>
                  </a:lnTo>
                  <a:lnTo>
                    <a:pt x="395" y="186"/>
                  </a:lnTo>
                  <a:lnTo>
                    <a:pt x="397" y="186"/>
                  </a:lnTo>
                  <a:lnTo>
                    <a:pt x="400" y="184"/>
                  </a:lnTo>
                  <a:lnTo>
                    <a:pt x="402" y="181"/>
                  </a:lnTo>
                  <a:lnTo>
                    <a:pt x="404" y="177"/>
                  </a:lnTo>
                  <a:lnTo>
                    <a:pt x="406" y="172"/>
                  </a:lnTo>
                  <a:lnTo>
                    <a:pt x="407" y="167"/>
                  </a:lnTo>
                  <a:lnTo>
                    <a:pt x="369" y="46"/>
                  </a:lnTo>
                  <a:close/>
                  <a:moveTo>
                    <a:pt x="549" y="129"/>
                  </a:moveTo>
                  <a:lnTo>
                    <a:pt x="575" y="134"/>
                  </a:lnTo>
                  <a:lnTo>
                    <a:pt x="571" y="143"/>
                  </a:lnTo>
                  <a:lnTo>
                    <a:pt x="566" y="152"/>
                  </a:lnTo>
                  <a:lnTo>
                    <a:pt x="563" y="157"/>
                  </a:lnTo>
                  <a:lnTo>
                    <a:pt x="557" y="162"/>
                  </a:lnTo>
                  <a:lnTo>
                    <a:pt x="551" y="165"/>
                  </a:lnTo>
                  <a:lnTo>
                    <a:pt x="545" y="167"/>
                  </a:lnTo>
                  <a:lnTo>
                    <a:pt x="538" y="169"/>
                  </a:lnTo>
                  <a:lnTo>
                    <a:pt x="532" y="169"/>
                  </a:lnTo>
                  <a:lnTo>
                    <a:pt x="519" y="169"/>
                  </a:lnTo>
                  <a:lnTo>
                    <a:pt x="511" y="167"/>
                  </a:lnTo>
                  <a:lnTo>
                    <a:pt x="502" y="164"/>
                  </a:lnTo>
                  <a:lnTo>
                    <a:pt x="495" y="157"/>
                  </a:lnTo>
                  <a:lnTo>
                    <a:pt x="490" y="146"/>
                  </a:lnTo>
                  <a:lnTo>
                    <a:pt x="485" y="134"/>
                  </a:lnTo>
                  <a:lnTo>
                    <a:pt x="483" y="122"/>
                  </a:lnTo>
                  <a:lnTo>
                    <a:pt x="481" y="108"/>
                  </a:lnTo>
                  <a:lnTo>
                    <a:pt x="483" y="93"/>
                  </a:lnTo>
                  <a:lnTo>
                    <a:pt x="485" y="81"/>
                  </a:lnTo>
                  <a:lnTo>
                    <a:pt x="490" y="69"/>
                  </a:lnTo>
                  <a:lnTo>
                    <a:pt x="495" y="58"/>
                  </a:lnTo>
                  <a:lnTo>
                    <a:pt x="502" y="52"/>
                  </a:lnTo>
                  <a:lnTo>
                    <a:pt x="509" y="46"/>
                  </a:lnTo>
                  <a:lnTo>
                    <a:pt x="518" y="45"/>
                  </a:lnTo>
                  <a:lnTo>
                    <a:pt x="528" y="43"/>
                  </a:lnTo>
                  <a:lnTo>
                    <a:pt x="538" y="45"/>
                  </a:lnTo>
                  <a:lnTo>
                    <a:pt x="547" y="46"/>
                  </a:lnTo>
                  <a:lnTo>
                    <a:pt x="554" y="52"/>
                  </a:lnTo>
                  <a:lnTo>
                    <a:pt x="561" y="58"/>
                  </a:lnTo>
                  <a:lnTo>
                    <a:pt x="566" y="69"/>
                  </a:lnTo>
                  <a:lnTo>
                    <a:pt x="571" y="81"/>
                  </a:lnTo>
                  <a:lnTo>
                    <a:pt x="573" y="95"/>
                  </a:lnTo>
                  <a:lnTo>
                    <a:pt x="575" y="112"/>
                  </a:lnTo>
                  <a:lnTo>
                    <a:pt x="575" y="115"/>
                  </a:lnTo>
                  <a:lnTo>
                    <a:pt x="509" y="115"/>
                  </a:lnTo>
                  <a:lnTo>
                    <a:pt x="509" y="122"/>
                  </a:lnTo>
                  <a:lnTo>
                    <a:pt x="511" y="129"/>
                  </a:lnTo>
                  <a:lnTo>
                    <a:pt x="513" y="134"/>
                  </a:lnTo>
                  <a:lnTo>
                    <a:pt x="514" y="138"/>
                  </a:lnTo>
                  <a:lnTo>
                    <a:pt x="518" y="141"/>
                  </a:lnTo>
                  <a:lnTo>
                    <a:pt x="523" y="145"/>
                  </a:lnTo>
                  <a:lnTo>
                    <a:pt x="526" y="146"/>
                  </a:lnTo>
                  <a:lnTo>
                    <a:pt x="532" y="146"/>
                  </a:lnTo>
                  <a:lnTo>
                    <a:pt x="537" y="145"/>
                  </a:lnTo>
                  <a:lnTo>
                    <a:pt x="542" y="141"/>
                  </a:lnTo>
                  <a:lnTo>
                    <a:pt x="545" y="136"/>
                  </a:lnTo>
                  <a:lnTo>
                    <a:pt x="549" y="129"/>
                  </a:lnTo>
                  <a:close/>
                  <a:moveTo>
                    <a:pt x="549" y="95"/>
                  </a:moveTo>
                  <a:lnTo>
                    <a:pt x="549" y="89"/>
                  </a:lnTo>
                  <a:lnTo>
                    <a:pt x="547" y="84"/>
                  </a:lnTo>
                  <a:lnTo>
                    <a:pt x="545" y="79"/>
                  </a:lnTo>
                  <a:lnTo>
                    <a:pt x="544" y="74"/>
                  </a:lnTo>
                  <a:lnTo>
                    <a:pt x="540" y="72"/>
                  </a:lnTo>
                  <a:lnTo>
                    <a:pt x="537" y="71"/>
                  </a:lnTo>
                  <a:lnTo>
                    <a:pt x="533" y="69"/>
                  </a:lnTo>
                  <a:lnTo>
                    <a:pt x="530" y="69"/>
                  </a:lnTo>
                  <a:lnTo>
                    <a:pt x="526" y="69"/>
                  </a:lnTo>
                  <a:lnTo>
                    <a:pt x="521" y="71"/>
                  </a:lnTo>
                  <a:lnTo>
                    <a:pt x="518" y="72"/>
                  </a:lnTo>
                  <a:lnTo>
                    <a:pt x="514" y="76"/>
                  </a:lnTo>
                  <a:lnTo>
                    <a:pt x="513" y="79"/>
                  </a:lnTo>
                  <a:lnTo>
                    <a:pt x="513" y="84"/>
                  </a:lnTo>
                  <a:lnTo>
                    <a:pt x="511" y="89"/>
                  </a:lnTo>
                  <a:lnTo>
                    <a:pt x="511" y="95"/>
                  </a:lnTo>
                  <a:lnTo>
                    <a:pt x="549" y="95"/>
                  </a:lnTo>
                  <a:close/>
                  <a:moveTo>
                    <a:pt x="623" y="167"/>
                  </a:moveTo>
                  <a:lnTo>
                    <a:pt x="595" y="167"/>
                  </a:lnTo>
                  <a:lnTo>
                    <a:pt x="595" y="46"/>
                  </a:lnTo>
                  <a:lnTo>
                    <a:pt x="621" y="46"/>
                  </a:lnTo>
                  <a:lnTo>
                    <a:pt x="621" y="64"/>
                  </a:lnTo>
                  <a:lnTo>
                    <a:pt x="623" y="58"/>
                  </a:lnTo>
                  <a:lnTo>
                    <a:pt x="627" y="53"/>
                  </a:lnTo>
                  <a:lnTo>
                    <a:pt x="628" y="50"/>
                  </a:lnTo>
                  <a:lnTo>
                    <a:pt x="632" y="48"/>
                  </a:lnTo>
                  <a:lnTo>
                    <a:pt x="635" y="46"/>
                  </a:lnTo>
                  <a:lnTo>
                    <a:pt x="637" y="45"/>
                  </a:lnTo>
                  <a:lnTo>
                    <a:pt x="640" y="43"/>
                  </a:lnTo>
                  <a:lnTo>
                    <a:pt x="644" y="43"/>
                  </a:lnTo>
                  <a:lnTo>
                    <a:pt x="647" y="43"/>
                  </a:lnTo>
                  <a:lnTo>
                    <a:pt x="651" y="45"/>
                  </a:lnTo>
                  <a:lnTo>
                    <a:pt x="656" y="48"/>
                  </a:lnTo>
                  <a:lnTo>
                    <a:pt x="661" y="50"/>
                  </a:lnTo>
                  <a:lnTo>
                    <a:pt x="652" y="77"/>
                  </a:lnTo>
                  <a:lnTo>
                    <a:pt x="649" y="76"/>
                  </a:lnTo>
                  <a:lnTo>
                    <a:pt x="645" y="76"/>
                  </a:lnTo>
                  <a:lnTo>
                    <a:pt x="642" y="74"/>
                  </a:lnTo>
                  <a:lnTo>
                    <a:pt x="640" y="74"/>
                  </a:lnTo>
                  <a:lnTo>
                    <a:pt x="637" y="74"/>
                  </a:lnTo>
                  <a:lnTo>
                    <a:pt x="635" y="74"/>
                  </a:lnTo>
                  <a:lnTo>
                    <a:pt x="632" y="76"/>
                  </a:lnTo>
                  <a:lnTo>
                    <a:pt x="630" y="77"/>
                  </a:lnTo>
                  <a:lnTo>
                    <a:pt x="628" y="79"/>
                  </a:lnTo>
                  <a:lnTo>
                    <a:pt x="627" y="83"/>
                  </a:lnTo>
                  <a:lnTo>
                    <a:pt x="625" y="88"/>
                  </a:lnTo>
                  <a:lnTo>
                    <a:pt x="625" y="93"/>
                  </a:lnTo>
                  <a:lnTo>
                    <a:pt x="625" y="98"/>
                  </a:lnTo>
                  <a:lnTo>
                    <a:pt x="625" y="107"/>
                  </a:lnTo>
                  <a:lnTo>
                    <a:pt x="623" y="117"/>
                  </a:lnTo>
                  <a:lnTo>
                    <a:pt x="623" y="129"/>
                  </a:lnTo>
                  <a:lnTo>
                    <a:pt x="623" y="1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38" name="Freeform 1796"/>
            <p:cNvSpPr>
              <a:spLocks noEditPoints="1"/>
            </p:cNvSpPr>
            <p:nvPr/>
          </p:nvSpPr>
          <p:spPr bwMode="auto">
            <a:xfrm>
              <a:off x="3052" y="3298"/>
              <a:ext cx="708" cy="108"/>
            </a:xfrm>
            <a:custGeom>
              <a:avLst/>
              <a:gdLst>
                <a:gd name="T0" fmla="*/ 0 w 1418"/>
                <a:gd name="T1" fmla="*/ 1 h 216"/>
                <a:gd name="T2" fmla="*/ 0 w 1418"/>
                <a:gd name="T3" fmla="*/ 1 h 216"/>
                <a:gd name="T4" fmla="*/ 0 w 1418"/>
                <a:gd name="T5" fmla="*/ 1 h 216"/>
                <a:gd name="T6" fmla="*/ 0 w 1418"/>
                <a:gd name="T7" fmla="*/ 1 h 216"/>
                <a:gd name="T8" fmla="*/ 0 w 1418"/>
                <a:gd name="T9" fmla="*/ 1 h 216"/>
                <a:gd name="T10" fmla="*/ 0 w 1418"/>
                <a:gd name="T11" fmla="*/ 1 h 216"/>
                <a:gd name="T12" fmla="*/ 0 w 1418"/>
                <a:gd name="T13" fmla="*/ 1 h 216"/>
                <a:gd name="T14" fmla="*/ 0 w 1418"/>
                <a:gd name="T15" fmla="*/ 1 h 216"/>
                <a:gd name="T16" fmla="*/ 0 w 1418"/>
                <a:gd name="T17" fmla="*/ 1 h 216"/>
                <a:gd name="T18" fmla="*/ 0 w 1418"/>
                <a:gd name="T19" fmla="*/ 1 h 216"/>
                <a:gd name="T20" fmla="*/ 0 w 1418"/>
                <a:gd name="T21" fmla="*/ 1 h 216"/>
                <a:gd name="T22" fmla="*/ 0 w 1418"/>
                <a:gd name="T23" fmla="*/ 1 h 216"/>
                <a:gd name="T24" fmla="*/ 0 w 1418"/>
                <a:gd name="T25" fmla="*/ 1 h 216"/>
                <a:gd name="T26" fmla="*/ 0 w 1418"/>
                <a:gd name="T27" fmla="*/ 1 h 216"/>
                <a:gd name="T28" fmla="*/ 0 w 1418"/>
                <a:gd name="T29" fmla="*/ 1 h 216"/>
                <a:gd name="T30" fmla="*/ 0 w 1418"/>
                <a:gd name="T31" fmla="*/ 1 h 216"/>
                <a:gd name="T32" fmla="*/ 0 w 1418"/>
                <a:gd name="T33" fmla="*/ 1 h 216"/>
                <a:gd name="T34" fmla="*/ 0 w 1418"/>
                <a:gd name="T35" fmla="*/ 1 h 216"/>
                <a:gd name="T36" fmla="*/ 0 w 1418"/>
                <a:gd name="T37" fmla="*/ 1 h 216"/>
                <a:gd name="T38" fmla="*/ 0 w 1418"/>
                <a:gd name="T39" fmla="*/ 1 h 216"/>
                <a:gd name="T40" fmla="*/ 0 w 1418"/>
                <a:gd name="T41" fmla="*/ 1 h 216"/>
                <a:gd name="T42" fmla="*/ 0 w 1418"/>
                <a:gd name="T43" fmla="*/ 1 h 216"/>
                <a:gd name="T44" fmla="*/ 0 w 1418"/>
                <a:gd name="T45" fmla="*/ 1 h 216"/>
                <a:gd name="T46" fmla="*/ 0 w 1418"/>
                <a:gd name="T47" fmla="*/ 1 h 216"/>
                <a:gd name="T48" fmla="*/ 0 w 1418"/>
                <a:gd name="T49" fmla="*/ 1 h 216"/>
                <a:gd name="T50" fmla="*/ 0 w 1418"/>
                <a:gd name="T51" fmla="*/ 1 h 216"/>
                <a:gd name="T52" fmla="*/ 0 w 1418"/>
                <a:gd name="T53" fmla="*/ 1 h 216"/>
                <a:gd name="T54" fmla="*/ 0 w 1418"/>
                <a:gd name="T55" fmla="*/ 1 h 216"/>
                <a:gd name="T56" fmla="*/ 0 w 1418"/>
                <a:gd name="T57" fmla="*/ 1 h 216"/>
                <a:gd name="T58" fmla="*/ 0 w 1418"/>
                <a:gd name="T59" fmla="*/ 1 h 216"/>
                <a:gd name="T60" fmla="*/ 0 w 1418"/>
                <a:gd name="T61" fmla="*/ 1 h 216"/>
                <a:gd name="T62" fmla="*/ 0 w 1418"/>
                <a:gd name="T63" fmla="*/ 1 h 216"/>
                <a:gd name="T64" fmla="*/ 0 w 1418"/>
                <a:gd name="T65" fmla="*/ 1 h 216"/>
                <a:gd name="T66" fmla="*/ 0 w 1418"/>
                <a:gd name="T67" fmla="*/ 1 h 216"/>
                <a:gd name="T68" fmla="*/ 0 w 1418"/>
                <a:gd name="T69" fmla="*/ 1 h 216"/>
                <a:gd name="T70" fmla="*/ 0 w 1418"/>
                <a:gd name="T71" fmla="*/ 1 h 216"/>
                <a:gd name="T72" fmla="*/ 0 w 1418"/>
                <a:gd name="T73" fmla="*/ 1 h 216"/>
                <a:gd name="T74" fmla="*/ 0 w 1418"/>
                <a:gd name="T75" fmla="*/ 1 h 216"/>
                <a:gd name="T76" fmla="*/ 0 w 1418"/>
                <a:gd name="T77" fmla="*/ 1 h 216"/>
                <a:gd name="T78" fmla="*/ 0 w 1418"/>
                <a:gd name="T79" fmla="*/ 1 h 216"/>
                <a:gd name="T80" fmla="*/ 0 w 1418"/>
                <a:gd name="T81" fmla="*/ 1 h 216"/>
                <a:gd name="T82" fmla="*/ 0 w 1418"/>
                <a:gd name="T83" fmla="*/ 1 h 216"/>
                <a:gd name="T84" fmla="*/ 0 w 1418"/>
                <a:gd name="T85" fmla="*/ 1 h 216"/>
                <a:gd name="T86" fmla="*/ 0 w 1418"/>
                <a:gd name="T87" fmla="*/ 1 h 216"/>
                <a:gd name="T88" fmla="*/ 0 w 1418"/>
                <a:gd name="T89" fmla="*/ 1 h 216"/>
                <a:gd name="T90" fmla="*/ 0 w 1418"/>
                <a:gd name="T91" fmla="*/ 1 h 216"/>
                <a:gd name="T92" fmla="*/ 0 w 1418"/>
                <a:gd name="T93" fmla="*/ 1 h 216"/>
                <a:gd name="T94" fmla="*/ 0 w 1418"/>
                <a:gd name="T95" fmla="*/ 1 h 216"/>
                <a:gd name="T96" fmla="*/ 0 w 1418"/>
                <a:gd name="T97" fmla="*/ 1 h 216"/>
                <a:gd name="T98" fmla="*/ 0 w 1418"/>
                <a:gd name="T99" fmla="*/ 1 h 216"/>
                <a:gd name="T100" fmla="*/ 0 w 1418"/>
                <a:gd name="T101" fmla="*/ 1 h 216"/>
                <a:gd name="T102" fmla="*/ 0 w 1418"/>
                <a:gd name="T103" fmla="*/ 1 h 216"/>
                <a:gd name="T104" fmla="*/ 0 w 1418"/>
                <a:gd name="T105" fmla="*/ 1 h 216"/>
                <a:gd name="T106" fmla="*/ 0 w 1418"/>
                <a:gd name="T107" fmla="*/ 1 h 216"/>
                <a:gd name="T108" fmla="*/ 0 w 1418"/>
                <a:gd name="T109" fmla="*/ 1 h 216"/>
                <a:gd name="T110" fmla="*/ 0 w 1418"/>
                <a:gd name="T111" fmla="*/ 1 h 216"/>
                <a:gd name="T112" fmla="*/ 0 w 1418"/>
                <a:gd name="T113" fmla="*/ 1 h 216"/>
                <a:gd name="T114" fmla="*/ 0 w 1418"/>
                <a:gd name="T115" fmla="*/ 1 h 216"/>
                <a:gd name="T116" fmla="*/ 0 w 1418"/>
                <a:gd name="T117" fmla="*/ 1 h 216"/>
                <a:gd name="T118" fmla="*/ 0 w 1418"/>
                <a:gd name="T119" fmla="*/ 1 h 216"/>
                <a:gd name="T120" fmla="*/ 0 w 1418"/>
                <a:gd name="T121" fmla="*/ 1 h 216"/>
                <a:gd name="T122" fmla="*/ 0 w 1418"/>
                <a:gd name="T123" fmla="*/ 1 h 216"/>
                <a:gd name="T124" fmla="*/ 0 w 1418"/>
                <a:gd name="T125" fmla="*/ 1 h 21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418"/>
                <a:gd name="T190" fmla="*/ 0 h 216"/>
                <a:gd name="T191" fmla="*/ 1418 w 1418"/>
                <a:gd name="T192" fmla="*/ 216 h 21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418" h="216">
                  <a:moveTo>
                    <a:pt x="0" y="0"/>
                  </a:moveTo>
                  <a:lnTo>
                    <a:pt x="50" y="0"/>
                  </a:lnTo>
                  <a:lnTo>
                    <a:pt x="61" y="0"/>
                  </a:lnTo>
                  <a:lnTo>
                    <a:pt x="68" y="2"/>
                  </a:lnTo>
                  <a:lnTo>
                    <a:pt x="75" y="3"/>
                  </a:lnTo>
                  <a:lnTo>
                    <a:pt x="80" y="5"/>
                  </a:lnTo>
                  <a:lnTo>
                    <a:pt x="85" y="7"/>
                  </a:lnTo>
                  <a:lnTo>
                    <a:pt x="90" y="10"/>
                  </a:lnTo>
                  <a:lnTo>
                    <a:pt x="94" y="14"/>
                  </a:lnTo>
                  <a:lnTo>
                    <a:pt x="99" y="17"/>
                  </a:lnTo>
                  <a:lnTo>
                    <a:pt x="102" y="24"/>
                  </a:lnTo>
                  <a:lnTo>
                    <a:pt x="106" y="31"/>
                  </a:lnTo>
                  <a:lnTo>
                    <a:pt x="107" y="38"/>
                  </a:lnTo>
                  <a:lnTo>
                    <a:pt x="111" y="45"/>
                  </a:lnTo>
                  <a:lnTo>
                    <a:pt x="114" y="53"/>
                  </a:lnTo>
                  <a:lnTo>
                    <a:pt x="116" y="64"/>
                  </a:lnTo>
                  <a:lnTo>
                    <a:pt x="116" y="74"/>
                  </a:lnTo>
                  <a:lnTo>
                    <a:pt x="116" y="84"/>
                  </a:lnTo>
                  <a:lnTo>
                    <a:pt x="116" y="95"/>
                  </a:lnTo>
                  <a:lnTo>
                    <a:pt x="116" y="105"/>
                  </a:lnTo>
                  <a:lnTo>
                    <a:pt x="114" y="115"/>
                  </a:lnTo>
                  <a:lnTo>
                    <a:pt x="111" y="124"/>
                  </a:lnTo>
                  <a:lnTo>
                    <a:pt x="107" y="131"/>
                  </a:lnTo>
                  <a:lnTo>
                    <a:pt x="106" y="138"/>
                  </a:lnTo>
                  <a:lnTo>
                    <a:pt x="102" y="143"/>
                  </a:lnTo>
                  <a:lnTo>
                    <a:pt x="99" y="148"/>
                  </a:lnTo>
                  <a:lnTo>
                    <a:pt x="95" y="153"/>
                  </a:lnTo>
                  <a:lnTo>
                    <a:pt x="90" y="157"/>
                  </a:lnTo>
                  <a:lnTo>
                    <a:pt x="85" y="160"/>
                  </a:lnTo>
                  <a:lnTo>
                    <a:pt x="80" y="164"/>
                  </a:lnTo>
                  <a:lnTo>
                    <a:pt x="75" y="166"/>
                  </a:lnTo>
                  <a:lnTo>
                    <a:pt x="69" y="166"/>
                  </a:lnTo>
                  <a:lnTo>
                    <a:pt x="61" y="166"/>
                  </a:lnTo>
                  <a:lnTo>
                    <a:pt x="54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26" y="27"/>
                  </a:moveTo>
                  <a:lnTo>
                    <a:pt x="26" y="140"/>
                  </a:lnTo>
                  <a:lnTo>
                    <a:pt x="49" y="140"/>
                  </a:lnTo>
                  <a:lnTo>
                    <a:pt x="56" y="140"/>
                  </a:lnTo>
                  <a:lnTo>
                    <a:pt x="61" y="138"/>
                  </a:lnTo>
                  <a:lnTo>
                    <a:pt x="64" y="138"/>
                  </a:lnTo>
                  <a:lnTo>
                    <a:pt x="68" y="136"/>
                  </a:lnTo>
                  <a:lnTo>
                    <a:pt x="71" y="134"/>
                  </a:lnTo>
                  <a:lnTo>
                    <a:pt x="75" y="133"/>
                  </a:lnTo>
                  <a:lnTo>
                    <a:pt x="76" y="131"/>
                  </a:lnTo>
                  <a:lnTo>
                    <a:pt x="78" y="129"/>
                  </a:lnTo>
                  <a:lnTo>
                    <a:pt x="80" y="126"/>
                  </a:lnTo>
                  <a:lnTo>
                    <a:pt x="81" y="122"/>
                  </a:lnTo>
                  <a:lnTo>
                    <a:pt x="83" y="119"/>
                  </a:lnTo>
                  <a:lnTo>
                    <a:pt x="85" y="114"/>
                  </a:lnTo>
                  <a:lnTo>
                    <a:pt x="85" y="107"/>
                  </a:lnTo>
                  <a:lnTo>
                    <a:pt x="87" y="100"/>
                  </a:lnTo>
                  <a:lnTo>
                    <a:pt x="87" y="91"/>
                  </a:lnTo>
                  <a:lnTo>
                    <a:pt x="87" y="84"/>
                  </a:lnTo>
                  <a:lnTo>
                    <a:pt x="87" y="76"/>
                  </a:lnTo>
                  <a:lnTo>
                    <a:pt x="87" y="67"/>
                  </a:lnTo>
                  <a:lnTo>
                    <a:pt x="85" y="60"/>
                  </a:lnTo>
                  <a:lnTo>
                    <a:pt x="85" y="55"/>
                  </a:lnTo>
                  <a:lnTo>
                    <a:pt x="83" y="50"/>
                  </a:lnTo>
                  <a:lnTo>
                    <a:pt x="81" y="45"/>
                  </a:lnTo>
                  <a:lnTo>
                    <a:pt x="78" y="40"/>
                  </a:lnTo>
                  <a:lnTo>
                    <a:pt x="76" y="36"/>
                  </a:lnTo>
                  <a:lnTo>
                    <a:pt x="73" y="34"/>
                  </a:lnTo>
                  <a:lnTo>
                    <a:pt x="69" y="33"/>
                  </a:lnTo>
                  <a:lnTo>
                    <a:pt x="66" y="31"/>
                  </a:lnTo>
                  <a:lnTo>
                    <a:pt x="62" y="29"/>
                  </a:lnTo>
                  <a:lnTo>
                    <a:pt x="61" y="29"/>
                  </a:lnTo>
                  <a:lnTo>
                    <a:pt x="56" y="27"/>
                  </a:lnTo>
                  <a:lnTo>
                    <a:pt x="49" y="27"/>
                  </a:lnTo>
                  <a:lnTo>
                    <a:pt x="42" y="27"/>
                  </a:lnTo>
                  <a:lnTo>
                    <a:pt x="26" y="27"/>
                  </a:lnTo>
                  <a:close/>
                  <a:moveTo>
                    <a:pt x="159" y="84"/>
                  </a:moveTo>
                  <a:lnTo>
                    <a:pt x="135" y="78"/>
                  </a:lnTo>
                  <a:lnTo>
                    <a:pt x="137" y="69"/>
                  </a:lnTo>
                  <a:lnTo>
                    <a:pt x="140" y="62"/>
                  </a:lnTo>
                  <a:lnTo>
                    <a:pt x="144" y="55"/>
                  </a:lnTo>
                  <a:lnTo>
                    <a:pt x="149" y="52"/>
                  </a:lnTo>
                  <a:lnTo>
                    <a:pt x="154" y="48"/>
                  </a:lnTo>
                  <a:lnTo>
                    <a:pt x="161" y="45"/>
                  </a:lnTo>
                  <a:lnTo>
                    <a:pt x="170" y="43"/>
                  </a:lnTo>
                  <a:lnTo>
                    <a:pt x="176" y="43"/>
                  </a:lnTo>
                  <a:lnTo>
                    <a:pt x="185" y="43"/>
                  </a:lnTo>
                  <a:lnTo>
                    <a:pt x="192" y="45"/>
                  </a:lnTo>
                  <a:lnTo>
                    <a:pt x="199" y="46"/>
                  </a:lnTo>
                  <a:lnTo>
                    <a:pt x="204" y="48"/>
                  </a:lnTo>
                  <a:lnTo>
                    <a:pt x="207" y="52"/>
                  </a:lnTo>
                  <a:lnTo>
                    <a:pt x="211" y="53"/>
                  </a:lnTo>
                  <a:lnTo>
                    <a:pt x="213" y="57"/>
                  </a:lnTo>
                  <a:lnTo>
                    <a:pt x="216" y="60"/>
                  </a:lnTo>
                  <a:lnTo>
                    <a:pt x="218" y="65"/>
                  </a:lnTo>
                  <a:lnTo>
                    <a:pt x="218" y="72"/>
                  </a:lnTo>
                  <a:lnTo>
                    <a:pt x="220" y="81"/>
                  </a:lnTo>
                  <a:lnTo>
                    <a:pt x="220" y="91"/>
                  </a:lnTo>
                  <a:lnTo>
                    <a:pt x="220" y="128"/>
                  </a:lnTo>
                  <a:lnTo>
                    <a:pt x="220" y="134"/>
                  </a:lnTo>
                  <a:lnTo>
                    <a:pt x="220" y="141"/>
                  </a:lnTo>
                  <a:lnTo>
                    <a:pt x="220" y="147"/>
                  </a:lnTo>
                  <a:lnTo>
                    <a:pt x="221" y="150"/>
                  </a:lnTo>
                  <a:lnTo>
                    <a:pt x="221" y="153"/>
                  </a:lnTo>
                  <a:lnTo>
                    <a:pt x="223" y="159"/>
                  </a:lnTo>
                  <a:lnTo>
                    <a:pt x="225" y="162"/>
                  </a:lnTo>
                  <a:lnTo>
                    <a:pt x="226" y="166"/>
                  </a:lnTo>
                  <a:lnTo>
                    <a:pt x="199" y="166"/>
                  </a:lnTo>
                  <a:lnTo>
                    <a:pt x="195" y="155"/>
                  </a:lnTo>
                  <a:lnTo>
                    <a:pt x="192" y="159"/>
                  </a:lnTo>
                  <a:lnTo>
                    <a:pt x="189" y="162"/>
                  </a:lnTo>
                  <a:lnTo>
                    <a:pt x="185" y="164"/>
                  </a:lnTo>
                  <a:lnTo>
                    <a:pt x="182" y="166"/>
                  </a:lnTo>
                  <a:lnTo>
                    <a:pt x="178" y="166"/>
                  </a:lnTo>
                  <a:lnTo>
                    <a:pt x="175" y="166"/>
                  </a:lnTo>
                  <a:lnTo>
                    <a:pt x="170" y="167"/>
                  </a:lnTo>
                  <a:lnTo>
                    <a:pt x="166" y="167"/>
                  </a:lnTo>
                  <a:lnTo>
                    <a:pt x="159" y="167"/>
                  </a:lnTo>
                  <a:lnTo>
                    <a:pt x="152" y="166"/>
                  </a:lnTo>
                  <a:lnTo>
                    <a:pt x="147" y="164"/>
                  </a:lnTo>
                  <a:lnTo>
                    <a:pt x="142" y="160"/>
                  </a:lnTo>
                  <a:lnTo>
                    <a:pt x="138" y="155"/>
                  </a:lnTo>
                  <a:lnTo>
                    <a:pt x="135" y="150"/>
                  </a:lnTo>
                  <a:lnTo>
                    <a:pt x="133" y="141"/>
                  </a:lnTo>
                  <a:lnTo>
                    <a:pt x="133" y="134"/>
                  </a:lnTo>
                  <a:lnTo>
                    <a:pt x="133" y="129"/>
                  </a:lnTo>
                  <a:lnTo>
                    <a:pt x="135" y="124"/>
                  </a:lnTo>
                  <a:lnTo>
                    <a:pt x="135" y="121"/>
                  </a:lnTo>
                  <a:lnTo>
                    <a:pt x="135" y="115"/>
                  </a:lnTo>
                  <a:lnTo>
                    <a:pt x="137" y="112"/>
                  </a:lnTo>
                  <a:lnTo>
                    <a:pt x="140" y="109"/>
                  </a:lnTo>
                  <a:lnTo>
                    <a:pt x="142" y="107"/>
                  </a:lnTo>
                  <a:lnTo>
                    <a:pt x="145" y="105"/>
                  </a:lnTo>
                  <a:lnTo>
                    <a:pt x="149" y="102"/>
                  </a:lnTo>
                  <a:lnTo>
                    <a:pt x="154" y="100"/>
                  </a:lnTo>
                  <a:lnTo>
                    <a:pt x="161" y="96"/>
                  </a:lnTo>
                  <a:lnTo>
                    <a:pt x="168" y="95"/>
                  </a:lnTo>
                  <a:lnTo>
                    <a:pt x="176" y="93"/>
                  </a:lnTo>
                  <a:lnTo>
                    <a:pt x="183" y="91"/>
                  </a:lnTo>
                  <a:lnTo>
                    <a:pt x="189" y="90"/>
                  </a:lnTo>
                  <a:lnTo>
                    <a:pt x="192" y="88"/>
                  </a:lnTo>
                  <a:lnTo>
                    <a:pt x="192" y="83"/>
                  </a:lnTo>
                  <a:lnTo>
                    <a:pt x="192" y="79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190" y="72"/>
                  </a:lnTo>
                  <a:lnTo>
                    <a:pt x="189" y="72"/>
                  </a:lnTo>
                  <a:lnTo>
                    <a:pt x="187" y="71"/>
                  </a:lnTo>
                  <a:lnTo>
                    <a:pt x="185" y="69"/>
                  </a:lnTo>
                  <a:lnTo>
                    <a:pt x="182" y="69"/>
                  </a:lnTo>
                  <a:lnTo>
                    <a:pt x="180" y="67"/>
                  </a:lnTo>
                  <a:lnTo>
                    <a:pt x="176" y="67"/>
                  </a:lnTo>
                  <a:lnTo>
                    <a:pt x="173" y="67"/>
                  </a:lnTo>
                  <a:lnTo>
                    <a:pt x="171" y="69"/>
                  </a:lnTo>
                  <a:lnTo>
                    <a:pt x="168" y="71"/>
                  </a:lnTo>
                  <a:lnTo>
                    <a:pt x="166" y="72"/>
                  </a:lnTo>
                  <a:lnTo>
                    <a:pt x="164" y="74"/>
                  </a:lnTo>
                  <a:lnTo>
                    <a:pt x="163" y="76"/>
                  </a:lnTo>
                  <a:lnTo>
                    <a:pt x="161" y="79"/>
                  </a:lnTo>
                  <a:lnTo>
                    <a:pt x="159" y="84"/>
                  </a:lnTo>
                  <a:close/>
                  <a:moveTo>
                    <a:pt x="192" y="110"/>
                  </a:moveTo>
                  <a:lnTo>
                    <a:pt x="190" y="110"/>
                  </a:lnTo>
                  <a:lnTo>
                    <a:pt x="187" y="112"/>
                  </a:lnTo>
                  <a:lnTo>
                    <a:pt x="182" y="114"/>
                  </a:lnTo>
                  <a:lnTo>
                    <a:pt x="176" y="115"/>
                  </a:lnTo>
                  <a:lnTo>
                    <a:pt x="173" y="115"/>
                  </a:lnTo>
                  <a:lnTo>
                    <a:pt x="170" y="117"/>
                  </a:lnTo>
                  <a:lnTo>
                    <a:pt x="166" y="121"/>
                  </a:lnTo>
                  <a:lnTo>
                    <a:pt x="164" y="122"/>
                  </a:lnTo>
                  <a:lnTo>
                    <a:pt x="163" y="124"/>
                  </a:lnTo>
                  <a:lnTo>
                    <a:pt x="161" y="126"/>
                  </a:lnTo>
                  <a:lnTo>
                    <a:pt x="159" y="129"/>
                  </a:lnTo>
                  <a:lnTo>
                    <a:pt x="159" y="131"/>
                  </a:lnTo>
                  <a:lnTo>
                    <a:pt x="159" y="134"/>
                  </a:lnTo>
                  <a:lnTo>
                    <a:pt x="161" y="136"/>
                  </a:lnTo>
                  <a:lnTo>
                    <a:pt x="163" y="140"/>
                  </a:lnTo>
                  <a:lnTo>
                    <a:pt x="164" y="143"/>
                  </a:lnTo>
                  <a:lnTo>
                    <a:pt x="166" y="145"/>
                  </a:lnTo>
                  <a:lnTo>
                    <a:pt x="168" y="147"/>
                  </a:lnTo>
                  <a:lnTo>
                    <a:pt x="171" y="148"/>
                  </a:lnTo>
                  <a:lnTo>
                    <a:pt x="175" y="148"/>
                  </a:lnTo>
                  <a:lnTo>
                    <a:pt x="176" y="148"/>
                  </a:lnTo>
                  <a:lnTo>
                    <a:pt x="178" y="147"/>
                  </a:lnTo>
                  <a:lnTo>
                    <a:pt x="182" y="147"/>
                  </a:lnTo>
                  <a:lnTo>
                    <a:pt x="185" y="145"/>
                  </a:lnTo>
                  <a:lnTo>
                    <a:pt x="187" y="141"/>
                  </a:lnTo>
                  <a:lnTo>
                    <a:pt x="189" y="140"/>
                  </a:lnTo>
                  <a:lnTo>
                    <a:pt x="190" y="136"/>
                  </a:lnTo>
                  <a:lnTo>
                    <a:pt x="192" y="134"/>
                  </a:lnTo>
                  <a:lnTo>
                    <a:pt x="192" y="131"/>
                  </a:lnTo>
                  <a:lnTo>
                    <a:pt x="192" y="128"/>
                  </a:lnTo>
                  <a:lnTo>
                    <a:pt x="192" y="122"/>
                  </a:lnTo>
                  <a:lnTo>
                    <a:pt x="192" y="115"/>
                  </a:lnTo>
                  <a:lnTo>
                    <a:pt x="192" y="110"/>
                  </a:lnTo>
                  <a:close/>
                  <a:moveTo>
                    <a:pt x="292" y="45"/>
                  </a:moveTo>
                  <a:lnTo>
                    <a:pt x="292" y="72"/>
                  </a:lnTo>
                  <a:lnTo>
                    <a:pt x="273" y="72"/>
                  </a:lnTo>
                  <a:lnTo>
                    <a:pt x="273" y="121"/>
                  </a:lnTo>
                  <a:lnTo>
                    <a:pt x="273" y="128"/>
                  </a:lnTo>
                  <a:lnTo>
                    <a:pt x="273" y="133"/>
                  </a:lnTo>
                  <a:lnTo>
                    <a:pt x="273" y="136"/>
                  </a:lnTo>
                  <a:lnTo>
                    <a:pt x="273" y="140"/>
                  </a:lnTo>
                  <a:lnTo>
                    <a:pt x="275" y="141"/>
                  </a:lnTo>
                  <a:lnTo>
                    <a:pt x="277" y="143"/>
                  </a:lnTo>
                  <a:lnTo>
                    <a:pt x="278" y="145"/>
                  </a:lnTo>
                  <a:lnTo>
                    <a:pt x="282" y="145"/>
                  </a:lnTo>
                  <a:lnTo>
                    <a:pt x="283" y="145"/>
                  </a:lnTo>
                  <a:lnTo>
                    <a:pt x="285" y="143"/>
                  </a:lnTo>
                  <a:lnTo>
                    <a:pt x="289" y="143"/>
                  </a:lnTo>
                  <a:lnTo>
                    <a:pt x="292" y="141"/>
                  </a:lnTo>
                  <a:lnTo>
                    <a:pt x="296" y="166"/>
                  </a:lnTo>
                  <a:lnTo>
                    <a:pt x="290" y="166"/>
                  </a:lnTo>
                  <a:lnTo>
                    <a:pt x="285" y="166"/>
                  </a:lnTo>
                  <a:lnTo>
                    <a:pt x="278" y="167"/>
                  </a:lnTo>
                  <a:lnTo>
                    <a:pt x="273" y="167"/>
                  </a:lnTo>
                  <a:lnTo>
                    <a:pt x="268" y="167"/>
                  </a:lnTo>
                  <a:lnTo>
                    <a:pt x="264" y="166"/>
                  </a:lnTo>
                  <a:lnTo>
                    <a:pt x="259" y="166"/>
                  </a:lnTo>
                  <a:lnTo>
                    <a:pt x="256" y="166"/>
                  </a:lnTo>
                  <a:lnTo>
                    <a:pt x="252" y="164"/>
                  </a:lnTo>
                  <a:lnTo>
                    <a:pt x="251" y="160"/>
                  </a:lnTo>
                  <a:lnTo>
                    <a:pt x="249" y="155"/>
                  </a:lnTo>
                  <a:lnTo>
                    <a:pt x="247" y="152"/>
                  </a:lnTo>
                  <a:lnTo>
                    <a:pt x="247" y="148"/>
                  </a:lnTo>
                  <a:lnTo>
                    <a:pt x="247" y="141"/>
                  </a:lnTo>
                  <a:lnTo>
                    <a:pt x="245" y="134"/>
                  </a:lnTo>
                  <a:lnTo>
                    <a:pt x="245" y="126"/>
                  </a:lnTo>
                  <a:lnTo>
                    <a:pt x="245" y="72"/>
                  </a:lnTo>
                  <a:lnTo>
                    <a:pt x="233" y="72"/>
                  </a:lnTo>
                  <a:lnTo>
                    <a:pt x="233" y="45"/>
                  </a:lnTo>
                  <a:lnTo>
                    <a:pt x="245" y="45"/>
                  </a:lnTo>
                  <a:lnTo>
                    <a:pt x="245" y="21"/>
                  </a:lnTo>
                  <a:lnTo>
                    <a:pt x="273" y="3"/>
                  </a:lnTo>
                  <a:lnTo>
                    <a:pt x="273" y="45"/>
                  </a:lnTo>
                  <a:lnTo>
                    <a:pt x="292" y="45"/>
                  </a:lnTo>
                  <a:close/>
                  <a:moveTo>
                    <a:pt x="330" y="84"/>
                  </a:moveTo>
                  <a:lnTo>
                    <a:pt x="306" y="78"/>
                  </a:lnTo>
                  <a:lnTo>
                    <a:pt x="308" y="69"/>
                  </a:lnTo>
                  <a:lnTo>
                    <a:pt x="311" y="62"/>
                  </a:lnTo>
                  <a:lnTo>
                    <a:pt x="315" y="55"/>
                  </a:lnTo>
                  <a:lnTo>
                    <a:pt x="320" y="52"/>
                  </a:lnTo>
                  <a:lnTo>
                    <a:pt x="325" y="48"/>
                  </a:lnTo>
                  <a:lnTo>
                    <a:pt x="332" y="45"/>
                  </a:lnTo>
                  <a:lnTo>
                    <a:pt x="339" y="43"/>
                  </a:lnTo>
                  <a:lnTo>
                    <a:pt x="347" y="43"/>
                  </a:lnTo>
                  <a:lnTo>
                    <a:pt x="356" y="43"/>
                  </a:lnTo>
                  <a:lnTo>
                    <a:pt x="363" y="45"/>
                  </a:lnTo>
                  <a:lnTo>
                    <a:pt x="370" y="46"/>
                  </a:lnTo>
                  <a:lnTo>
                    <a:pt x="375" y="48"/>
                  </a:lnTo>
                  <a:lnTo>
                    <a:pt x="378" y="52"/>
                  </a:lnTo>
                  <a:lnTo>
                    <a:pt x="380" y="53"/>
                  </a:lnTo>
                  <a:lnTo>
                    <a:pt x="384" y="57"/>
                  </a:lnTo>
                  <a:lnTo>
                    <a:pt x="385" y="60"/>
                  </a:lnTo>
                  <a:lnTo>
                    <a:pt x="387" y="65"/>
                  </a:lnTo>
                  <a:lnTo>
                    <a:pt x="389" y="72"/>
                  </a:lnTo>
                  <a:lnTo>
                    <a:pt x="390" y="81"/>
                  </a:lnTo>
                  <a:lnTo>
                    <a:pt x="390" y="91"/>
                  </a:lnTo>
                  <a:lnTo>
                    <a:pt x="390" y="128"/>
                  </a:lnTo>
                  <a:lnTo>
                    <a:pt x="390" y="134"/>
                  </a:lnTo>
                  <a:lnTo>
                    <a:pt x="390" y="141"/>
                  </a:lnTo>
                  <a:lnTo>
                    <a:pt x="390" y="147"/>
                  </a:lnTo>
                  <a:lnTo>
                    <a:pt x="392" y="150"/>
                  </a:lnTo>
                  <a:lnTo>
                    <a:pt x="392" y="153"/>
                  </a:lnTo>
                  <a:lnTo>
                    <a:pt x="394" y="159"/>
                  </a:lnTo>
                  <a:lnTo>
                    <a:pt x="396" y="162"/>
                  </a:lnTo>
                  <a:lnTo>
                    <a:pt x="396" y="166"/>
                  </a:lnTo>
                  <a:lnTo>
                    <a:pt x="370" y="166"/>
                  </a:lnTo>
                  <a:lnTo>
                    <a:pt x="366" y="155"/>
                  </a:lnTo>
                  <a:lnTo>
                    <a:pt x="363" y="159"/>
                  </a:lnTo>
                  <a:lnTo>
                    <a:pt x="359" y="162"/>
                  </a:lnTo>
                  <a:lnTo>
                    <a:pt x="356" y="164"/>
                  </a:lnTo>
                  <a:lnTo>
                    <a:pt x="352" y="166"/>
                  </a:lnTo>
                  <a:lnTo>
                    <a:pt x="347" y="166"/>
                  </a:lnTo>
                  <a:lnTo>
                    <a:pt x="344" y="166"/>
                  </a:lnTo>
                  <a:lnTo>
                    <a:pt x="340" y="167"/>
                  </a:lnTo>
                  <a:lnTo>
                    <a:pt x="335" y="167"/>
                  </a:lnTo>
                  <a:lnTo>
                    <a:pt x="328" y="167"/>
                  </a:lnTo>
                  <a:lnTo>
                    <a:pt x="323" y="166"/>
                  </a:lnTo>
                  <a:lnTo>
                    <a:pt x="318" y="164"/>
                  </a:lnTo>
                  <a:lnTo>
                    <a:pt x="313" y="160"/>
                  </a:lnTo>
                  <a:lnTo>
                    <a:pt x="309" y="155"/>
                  </a:lnTo>
                  <a:lnTo>
                    <a:pt x="306" y="150"/>
                  </a:lnTo>
                  <a:lnTo>
                    <a:pt x="304" y="141"/>
                  </a:lnTo>
                  <a:lnTo>
                    <a:pt x="304" y="134"/>
                  </a:lnTo>
                  <a:lnTo>
                    <a:pt x="304" y="129"/>
                  </a:lnTo>
                  <a:lnTo>
                    <a:pt x="306" y="124"/>
                  </a:lnTo>
                  <a:lnTo>
                    <a:pt x="306" y="121"/>
                  </a:lnTo>
                  <a:lnTo>
                    <a:pt x="306" y="115"/>
                  </a:lnTo>
                  <a:lnTo>
                    <a:pt x="308" y="112"/>
                  </a:lnTo>
                  <a:lnTo>
                    <a:pt x="311" y="109"/>
                  </a:lnTo>
                  <a:lnTo>
                    <a:pt x="313" y="107"/>
                  </a:lnTo>
                  <a:lnTo>
                    <a:pt x="316" y="105"/>
                  </a:lnTo>
                  <a:lnTo>
                    <a:pt x="320" y="102"/>
                  </a:lnTo>
                  <a:lnTo>
                    <a:pt x="325" y="100"/>
                  </a:lnTo>
                  <a:lnTo>
                    <a:pt x="332" y="96"/>
                  </a:lnTo>
                  <a:lnTo>
                    <a:pt x="339" y="95"/>
                  </a:lnTo>
                  <a:lnTo>
                    <a:pt x="347" y="93"/>
                  </a:lnTo>
                  <a:lnTo>
                    <a:pt x="354" y="91"/>
                  </a:lnTo>
                  <a:lnTo>
                    <a:pt x="359" y="90"/>
                  </a:lnTo>
                  <a:lnTo>
                    <a:pt x="363" y="88"/>
                  </a:lnTo>
                  <a:lnTo>
                    <a:pt x="363" y="83"/>
                  </a:lnTo>
                  <a:lnTo>
                    <a:pt x="363" y="79"/>
                  </a:lnTo>
                  <a:lnTo>
                    <a:pt x="363" y="76"/>
                  </a:lnTo>
                  <a:lnTo>
                    <a:pt x="361" y="74"/>
                  </a:lnTo>
                  <a:lnTo>
                    <a:pt x="359" y="72"/>
                  </a:lnTo>
                  <a:lnTo>
                    <a:pt x="358" y="71"/>
                  </a:lnTo>
                  <a:lnTo>
                    <a:pt x="356" y="69"/>
                  </a:lnTo>
                  <a:lnTo>
                    <a:pt x="352" y="69"/>
                  </a:lnTo>
                  <a:lnTo>
                    <a:pt x="349" y="67"/>
                  </a:lnTo>
                  <a:lnTo>
                    <a:pt x="346" y="67"/>
                  </a:lnTo>
                  <a:lnTo>
                    <a:pt x="344" y="67"/>
                  </a:lnTo>
                  <a:lnTo>
                    <a:pt x="340" y="69"/>
                  </a:lnTo>
                  <a:lnTo>
                    <a:pt x="339" y="71"/>
                  </a:lnTo>
                  <a:lnTo>
                    <a:pt x="337" y="72"/>
                  </a:lnTo>
                  <a:lnTo>
                    <a:pt x="335" y="74"/>
                  </a:lnTo>
                  <a:lnTo>
                    <a:pt x="334" y="76"/>
                  </a:lnTo>
                  <a:lnTo>
                    <a:pt x="332" y="79"/>
                  </a:lnTo>
                  <a:lnTo>
                    <a:pt x="330" y="84"/>
                  </a:lnTo>
                  <a:close/>
                  <a:moveTo>
                    <a:pt x="363" y="110"/>
                  </a:moveTo>
                  <a:lnTo>
                    <a:pt x="361" y="110"/>
                  </a:lnTo>
                  <a:lnTo>
                    <a:pt x="358" y="112"/>
                  </a:lnTo>
                  <a:lnTo>
                    <a:pt x="352" y="114"/>
                  </a:lnTo>
                  <a:lnTo>
                    <a:pt x="347" y="115"/>
                  </a:lnTo>
                  <a:lnTo>
                    <a:pt x="344" y="115"/>
                  </a:lnTo>
                  <a:lnTo>
                    <a:pt x="339" y="117"/>
                  </a:lnTo>
                  <a:lnTo>
                    <a:pt x="337" y="121"/>
                  </a:lnTo>
                  <a:lnTo>
                    <a:pt x="335" y="122"/>
                  </a:lnTo>
                  <a:lnTo>
                    <a:pt x="334" y="124"/>
                  </a:lnTo>
                  <a:lnTo>
                    <a:pt x="332" y="126"/>
                  </a:lnTo>
                  <a:lnTo>
                    <a:pt x="330" y="129"/>
                  </a:lnTo>
                  <a:lnTo>
                    <a:pt x="330" y="131"/>
                  </a:lnTo>
                  <a:lnTo>
                    <a:pt x="330" y="134"/>
                  </a:lnTo>
                  <a:lnTo>
                    <a:pt x="332" y="136"/>
                  </a:lnTo>
                  <a:lnTo>
                    <a:pt x="334" y="140"/>
                  </a:lnTo>
                  <a:lnTo>
                    <a:pt x="335" y="143"/>
                  </a:lnTo>
                  <a:lnTo>
                    <a:pt x="337" y="145"/>
                  </a:lnTo>
                  <a:lnTo>
                    <a:pt x="339" y="147"/>
                  </a:lnTo>
                  <a:lnTo>
                    <a:pt x="342" y="148"/>
                  </a:lnTo>
                  <a:lnTo>
                    <a:pt x="344" y="148"/>
                  </a:lnTo>
                  <a:lnTo>
                    <a:pt x="346" y="148"/>
                  </a:lnTo>
                  <a:lnTo>
                    <a:pt x="349" y="147"/>
                  </a:lnTo>
                  <a:lnTo>
                    <a:pt x="352" y="147"/>
                  </a:lnTo>
                  <a:lnTo>
                    <a:pt x="356" y="145"/>
                  </a:lnTo>
                  <a:lnTo>
                    <a:pt x="358" y="141"/>
                  </a:lnTo>
                  <a:lnTo>
                    <a:pt x="359" y="140"/>
                  </a:lnTo>
                  <a:lnTo>
                    <a:pt x="361" y="136"/>
                  </a:lnTo>
                  <a:lnTo>
                    <a:pt x="361" y="134"/>
                  </a:lnTo>
                  <a:lnTo>
                    <a:pt x="363" y="131"/>
                  </a:lnTo>
                  <a:lnTo>
                    <a:pt x="363" y="128"/>
                  </a:lnTo>
                  <a:lnTo>
                    <a:pt x="363" y="122"/>
                  </a:lnTo>
                  <a:lnTo>
                    <a:pt x="363" y="115"/>
                  </a:lnTo>
                  <a:lnTo>
                    <a:pt x="363" y="110"/>
                  </a:lnTo>
                  <a:close/>
                  <a:moveTo>
                    <a:pt x="470" y="166"/>
                  </a:moveTo>
                  <a:lnTo>
                    <a:pt x="470" y="0"/>
                  </a:lnTo>
                  <a:lnTo>
                    <a:pt x="496" y="0"/>
                  </a:lnTo>
                  <a:lnTo>
                    <a:pt x="496" y="140"/>
                  </a:lnTo>
                  <a:lnTo>
                    <a:pt x="567" y="140"/>
                  </a:lnTo>
                  <a:lnTo>
                    <a:pt x="567" y="166"/>
                  </a:lnTo>
                  <a:lnTo>
                    <a:pt x="470" y="166"/>
                  </a:lnTo>
                  <a:close/>
                  <a:moveTo>
                    <a:pt x="587" y="29"/>
                  </a:moveTo>
                  <a:lnTo>
                    <a:pt x="587" y="0"/>
                  </a:lnTo>
                  <a:lnTo>
                    <a:pt x="613" y="0"/>
                  </a:lnTo>
                  <a:lnTo>
                    <a:pt x="613" y="29"/>
                  </a:lnTo>
                  <a:lnTo>
                    <a:pt x="587" y="29"/>
                  </a:lnTo>
                  <a:close/>
                  <a:moveTo>
                    <a:pt x="587" y="166"/>
                  </a:moveTo>
                  <a:lnTo>
                    <a:pt x="587" y="45"/>
                  </a:lnTo>
                  <a:lnTo>
                    <a:pt x="613" y="45"/>
                  </a:lnTo>
                  <a:lnTo>
                    <a:pt x="613" y="166"/>
                  </a:lnTo>
                  <a:lnTo>
                    <a:pt x="587" y="166"/>
                  </a:lnTo>
                  <a:close/>
                  <a:moveTo>
                    <a:pt x="731" y="166"/>
                  </a:moveTo>
                  <a:lnTo>
                    <a:pt x="705" y="166"/>
                  </a:lnTo>
                  <a:lnTo>
                    <a:pt x="705" y="105"/>
                  </a:lnTo>
                  <a:lnTo>
                    <a:pt x="705" y="96"/>
                  </a:lnTo>
                  <a:lnTo>
                    <a:pt x="705" y="90"/>
                  </a:lnTo>
                  <a:lnTo>
                    <a:pt x="703" y="84"/>
                  </a:lnTo>
                  <a:lnTo>
                    <a:pt x="703" y="81"/>
                  </a:lnTo>
                  <a:lnTo>
                    <a:pt x="701" y="78"/>
                  </a:lnTo>
                  <a:lnTo>
                    <a:pt x="699" y="76"/>
                  </a:lnTo>
                  <a:lnTo>
                    <a:pt x="698" y="74"/>
                  </a:lnTo>
                  <a:lnTo>
                    <a:pt x="696" y="72"/>
                  </a:lnTo>
                  <a:lnTo>
                    <a:pt x="696" y="71"/>
                  </a:lnTo>
                  <a:lnTo>
                    <a:pt x="693" y="69"/>
                  </a:lnTo>
                  <a:lnTo>
                    <a:pt x="691" y="67"/>
                  </a:lnTo>
                  <a:lnTo>
                    <a:pt x="687" y="67"/>
                  </a:lnTo>
                  <a:lnTo>
                    <a:pt x="684" y="67"/>
                  </a:lnTo>
                  <a:lnTo>
                    <a:pt x="682" y="69"/>
                  </a:lnTo>
                  <a:lnTo>
                    <a:pt x="679" y="71"/>
                  </a:lnTo>
                  <a:lnTo>
                    <a:pt x="677" y="72"/>
                  </a:lnTo>
                  <a:lnTo>
                    <a:pt x="675" y="74"/>
                  </a:lnTo>
                  <a:lnTo>
                    <a:pt x="672" y="78"/>
                  </a:lnTo>
                  <a:lnTo>
                    <a:pt x="670" y="79"/>
                  </a:lnTo>
                  <a:lnTo>
                    <a:pt x="668" y="84"/>
                  </a:lnTo>
                  <a:lnTo>
                    <a:pt x="667" y="90"/>
                  </a:lnTo>
                  <a:lnTo>
                    <a:pt x="667" y="95"/>
                  </a:lnTo>
                  <a:lnTo>
                    <a:pt x="667" y="103"/>
                  </a:lnTo>
                  <a:lnTo>
                    <a:pt x="667" y="112"/>
                  </a:lnTo>
                  <a:lnTo>
                    <a:pt x="667" y="166"/>
                  </a:lnTo>
                  <a:lnTo>
                    <a:pt x="641" y="166"/>
                  </a:lnTo>
                  <a:lnTo>
                    <a:pt x="641" y="45"/>
                  </a:lnTo>
                  <a:lnTo>
                    <a:pt x="665" y="45"/>
                  </a:lnTo>
                  <a:lnTo>
                    <a:pt x="665" y="64"/>
                  </a:lnTo>
                  <a:lnTo>
                    <a:pt x="668" y="59"/>
                  </a:lnTo>
                  <a:lnTo>
                    <a:pt x="672" y="55"/>
                  </a:lnTo>
                  <a:lnTo>
                    <a:pt x="675" y="52"/>
                  </a:lnTo>
                  <a:lnTo>
                    <a:pt x="679" y="48"/>
                  </a:lnTo>
                  <a:lnTo>
                    <a:pt x="682" y="46"/>
                  </a:lnTo>
                  <a:lnTo>
                    <a:pt x="687" y="45"/>
                  </a:lnTo>
                  <a:lnTo>
                    <a:pt x="693" y="43"/>
                  </a:lnTo>
                  <a:lnTo>
                    <a:pt x="696" y="43"/>
                  </a:lnTo>
                  <a:lnTo>
                    <a:pt x="703" y="43"/>
                  </a:lnTo>
                  <a:lnTo>
                    <a:pt x="708" y="45"/>
                  </a:lnTo>
                  <a:lnTo>
                    <a:pt x="713" y="46"/>
                  </a:lnTo>
                  <a:lnTo>
                    <a:pt x="717" y="50"/>
                  </a:lnTo>
                  <a:lnTo>
                    <a:pt x="720" y="53"/>
                  </a:lnTo>
                  <a:lnTo>
                    <a:pt x="724" y="57"/>
                  </a:lnTo>
                  <a:lnTo>
                    <a:pt x="725" y="60"/>
                  </a:lnTo>
                  <a:lnTo>
                    <a:pt x="727" y="65"/>
                  </a:lnTo>
                  <a:lnTo>
                    <a:pt x="729" y="71"/>
                  </a:lnTo>
                  <a:lnTo>
                    <a:pt x="729" y="76"/>
                  </a:lnTo>
                  <a:lnTo>
                    <a:pt x="731" y="84"/>
                  </a:lnTo>
                  <a:lnTo>
                    <a:pt x="731" y="93"/>
                  </a:lnTo>
                  <a:lnTo>
                    <a:pt x="731" y="166"/>
                  </a:lnTo>
                  <a:close/>
                  <a:moveTo>
                    <a:pt x="756" y="166"/>
                  </a:moveTo>
                  <a:lnTo>
                    <a:pt x="756" y="0"/>
                  </a:lnTo>
                  <a:lnTo>
                    <a:pt x="784" y="0"/>
                  </a:lnTo>
                  <a:lnTo>
                    <a:pt x="784" y="86"/>
                  </a:lnTo>
                  <a:lnTo>
                    <a:pt x="813" y="45"/>
                  </a:lnTo>
                  <a:lnTo>
                    <a:pt x="846" y="45"/>
                  </a:lnTo>
                  <a:lnTo>
                    <a:pt x="812" y="91"/>
                  </a:lnTo>
                  <a:lnTo>
                    <a:pt x="848" y="166"/>
                  </a:lnTo>
                  <a:lnTo>
                    <a:pt x="822" y="166"/>
                  </a:lnTo>
                  <a:lnTo>
                    <a:pt x="796" y="114"/>
                  </a:lnTo>
                  <a:lnTo>
                    <a:pt x="784" y="129"/>
                  </a:lnTo>
                  <a:lnTo>
                    <a:pt x="784" y="166"/>
                  </a:lnTo>
                  <a:lnTo>
                    <a:pt x="756" y="166"/>
                  </a:lnTo>
                  <a:close/>
                  <a:moveTo>
                    <a:pt x="917" y="166"/>
                  </a:moveTo>
                  <a:lnTo>
                    <a:pt x="917" y="0"/>
                  </a:lnTo>
                  <a:lnTo>
                    <a:pt x="945" y="0"/>
                  </a:lnTo>
                  <a:lnTo>
                    <a:pt x="945" y="140"/>
                  </a:lnTo>
                  <a:lnTo>
                    <a:pt x="1015" y="140"/>
                  </a:lnTo>
                  <a:lnTo>
                    <a:pt x="1015" y="166"/>
                  </a:lnTo>
                  <a:lnTo>
                    <a:pt x="917" y="166"/>
                  </a:lnTo>
                  <a:close/>
                  <a:moveTo>
                    <a:pt x="1055" y="84"/>
                  </a:moveTo>
                  <a:lnTo>
                    <a:pt x="1031" y="78"/>
                  </a:lnTo>
                  <a:lnTo>
                    <a:pt x="1034" y="69"/>
                  </a:lnTo>
                  <a:lnTo>
                    <a:pt x="1036" y="62"/>
                  </a:lnTo>
                  <a:lnTo>
                    <a:pt x="1040" y="55"/>
                  </a:lnTo>
                  <a:lnTo>
                    <a:pt x="1045" y="52"/>
                  </a:lnTo>
                  <a:lnTo>
                    <a:pt x="1050" y="48"/>
                  </a:lnTo>
                  <a:lnTo>
                    <a:pt x="1057" y="45"/>
                  </a:lnTo>
                  <a:lnTo>
                    <a:pt x="1064" y="43"/>
                  </a:lnTo>
                  <a:lnTo>
                    <a:pt x="1072" y="43"/>
                  </a:lnTo>
                  <a:lnTo>
                    <a:pt x="1081" y="43"/>
                  </a:lnTo>
                  <a:lnTo>
                    <a:pt x="1088" y="45"/>
                  </a:lnTo>
                  <a:lnTo>
                    <a:pt x="1093" y="46"/>
                  </a:lnTo>
                  <a:lnTo>
                    <a:pt x="1098" y="48"/>
                  </a:lnTo>
                  <a:lnTo>
                    <a:pt x="1103" y="52"/>
                  </a:lnTo>
                  <a:lnTo>
                    <a:pt x="1107" y="53"/>
                  </a:lnTo>
                  <a:lnTo>
                    <a:pt x="1109" y="57"/>
                  </a:lnTo>
                  <a:lnTo>
                    <a:pt x="1110" y="60"/>
                  </a:lnTo>
                  <a:lnTo>
                    <a:pt x="1112" y="65"/>
                  </a:lnTo>
                  <a:lnTo>
                    <a:pt x="1114" y="72"/>
                  </a:lnTo>
                  <a:lnTo>
                    <a:pt x="1116" y="81"/>
                  </a:lnTo>
                  <a:lnTo>
                    <a:pt x="1116" y="91"/>
                  </a:lnTo>
                  <a:lnTo>
                    <a:pt x="1116" y="128"/>
                  </a:lnTo>
                  <a:lnTo>
                    <a:pt x="1116" y="134"/>
                  </a:lnTo>
                  <a:lnTo>
                    <a:pt x="1116" y="141"/>
                  </a:lnTo>
                  <a:lnTo>
                    <a:pt x="1116" y="147"/>
                  </a:lnTo>
                  <a:lnTo>
                    <a:pt x="1117" y="150"/>
                  </a:lnTo>
                  <a:lnTo>
                    <a:pt x="1117" y="153"/>
                  </a:lnTo>
                  <a:lnTo>
                    <a:pt x="1119" y="159"/>
                  </a:lnTo>
                  <a:lnTo>
                    <a:pt x="1119" y="162"/>
                  </a:lnTo>
                  <a:lnTo>
                    <a:pt x="1121" y="166"/>
                  </a:lnTo>
                  <a:lnTo>
                    <a:pt x="1095" y="166"/>
                  </a:lnTo>
                  <a:lnTo>
                    <a:pt x="1090" y="155"/>
                  </a:lnTo>
                  <a:lnTo>
                    <a:pt x="1088" y="159"/>
                  </a:lnTo>
                  <a:lnTo>
                    <a:pt x="1084" y="162"/>
                  </a:lnTo>
                  <a:lnTo>
                    <a:pt x="1081" y="164"/>
                  </a:lnTo>
                  <a:lnTo>
                    <a:pt x="1078" y="166"/>
                  </a:lnTo>
                  <a:lnTo>
                    <a:pt x="1074" y="166"/>
                  </a:lnTo>
                  <a:lnTo>
                    <a:pt x="1069" y="166"/>
                  </a:lnTo>
                  <a:lnTo>
                    <a:pt x="1065" y="167"/>
                  </a:lnTo>
                  <a:lnTo>
                    <a:pt x="1060" y="167"/>
                  </a:lnTo>
                  <a:lnTo>
                    <a:pt x="1053" y="167"/>
                  </a:lnTo>
                  <a:lnTo>
                    <a:pt x="1048" y="166"/>
                  </a:lnTo>
                  <a:lnTo>
                    <a:pt x="1043" y="164"/>
                  </a:lnTo>
                  <a:lnTo>
                    <a:pt x="1038" y="160"/>
                  </a:lnTo>
                  <a:lnTo>
                    <a:pt x="1033" y="155"/>
                  </a:lnTo>
                  <a:lnTo>
                    <a:pt x="1031" y="150"/>
                  </a:lnTo>
                  <a:lnTo>
                    <a:pt x="1027" y="141"/>
                  </a:lnTo>
                  <a:lnTo>
                    <a:pt x="1027" y="134"/>
                  </a:lnTo>
                  <a:lnTo>
                    <a:pt x="1027" y="129"/>
                  </a:lnTo>
                  <a:lnTo>
                    <a:pt x="1029" y="124"/>
                  </a:lnTo>
                  <a:lnTo>
                    <a:pt x="1031" y="121"/>
                  </a:lnTo>
                  <a:lnTo>
                    <a:pt x="1033" y="115"/>
                  </a:lnTo>
                  <a:lnTo>
                    <a:pt x="1034" y="112"/>
                  </a:lnTo>
                  <a:lnTo>
                    <a:pt x="1036" y="109"/>
                  </a:lnTo>
                  <a:lnTo>
                    <a:pt x="1040" y="107"/>
                  </a:lnTo>
                  <a:lnTo>
                    <a:pt x="1041" y="105"/>
                  </a:lnTo>
                  <a:lnTo>
                    <a:pt x="1045" y="102"/>
                  </a:lnTo>
                  <a:lnTo>
                    <a:pt x="1050" y="100"/>
                  </a:lnTo>
                  <a:lnTo>
                    <a:pt x="1057" y="96"/>
                  </a:lnTo>
                  <a:lnTo>
                    <a:pt x="1064" y="95"/>
                  </a:lnTo>
                  <a:lnTo>
                    <a:pt x="1072" y="93"/>
                  </a:lnTo>
                  <a:lnTo>
                    <a:pt x="1079" y="91"/>
                  </a:lnTo>
                  <a:lnTo>
                    <a:pt x="1084" y="90"/>
                  </a:lnTo>
                  <a:lnTo>
                    <a:pt x="1088" y="88"/>
                  </a:lnTo>
                  <a:lnTo>
                    <a:pt x="1088" y="83"/>
                  </a:lnTo>
                  <a:lnTo>
                    <a:pt x="1088" y="79"/>
                  </a:lnTo>
                  <a:lnTo>
                    <a:pt x="1088" y="76"/>
                  </a:lnTo>
                  <a:lnTo>
                    <a:pt x="1088" y="74"/>
                  </a:lnTo>
                  <a:lnTo>
                    <a:pt x="1086" y="72"/>
                  </a:lnTo>
                  <a:lnTo>
                    <a:pt x="1084" y="72"/>
                  </a:lnTo>
                  <a:lnTo>
                    <a:pt x="1083" y="71"/>
                  </a:lnTo>
                  <a:lnTo>
                    <a:pt x="1081" y="69"/>
                  </a:lnTo>
                  <a:lnTo>
                    <a:pt x="1078" y="69"/>
                  </a:lnTo>
                  <a:lnTo>
                    <a:pt x="1076" y="67"/>
                  </a:lnTo>
                  <a:lnTo>
                    <a:pt x="1072" y="67"/>
                  </a:lnTo>
                  <a:lnTo>
                    <a:pt x="1069" y="67"/>
                  </a:lnTo>
                  <a:lnTo>
                    <a:pt x="1065" y="69"/>
                  </a:lnTo>
                  <a:lnTo>
                    <a:pt x="1064" y="71"/>
                  </a:lnTo>
                  <a:lnTo>
                    <a:pt x="1062" y="72"/>
                  </a:lnTo>
                  <a:lnTo>
                    <a:pt x="1060" y="74"/>
                  </a:lnTo>
                  <a:lnTo>
                    <a:pt x="1059" y="76"/>
                  </a:lnTo>
                  <a:lnTo>
                    <a:pt x="1057" y="79"/>
                  </a:lnTo>
                  <a:lnTo>
                    <a:pt x="1055" y="84"/>
                  </a:lnTo>
                  <a:close/>
                  <a:moveTo>
                    <a:pt x="1088" y="110"/>
                  </a:moveTo>
                  <a:lnTo>
                    <a:pt x="1086" y="110"/>
                  </a:lnTo>
                  <a:lnTo>
                    <a:pt x="1083" y="112"/>
                  </a:lnTo>
                  <a:lnTo>
                    <a:pt x="1078" y="114"/>
                  </a:lnTo>
                  <a:lnTo>
                    <a:pt x="1072" y="115"/>
                  </a:lnTo>
                  <a:lnTo>
                    <a:pt x="1069" y="115"/>
                  </a:lnTo>
                  <a:lnTo>
                    <a:pt x="1064" y="117"/>
                  </a:lnTo>
                  <a:lnTo>
                    <a:pt x="1060" y="121"/>
                  </a:lnTo>
                  <a:lnTo>
                    <a:pt x="1059" y="122"/>
                  </a:lnTo>
                  <a:lnTo>
                    <a:pt x="1057" y="124"/>
                  </a:lnTo>
                  <a:lnTo>
                    <a:pt x="1057" y="126"/>
                  </a:lnTo>
                  <a:lnTo>
                    <a:pt x="1055" y="129"/>
                  </a:lnTo>
                  <a:lnTo>
                    <a:pt x="1055" y="131"/>
                  </a:lnTo>
                  <a:lnTo>
                    <a:pt x="1055" y="134"/>
                  </a:lnTo>
                  <a:lnTo>
                    <a:pt x="1057" y="136"/>
                  </a:lnTo>
                  <a:lnTo>
                    <a:pt x="1057" y="140"/>
                  </a:lnTo>
                  <a:lnTo>
                    <a:pt x="1059" y="143"/>
                  </a:lnTo>
                  <a:lnTo>
                    <a:pt x="1062" y="145"/>
                  </a:lnTo>
                  <a:lnTo>
                    <a:pt x="1064" y="147"/>
                  </a:lnTo>
                  <a:lnTo>
                    <a:pt x="1067" y="148"/>
                  </a:lnTo>
                  <a:lnTo>
                    <a:pt x="1069" y="148"/>
                  </a:lnTo>
                  <a:lnTo>
                    <a:pt x="1072" y="148"/>
                  </a:lnTo>
                  <a:lnTo>
                    <a:pt x="1074" y="147"/>
                  </a:lnTo>
                  <a:lnTo>
                    <a:pt x="1078" y="147"/>
                  </a:lnTo>
                  <a:lnTo>
                    <a:pt x="1079" y="145"/>
                  </a:lnTo>
                  <a:lnTo>
                    <a:pt x="1081" y="141"/>
                  </a:lnTo>
                  <a:lnTo>
                    <a:pt x="1084" y="140"/>
                  </a:lnTo>
                  <a:lnTo>
                    <a:pt x="1086" y="136"/>
                  </a:lnTo>
                  <a:lnTo>
                    <a:pt x="1088" y="134"/>
                  </a:lnTo>
                  <a:lnTo>
                    <a:pt x="1088" y="131"/>
                  </a:lnTo>
                  <a:lnTo>
                    <a:pt x="1088" y="128"/>
                  </a:lnTo>
                  <a:lnTo>
                    <a:pt x="1088" y="122"/>
                  </a:lnTo>
                  <a:lnTo>
                    <a:pt x="1088" y="115"/>
                  </a:lnTo>
                  <a:lnTo>
                    <a:pt x="1088" y="110"/>
                  </a:lnTo>
                  <a:close/>
                  <a:moveTo>
                    <a:pt x="1128" y="45"/>
                  </a:moveTo>
                  <a:lnTo>
                    <a:pt x="1155" y="45"/>
                  </a:lnTo>
                  <a:lnTo>
                    <a:pt x="1179" y="133"/>
                  </a:lnTo>
                  <a:lnTo>
                    <a:pt x="1202" y="45"/>
                  </a:lnTo>
                  <a:lnTo>
                    <a:pt x="1229" y="45"/>
                  </a:lnTo>
                  <a:lnTo>
                    <a:pt x="1197" y="164"/>
                  </a:lnTo>
                  <a:lnTo>
                    <a:pt x="1188" y="184"/>
                  </a:lnTo>
                  <a:lnTo>
                    <a:pt x="1186" y="190"/>
                  </a:lnTo>
                  <a:lnTo>
                    <a:pt x="1185" y="195"/>
                  </a:lnTo>
                  <a:lnTo>
                    <a:pt x="1183" y="200"/>
                  </a:lnTo>
                  <a:lnTo>
                    <a:pt x="1179" y="203"/>
                  </a:lnTo>
                  <a:lnTo>
                    <a:pt x="1178" y="205"/>
                  </a:lnTo>
                  <a:lnTo>
                    <a:pt x="1176" y="207"/>
                  </a:lnTo>
                  <a:lnTo>
                    <a:pt x="1172" y="209"/>
                  </a:lnTo>
                  <a:lnTo>
                    <a:pt x="1167" y="210"/>
                  </a:lnTo>
                  <a:lnTo>
                    <a:pt x="1166" y="212"/>
                  </a:lnTo>
                  <a:lnTo>
                    <a:pt x="1162" y="214"/>
                  </a:lnTo>
                  <a:lnTo>
                    <a:pt x="1157" y="216"/>
                  </a:lnTo>
                  <a:lnTo>
                    <a:pt x="1152" y="216"/>
                  </a:lnTo>
                  <a:lnTo>
                    <a:pt x="1148" y="216"/>
                  </a:lnTo>
                  <a:lnTo>
                    <a:pt x="1145" y="214"/>
                  </a:lnTo>
                  <a:lnTo>
                    <a:pt x="1141" y="214"/>
                  </a:lnTo>
                  <a:lnTo>
                    <a:pt x="1138" y="212"/>
                  </a:lnTo>
                  <a:lnTo>
                    <a:pt x="1134" y="184"/>
                  </a:lnTo>
                  <a:lnTo>
                    <a:pt x="1138" y="186"/>
                  </a:lnTo>
                  <a:lnTo>
                    <a:pt x="1141" y="186"/>
                  </a:lnTo>
                  <a:lnTo>
                    <a:pt x="1143" y="186"/>
                  </a:lnTo>
                  <a:lnTo>
                    <a:pt x="1147" y="186"/>
                  </a:lnTo>
                  <a:lnTo>
                    <a:pt x="1150" y="186"/>
                  </a:lnTo>
                  <a:lnTo>
                    <a:pt x="1152" y="184"/>
                  </a:lnTo>
                  <a:lnTo>
                    <a:pt x="1155" y="184"/>
                  </a:lnTo>
                  <a:lnTo>
                    <a:pt x="1157" y="184"/>
                  </a:lnTo>
                  <a:lnTo>
                    <a:pt x="1160" y="181"/>
                  </a:lnTo>
                  <a:lnTo>
                    <a:pt x="1164" y="178"/>
                  </a:lnTo>
                  <a:lnTo>
                    <a:pt x="1166" y="172"/>
                  </a:lnTo>
                  <a:lnTo>
                    <a:pt x="1166" y="166"/>
                  </a:lnTo>
                  <a:lnTo>
                    <a:pt x="1128" y="45"/>
                  </a:lnTo>
                  <a:close/>
                  <a:moveTo>
                    <a:pt x="1307" y="129"/>
                  </a:moveTo>
                  <a:lnTo>
                    <a:pt x="1333" y="134"/>
                  </a:lnTo>
                  <a:lnTo>
                    <a:pt x="1330" y="143"/>
                  </a:lnTo>
                  <a:lnTo>
                    <a:pt x="1324" y="150"/>
                  </a:lnTo>
                  <a:lnTo>
                    <a:pt x="1321" y="157"/>
                  </a:lnTo>
                  <a:lnTo>
                    <a:pt x="1316" y="162"/>
                  </a:lnTo>
                  <a:lnTo>
                    <a:pt x="1309" y="164"/>
                  </a:lnTo>
                  <a:lnTo>
                    <a:pt x="1302" y="166"/>
                  </a:lnTo>
                  <a:lnTo>
                    <a:pt x="1295" y="167"/>
                  </a:lnTo>
                  <a:lnTo>
                    <a:pt x="1288" y="167"/>
                  </a:lnTo>
                  <a:lnTo>
                    <a:pt x="1278" y="167"/>
                  </a:lnTo>
                  <a:lnTo>
                    <a:pt x="1269" y="166"/>
                  </a:lnTo>
                  <a:lnTo>
                    <a:pt x="1262" y="162"/>
                  </a:lnTo>
                  <a:lnTo>
                    <a:pt x="1255" y="155"/>
                  </a:lnTo>
                  <a:lnTo>
                    <a:pt x="1248" y="147"/>
                  </a:lnTo>
                  <a:lnTo>
                    <a:pt x="1243" y="134"/>
                  </a:lnTo>
                  <a:lnTo>
                    <a:pt x="1242" y="122"/>
                  </a:lnTo>
                  <a:lnTo>
                    <a:pt x="1240" y="107"/>
                  </a:lnTo>
                  <a:lnTo>
                    <a:pt x="1242" y="93"/>
                  </a:lnTo>
                  <a:lnTo>
                    <a:pt x="1243" y="79"/>
                  </a:lnTo>
                  <a:lnTo>
                    <a:pt x="1248" y="69"/>
                  </a:lnTo>
                  <a:lnTo>
                    <a:pt x="1255" y="59"/>
                  </a:lnTo>
                  <a:lnTo>
                    <a:pt x="1261" y="52"/>
                  </a:lnTo>
                  <a:lnTo>
                    <a:pt x="1269" y="46"/>
                  </a:lnTo>
                  <a:lnTo>
                    <a:pt x="1276" y="45"/>
                  </a:lnTo>
                  <a:lnTo>
                    <a:pt x="1286" y="43"/>
                  </a:lnTo>
                  <a:lnTo>
                    <a:pt x="1295" y="45"/>
                  </a:lnTo>
                  <a:lnTo>
                    <a:pt x="1305" y="46"/>
                  </a:lnTo>
                  <a:lnTo>
                    <a:pt x="1312" y="52"/>
                  </a:lnTo>
                  <a:lnTo>
                    <a:pt x="1317" y="59"/>
                  </a:lnTo>
                  <a:lnTo>
                    <a:pt x="1324" y="69"/>
                  </a:lnTo>
                  <a:lnTo>
                    <a:pt x="1330" y="81"/>
                  </a:lnTo>
                  <a:lnTo>
                    <a:pt x="1331" y="95"/>
                  </a:lnTo>
                  <a:lnTo>
                    <a:pt x="1333" y="112"/>
                  </a:lnTo>
                  <a:lnTo>
                    <a:pt x="1333" y="115"/>
                  </a:lnTo>
                  <a:lnTo>
                    <a:pt x="1267" y="115"/>
                  </a:lnTo>
                  <a:lnTo>
                    <a:pt x="1267" y="122"/>
                  </a:lnTo>
                  <a:lnTo>
                    <a:pt x="1269" y="129"/>
                  </a:lnTo>
                  <a:lnTo>
                    <a:pt x="1271" y="134"/>
                  </a:lnTo>
                  <a:lnTo>
                    <a:pt x="1274" y="138"/>
                  </a:lnTo>
                  <a:lnTo>
                    <a:pt x="1278" y="141"/>
                  </a:lnTo>
                  <a:lnTo>
                    <a:pt x="1281" y="143"/>
                  </a:lnTo>
                  <a:lnTo>
                    <a:pt x="1285" y="145"/>
                  </a:lnTo>
                  <a:lnTo>
                    <a:pt x="1288" y="145"/>
                  </a:lnTo>
                  <a:lnTo>
                    <a:pt x="1295" y="143"/>
                  </a:lnTo>
                  <a:lnTo>
                    <a:pt x="1300" y="141"/>
                  </a:lnTo>
                  <a:lnTo>
                    <a:pt x="1304" y="136"/>
                  </a:lnTo>
                  <a:lnTo>
                    <a:pt x="1307" y="129"/>
                  </a:lnTo>
                  <a:close/>
                  <a:moveTo>
                    <a:pt x="1307" y="95"/>
                  </a:moveTo>
                  <a:lnTo>
                    <a:pt x="1307" y="88"/>
                  </a:lnTo>
                  <a:lnTo>
                    <a:pt x="1305" y="83"/>
                  </a:lnTo>
                  <a:lnTo>
                    <a:pt x="1304" y="78"/>
                  </a:lnTo>
                  <a:lnTo>
                    <a:pt x="1300" y="74"/>
                  </a:lnTo>
                  <a:lnTo>
                    <a:pt x="1297" y="72"/>
                  </a:lnTo>
                  <a:lnTo>
                    <a:pt x="1295" y="69"/>
                  </a:lnTo>
                  <a:lnTo>
                    <a:pt x="1292" y="67"/>
                  </a:lnTo>
                  <a:lnTo>
                    <a:pt x="1288" y="67"/>
                  </a:lnTo>
                  <a:lnTo>
                    <a:pt x="1283" y="67"/>
                  </a:lnTo>
                  <a:lnTo>
                    <a:pt x="1280" y="69"/>
                  </a:lnTo>
                  <a:lnTo>
                    <a:pt x="1278" y="72"/>
                  </a:lnTo>
                  <a:lnTo>
                    <a:pt x="1274" y="76"/>
                  </a:lnTo>
                  <a:lnTo>
                    <a:pt x="1271" y="79"/>
                  </a:lnTo>
                  <a:lnTo>
                    <a:pt x="1269" y="83"/>
                  </a:lnTo>
                  <a:lnTo>
                    <a:pt x="1267" y="88"/>
                  </a:lnTo>
                  <a:lnTo>
                    <a:pt x="1267" y="95"/>
                  </a:lnTo>
                  <a:lnTo>
                    <a:pt x="1307" y="95"/>
                  </a:lnTo>
                  <a:close/>
                  <a:moveTo>
                    <a:pt x="1380" y="166"/>
                  </a:moveTo>
                  <a:lnTo>
                    <a:pt x="1354" y="166"/>
                  </a:lnTo>
                  <a:lnTo>
                    <a:pt x="1354" y="45"/>
                  </a:lnTo>
                  <a:lnTo>
                    <a:pt x="1378" y="45"/>
                  </a:lnTo>
                  <a:lnTo>
                    <a:pt x="1378" y="64"/>
                  </a:lnTo>
                  <a:lnTo>
                    <a:pt x="1381" y="59"/>
                  </a:lnTo>
                  <a:lnTo>
                    <a:pt x="1385" y="53"/>
                  </a:lnTo>
                  <a:lnTo>
                    <a:pt x="1387" y="50"/>
                  </a:lnTo>
                  <a:lnTo>
                    <a:pt x="1390" y="46"/>
                  </a:lnTo>
                  <a:lnTo>
                    <a:pt x="1392" y="45"/>
                  </a:lnTo>
                  <a:lnTo>
                    <a:pt x="1395" y="45"/>
                  </a:lnTo>
                  <a:lnTo>
                    <a:pt x="1397" y="43"/>
                  </a:lnTo>
                  <a:lnTo>
                    <a:pt x="1400" y="43"/>
                  </a:lnTo>
                  <a:lnTo>
                    <a:pt x="1406" y="43"/>
                  </a:lnTo>
                  <a:lnTo>
                    <a:pt x="1409" y="45"/>
                  </a:lnTo>
                  <a:lnTo>
                    <a:pt x="1414" y="46"/>
                  </a:lnTo>
                  <a:lnTo>
                    <a:pt x="1418" y="50"/>
                  </a:lnTo>
                  <a:lnTo>
                    <a:pt x="1409" y="78"/>
                  </a:lnTo>
                  <a:lnTo>
                    <a:pt x="1406" y="76"/>
                  </a:lnTo>
                  <a:lnTo>
                    <a:pt x="1404" y="76"/>
                  </a:lnTo>
                  <a:lnTo>
                    <a:pt x="1400" y="74"/>
                  </a:lnTo>
                  <a:lnTo>
                    <a:pt x="1399" y="74"/>
                  </a:lnTo>
                  <a:lnTo>
                    <a:pt x="1395" y="74"/>
                  </a:lnTo>
                  <a:lnTo>
                    <a:pt x="1392" y="74"/>
                  </a:lnTo>
                  <a:lnTo>
                    <a:pt x="1390" y="74"/>
                  </a:lnTo>
                  <a:lnTo>
                    <a:pt x="1388" y="76"/>
                  </a:lnTo>
                  <a:lnTo>
                    <a:pt x="1387" y="79"/>
                  </a:lnTo>
                  <a:lnTo>
                    <a:pt x="1385" y="83"/>
                  </a:lnTo>
                  <a:lnTo>
                    <a:pt x="1383" y="88"/>
                  </a:lnTo>
                  <a:lnTo>
                    <a:pt x="1381" y="93"/>
                  </a:lnTo>
                  <a:lnTo>
                    <a:pt x="1381" y="98"/>
                  </a:lnTo>
                  <a:lnTo>
                    <a:pt x="1381" y="107"/>
                  </a:lnTo>
                  <a:lnTo>
                    <a:pt x="1380" y="117"/>
                  </a:lnTo>
                  <a:lnTo>
                    <a:pt x="1380" y="129"/>
                  </a:lnTo>
                  <a:lnTo>
                    <a:pt x="1380" y="1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39" name="Freeform 1797"/>
            <p:cNvSpPr>
              <a:spLocks noEditPoints="1"/>
            </p:cNvSpPr>
            <p:nvPr/>
          </p:nvSpPr>
          <p:spPr bwMode="auto">
            <a:xfrm>
              <a:off x="3046" y="2410"/>
              <a:ext cx="91" cy="83"/>
            </a:xfrm>
            <a:custGeom>
              <a:avLst/>
              <a:gdLst>
                <a:gd name="T0" fmla="*/ 1 w 181"/>
                <a:gd name="T1" fmla="*/ 0 h 167"/>
                <a:gd name="T2" fmla="*/ 1 w 181"/>
                <a:gd name="T3" fmla="*/ 0 h 167"/>
                <a:gd name="T4" fmla="*/ 0 w 181"/>
                <a:gd name="T5" fmla="*/ 0 h 167"/>
                <a:gd name="T6" fmla="*/ 0 w 181"/>
                <a:gd name="T7" fmla="*/ 0 h 167"/>
                <a:gd name="T8" fmla="*/ 1 w 181"/>
                <a:gd name="T9" fmla="*/ 0 h 167"/>
                <a:gd name="T10" fmla="*/ 1 w 181"/>
                <a:gd name="T11" fmla="*/ 0 h 167"/>
                <a:gd name="T12" fmla="*/ 1 w 181"/>
                <a:gd name="T13" fmla="*/ 0 h 167"/>
                <a:gd name="T14" fmla="*/ 1 w 181"/>
                <a:gd name="T15" fmla="*/ 0 h 167"/>
                <a:gd name="T16" fmla="*/ 1 w 181"/>
                <a:gd name="T17" fmla="*/ 0 h 167"/>
                <a:gd name="T18" fmla="*/ 1 w 181"/>
                <a:gd name="T19" fmla="*/ 0 h 167"/>
                <a:gd name="T20" fmla="*/ 1 w 181"/>
                <a:gd name="T21" fmla="*/ 0 h 167"/>
                <a:gd name="T22" fmla="*/ 1 w 181"/>
                <a:gd name="T23" fmla="*/ 0 h 167"/>
                <a:gd name="T24" fmla="*/ 1 w 181"/>
                <a:gd name="T25" fmla="*/ 0 h 167"/>
                <a:gd name="T26" fmla="*/ 1 w 181"/>
                <a:gd name="T27" fmla="*/ 0 h 167"/>
                <a:gd name="T28" fmla="*/ 1 w 181"/>
                <a:gd name="T29" fmla="*/ 0 h 167"/>
                <a:gd name="T30" fmla="*/ 1 w 181"/>
                <a:gd name="T31" fmla="*/ 0 h 167"/>
                <a:gd name="T32" fmla="*/ 1 w 181"/>
                <a:gd name="T33" fmla="*/ 0 h 167"/>
                <a:gd name="T34" fmla="*/ 1 w 181"/>
                <a:gd name="T35" fmla="*/ 0 h 167"/>
                <a:gd name="T36" fmla="*/ 1 w 181"/>
                <a:gd name="T37" fmla="*/ 0 h 167"/>
                <a:gd name="T38" fmla="*/ 1 w 181"/>
                <a:gd name="T39" fmla="*/ 0 h 167"/>
                <a:gd name="T40" fmla="*/ 1 w 181"/>
                <a:gd name="T41" fmla="*/ 0 h 167"/>
                <a:gd name="T42" fmla="*/ 1 w 181"/>
                <a:gd name="T43" fmla="*/ 0 h 167"/>
                <a:gd name="T44" fmla="*/ 1 w 181"/>
                <a:gd name="T45" fmla="*/ 0 h 167"/>
                <a:gd name="T46" fmla="*/ 1 w 181"/>
                <a:gd name="T47" fmla="*/ 0 h 167"/>
                <a:gd name="T48" fmla="*/ 1 w 181"/>
                <a:gd name="T49" fmla="*/ 0 h 167"/>
                <a:gd name="T50" fmla="*/ 1 w 181"/>
                <a:gd name="T51" fmla="*/ 0 h 167"/>
                <a:gd name="T52" fmla="*/ 1 w 181"/>
                <a:gd name="T53" fmla="*/ 0 h 167"/>
                <a:gd name="T54" fmla="*/ 1 w 181"/>
                <a:gd name="T55" fmla="*/ 0 h 167"/>
                <a:gd name="T56" fmla="*/ 1 w 181"/>
                <a:gd name="T57" fmla="*/ 0 h 167"/>
                <a:gd name="T58" fmla="*/ 1 w 181"/>
                <a:gd name="T59" fmla="*/ 0 h 167"/>
                <a:gd name="T60" fmla="*/ 1 w 181"/>
                <a:gd name="T61" fmla="*/ 0 h 167"/>
                <a:gd name="T62" fmla="*/ 1 w 181"/>
                <a:gd name="T63" fmla="*/ 0 h 167"/>
                <a:gd name="T64" fmla="*/ 1 w 181"/>
                <a:gd name="T65" fmla="*/ 0 h 167"/>
                <a:gd name="T66" fmla="*/ 1 w 181"/>
                <a:gd name="T67" fmla="*/ 0 h 167"/>
                <a:gd name="T68" fmla="*/ 1 w 181"/>
                <a:gd name="T69" fmla="*/ 0 h 167"/>
                <a:gd name="T70" fmla="*/ 1 w 181"/>
                <a:gd name="T71" fmla="*/ 0 h 167"/>
                <a:gd name="T72" fmla="*/ 1 w 181"/>
                <a:gd name="T73" fmla="*/ 0 h 167"/>
                <a:gd name="T74" fmla="*/ 1 w 181"/>
                <a:gd name="T75" fmla="*/ 0 h 167"/>
                <a:gd name="T76" fmla="*/ 1 w 181"/>
                <a:gd name="T77" fmla="*/ 0 h 167"/>
                <a:gd name="T78" fmla="*/ 1 w 181"/>
                <a:gd name="T79" fmla="*/ 0 h 167"/>
                <a:gd name="T80" fmla="*/ 1 w 181"/>
                <a:gd name="T81" fmla="*/ 0 h 167"/>
                <a:gd name="T82" fmla="*/ 1 w 181"/>
                <a:gd name="T83" fmla="*/ 0 h 167"/>
                <a:gd name="T84" fmla="*/ 1 w 181"/>
                <a:gd name="T85" fmla="*/ 0 h 167"/>
                <a:gd name="T86" fmla="*/ 1 w 181"/>
                <a:gd name="T87" fmla="*/ 0 h 16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81"/>
                <a:gd name="T133" fmla="*/ 0 h 167"/>
                <a:gd name="T134" fmla="*/ 181 w 181"/>
                <a:gd name="T135" fmla="*/ 167 h 167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81" h="167">
                  <a:moveTo>
                    <a:pt x="40" y="167"/>
                  </a:moveTo>
                  <a:lnTo>
                    <a:pt x="40" y="29"/>
                  </a:lnTo>
                  <a:lnTo>
                    <a:pt x="0" y="29"/>
                  </a:lnTo>
                  <a:lnTo>
                    <a:pt x="0" y="0"/>
                  </a:lnTo>
                  <a:lnTo>
                    <a:pt x="109" y="0"/>
                  </a:lnTo>
                  <a:lnTo>
                    <a:pt x="109" y="29"/>
                  </a:lnTo>
                  <a:lnTo>
                    <a:pt x="69" y="29"/>
                  </a:lnTo>
                  <a:lnTo>
                    <a:pt x="69" y="167"/>
                  </a:lnTo>
                  <a:lnTo>
                    <a:pt x="40" y="167"/>
                  </a:lnTo>
                  <a:close/>
                  <a:moveTo>
                    <a:pt x="143" y="167"/>
                  </a:moveTo>
                  <a:lnTo>
                    <a:pt x="116" y="167"/>
                  </a:lnTo>
                  <a:lnTo>
                    <a:pt x="116" y="46"/>
                  </a:lnTo>
                  <a:lnTo>
                    <a:pt x="142" y="46"/>
                  </a:lnTo>
                  <a:lnTo>
                    <a:pt x="142" y="63"/>
                  </a:lnTo>
                  <a:lnTo>
                    <a:pt x="143" y="58"/>
                  </a:lnTo>
                  <a:lnTo>
                    <a:pt x="147" y="53"/>
                  </a:lnTo>
                  <a:lnTo>
                    <a:pt x="148" y="50"/>
                  </a:lnTo>
                  <a:lnTo>
                    <a:pt x="152" y="48"/>
                  </a:lnTo>
                  <a:lnTo>
                    <a:pt x="155" y="46"/>
                  </a:lnTo>
                  <a:lnTo>
                    <a:pt x="157" y="44"/>
                  </a:lnTo>
                  <a:lnTo>
                    <a:pt x="161" y="43"/>
                  </a:lnTo>
                  <a:lnTo>
                    <a:pt x="164" y="43"/>
                  </a:lnTo>
                  <a:lnTo>
                    <a:pt x="167" y="43"/>
                  </a:lnTo>
                  <a:lnTo>
                    <a:pt x="173" y="44"/>
                  </a:lnTo>
                  <a:lnTo>
                    <a:pt x="176" y="48"/>
                  </a:lnTo>
                  <a:lnTo>
                    <a:pt x="181" y="50"/>
                  </a:lnTo>
                  <a:lnTo>
                    <a:pt x="173" y="79"/>
                  </a:lnTo>
                  <a:lnTo>
                    <a:pt x="169" y="77"/>
                  </a:lnTo>
                  <a:lnTo>
                    <a:pt x="166" y="76"/>
                  </a:lnTo>
                  <a:lnTo>
                    <a:pt x="162" y="74"/>
                  </a:lnTo>
                  <a:lnTo>
                    <a:pt x="161" y="74"/>
                  </a:lnTo>
                  <a:lnTo>
                    <a:pt x="157" y="74"/>
                  </a:lnTo>
                  <a:lnTo>
                    <a:pt x="155" y="74"/>
                  </a:lnTo>
                  <a:lnTo>
                    <a:pt x="152" y="76"/>
                  </a:lnTo>
                  <a:lnTo>
                    <a:pt x="150" y="77"/>
                  </a:lnTo>
                  <a:lnTo>
                    <a:pt x="148" y="81"/>
                  </a:lnTo>
                  <a:lnTo>
                    <a:pt x="147" y="84"/>
                  </a:lnTo>
                  <a:lnTo>
                    <a:pt x="145" y="88"/>
                  </a:lnTo>
                  <a:lnTo>
                    <a:pt x="145" y="93"/>
                  </a:lnTo>
                  <a:lnTo>
                    <a:pt x="145" y="100"/>
                  </a:lnTo>
                  <a:lnTo>
                    <a:pt x="145" y="107"/>
                  </a:lnTo>
                  <a:lnTo>
                    <a:pt x="143" y="117"/>
                  </a:lnTo>
                  <a:lnTo>
                    <a:pt x="143" y="131"/>
                  </a:lnTo>
                  <a:lnTo>
                    <a:pt x="143" y="1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40" name="Freeform 1798"/>
            <p:cNvSpPr>
              <a:spLocks noEditPoints="1"/>
            </p:cNvSpPr>
            <p:nvPr/>
          </p:nvSpPr>
          <p:spPr bwMode="auto">
            <a:xfrm>
              <a:off x="3139" y="2431"/>
              <a:ext cx="317" cy="85"/>
            </a:xfrm>
            <a:custGeom>
              <a:avLst/>
              <a:gdLst>
                <a:gd name="T0" fmla="*/ 0 w 635"/>
                <a:gd name="T1" fmla="*/ 1 h 169"/>
                <a:gd name="T2" fmla="*/ 0 w 635"/>
                <a:gd name="T3" fmla="*/ 1 h 169"/>
                <a:gd name="T4" fmla="*/ 0 w 635"/>
                <a:gd name="T5" fmla="*/ 1 h 169"/>
                <a:gd name="T6" fmla="*/ 0 w 635"/>
                <a:gd name="T7" fmla="*/ 1 h 169"/>
                <a:gd name="T8" fmla="*/ 0 w 635"/>
                <a:gd name="T9" fmla="*/ 1 h 169"/>
                <a:gd name="T10" fmla="*/ 0 w 635"/>
                <a:gd name="T11" fmla="*/ 1 h 169"/>
                <a:gd name="T12" fmla="*/ 0 w 635"/>
                <a:gd name="T13" fmla="*/ 1 h 169"/>
                <a:gd name="T14" fmla="*/ 0 w 635"/>
                <a:gd name="T15" fmla="*/ 1 h 169"/>
                <a:gd name="T16" fmla="*/ 0 w 635"/>
                <a:gd name="T17" fmla="*/ 1 h 169"/>
                <a:gd name="T18" fmla="*/ 0 w 635"/>
                <a:gd name="T19" fmla="*/ 1 h 169"/>
                <a:gd name="T20" fmla="*/ 0 w 635"/>
                <a:gd name="T21" fmla="*/ 1 h 169"/>
                <a:gd name="T22" fmla="*/ 0 w 635"/>
                <a:gd name="T23" fmla="*/ 1 h 169"/>
                <a:gd name="T24" fmla="*/ 0 w 635"/>
                <a:gd name="T25" fmla="*/ 1 h 169"/>
                <a:gd name="T26" fmla="*/ 0 w 635"/>
                <a:gd name="T27" fmla="*/ 1 h 169"/>
                <a:gd name="T28" fmla="*/ 0 w 635"/>
                <a:gd name="T29" fmla="*/ 1 h 169"/>
                <a:gd name="T30" fmla="*/ 0 w 635"/>
                <a:gd name="T31" fmla="*/ 1 h 169"/>
                <a:gd name="T32" fmla="*/ 0 w 635"/>
                <a:gd name="T33" fmla="*/ 1 h 169"/>
                <a:gd name="T34" fmla="*/ 0 w 635"/>
                <a:gd name="T35" fmla="*/ 1 h 169"/>
                <a:gd name="T36" fmla="*/ 0 w 635"/>
                <a:gd name="T37" fmla="*/ 1 h 169"/>
                <a:gd name="T38" fmla="*/ 0 w 635"/>
                <a:gd name="T39" fmla="*/ 1 h 169"/>
                <a:gd name="T40" fmla="*/ 0 w 635"/>
                <a:gd name="T41" fmla="*/ 1 h 169"/>
                <a:gd name="T42" fmla="*/ 0 w 635"/>
                <a:gd name="T43" fmla="*/ 1 h 169"/>
                <a:gd name="T44" fmla="*/ 0 w 635"/>
                <a:gd name="T45" fmla="*/ 1 h 169"/>
                <a:gd name="T46" fmla="*/ 0 w 635"/>
                <a:gd name="T47" fmla="*/ 1 h 169"/>
                <a:gd name="T48" fmla="*/ 0 w 635"/>
                <a:gd name="T49" fmla="*/ 1 h 169"/>
                <a:gd name="T50" fmla="*/ 0 w 635"/>
                <a:gd name="T51" fmla="*/ 1 h 169"/>
                <a:gd name="T52" fmla="*/ 0 w 635"/>
                <a:gd name="T53" fmla="*/ 1 h 169"/>
                <a:gd name="T54" fmla="*/ 0 w 635"/>
                <a:gd name="T55" fmla="*/ 1 h 169"/>
                <a:gd name="T56" fmla="*/ 0 w 635"/>
                <a:gd name="T57" fmla="*/ 1 h 169"/>
                <a:gd name="T58" fmla="*/ 0 w 635"/>
                <a:gd name="T59" fmla="*/ 0 h 169"/>
                <a:gd name="T60" fmla="*/ 0 w 635"/>
                <a:gd name="T61" fmla="*/ 1 h 169"/>
                <a:gd name="T62" fmla="*/ 0 w 635"/>
                <a:gd name="T63" fmla="*/ 1 h 169"/>
                <a:gd name="T64" fmla="*/ 0 w 635"/>
                <a:gd name="T65" fmla="*/ 1 h 169"/>
                <a:gd name="T66" fmla="*/ 0 w 635"/>
                <a:gd name="T67" fmla="*/ 1 h 169"/>
                <a:gd name="T68" fmla="*/ 0 w 635"/>
                <a:gd name="T69" fmla="*/ 1 h 169"/>
                <a:gd name="T70" fmla="*/ 0 w 635"/>
                <a:gd name="T71" fmla="*/ 1 h 169"/>
                <a:gd name="T72" fmla="*/ 0 w 635"/>
                <a:gd name="T73" fmla="*/ 1 h 169"/>
                <a:gd name="T74" fmla="*/ 0 w 635"/>
                <a:gd name="T75" fmla="*/ 1 h 169"/>
                <a:gd name="T76" fmla="*/ 0 w 635"/>
                <a:gd name="T77" fmla="*/ 0 h 169"/>
                <a:gd name="T78" fmla="*/ 0 w 635"/>
                <a:gd name="T79" fmla="*/ 1 h 169"/>
                <a:gd name="T80" fmla="*/ 0 w 635"/>
                <a:gd name="T81" fmla="*/ 1 h 169"/>
                <a:gd name="T82" fmla="*/ 0 w 635"/>
                <a:gd name="T83" fmla="*/ 1 h 169"/>
                <a:gd name="T84" fmla="*/ 0 w 635"/>
                <a:gd name="T85" fmla="*/ 1 h 169"/>
                <a:gd name="T86" fmla="*/ 0 w 635"/>
                <a:gd name="T87" fmla="*/ 1 h 169"/>
                <a:gd name="T88" fmla="*/ 0 w 635"/>
                <a:gd name="T89" fmla="*/ 1 h 169"/>
                <a:gd name="T90" fmla="*/ 0 w 635"/>
                <a:gd name="T91" fmla="*/ 1 h 169"/>
                <a:gd name="T92" fmla="*/ 0 w 635"/>
                <a:gd name="T93" fmla="*/ 1 h 169"/>
                <a:gd name="T94" fmla="*/ 0 w 635"/>
                <a:gd name="T95" fmla="*/ 1 h 169"/>
                <a:gd name="T96" fmla="*/ 0 w 635"/>
                <a:gd name="T97" fmla="*/ 1 h 169"/>
                <a:gd name="T98" fmla="*/ 0 w 635"/>
                <a:gd name="T99" fmla="*/ 1 h 169"/>
                <a:gd name="T100" fmla="*/ 0 w 635"/>
                <a:gd name="T101" fmla="*/ 1 h 169"/>
                <a:gd name="T102" fmla="*/ 0 w 635"/>
                <a:gd name="T103" fmla="*/ 1 h 169"/>
                <a:gd name="T104" fmla="*/ 0 w 635"/>
                <a:gd name="T105" fmla="*/ 1 h 169"/>
                <a:gd name="T106" fmla="*/ 0 w 635"/>
                <a:gd name="T107" fmla="*/ 1 h 169"/>
                <a:gd name="T108" fmla="*/ 0 w 635"/>
                <a:gd name="T109" fmla="*/ 1 h 169"/>
                <a:gd name="T110" fmla="*/ 0 w 635"/>
                <a:gd name="T111" fmla="*/ 1 h 169"/>
                <a:gd name="T112" fmla="*/ 0 w 635"/>
                <a:gd name="T113" fmla="*/ 1 h 169"/>
                <a:gd name="T114" fmla="*/ 0 w 635"/>
                <a:gd name="T115" fmla="*/ 1 h 169"/>
                <a:gd name="T116" fmla="*/ 0 w 635"/>
                <a:gd name="T117" fmla="*/ 1 h 169"/>
                <a:gd name="T118" fmla="*/ 0 w 635"/>
                <a:gd name="T119" fmla="*/ 0 h 169"/>
                <a:gd name="T120" fmla="*/ 0 w 635"/>
                <a:gd name="T121" fmla="*/ 1 h 169"/>
                <a:gd name="T122" fmla="*/ 0 w 635"/>
                <a:gd name="T123" fmla="*/ 1 h 169"/>
                <a:gd name="T124" fmla="*/ 0 w 635"/>
                <a:gd name="T125" fmla="*/ 1 h 16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35"/>
                <a:gd name="T190" fmla="*/ 0 h 169"/>
                <a:gd name="T191" fmla="*/ 635 w 635"/>
                <a:gd name="T192" fmla="*/ 169 h 16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35" h="169">
                  <a:moveTo>
                    <a:pt x="27" y="41"/>
                  </a:moveTo>
                  <a:lnTo>
                    <a:pt x="1" y="36"/>
                  </a:lnTo>
                  <a:lnTo>
                    <a:pt x="5" y="27"/>
                  </a:lnTo>
                  <a:lnTo>
                    <a:pt x="8" y="19"/>
                  </a:lnTo>
                  <a:lnTo>
                    <a:pt x="12" y="14"/>
                  </a:lnTo>
                  <a:lnTo>
                    <a:pt x="17" y="8"/>
                  </a:lnTo>
                  <a:lnTo>
                    <a:pt x="22" y="5"/>
                  </a:lnTo>
                  <a:lnTo>
                    <a:pt x="29" y="1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1" y="0"/>
                  </a:lnTo>
                  <a:lnTo>
                    <a:pt x="60" y="1"/>
                  </a:lnTo>
                  <a:lnTo>
                    <a:pt x="65" y="3"/>
                  </a:lnTo>
                  <a:lnTo>
                    <a:pt x="70" y="7"/>
                  </a:lnTo>
                  <a:lnTo>
                    <a:pt x="74" y="8"/>
                  </a:lnTo>
                  <a:lnTo>
                    <a:pt x="77" y="10"/>
                  </a:lnTo>
                  <a:lnTo>
                    <a:pt x="81" y="14"/>
                  </a:lnTo>
                  <a:lnTo>
                    <a:pt x="83" y="17"/>
                  </a:lnTo>
                  <a:lnTo>
                    <a:pt x="84" y="22"/>
                  </a:lnTo>
                  <a:lnTo>
                    <a:pt x="86" y="29"/>
                  </a:lnTo>
                  <a:lnTo>
                    <a:pt x="88" y="38"/>
                  </a:lnTo>
                  <a:lnTo>
                    <a:pt x="88" y="48"/>
                  </a:lnTo>
                  <a:lnTo>
                    <a:pt x="88" y="86"/>
                  </a:lnTo>
                  <a:lnTo>
                    <a:pt x="88" y="93"/>
                  </a:lnTo>
                  <a:lnTo>
                    <a:pt x="88" y="100"/>
                  </a:lnTo>
                  <a:lnTo>
                    <a:pt x="88" y="105"/>
                  </a:lnTo>
                  <a:lnTo>
                    <a:pt x="89" y="107"/>
                  </a:lnTo>
                  <a:lnTo>
                    <a:pt x="89" y="112"/>
                  </a:lnTo>
                  <a:lnTo>
                    <a:pt x="91" y="115"/>
                  </a:lnTo>
                  <a:lnTo>
                    <a:pt x="91" y="121"/>
                  </a:lnTo>
                  <a:lnTo>
                    <a:pt x="91" y="124"/>
                  </a:lnTo>
                  <a:lnTo>
                    <a:pt x="67" y="124"/>
                  </a:lnTo>
                  <a:lnTo>
                    <a:pt x="62" y="112"/>
                  </a:lnTo>
                  <a:lnTo>
                    <a:pt x="58" y="115"/>
                  </a:lnTo>
                  <a:lnTo>
                    <a:pt x="57" y="119"/>
                  </a:lnTo>
                  <a:lnTo>
                    <a:pt x="53" y="122"/>
                  </a:lnTo>
                  <a:lnTo>
                    <a:pt x="50" y="124"/>
                  </a:lnTo>
                  <a:lnTo>
                    <a:pt x="45" y="124"/>
                  </a:lnTo>
                  <a:lnTo>
                    <a:pt x="41" y="124"/>
                  </a:lnTo>
                  <a:lnTo>
                    <a:pt x="36" y="126"/>
                  </a:lnTo>
                  <a:lnTo>
                    <a:pt x="32" y="126"/>
                  </a:lnTo>
                  <a:lnTo>
                    <a:pt x="26" y="126"/>
                  </a:lnTo>
                  <a:lnTo>
                    <a:pt x="19" y="124"/>
                  </a:lnTo>
                  <a:lnTo>
                    <a:pt x="14" y="121"/>
                  </a:lnTo>
                  <a:lnTo>
                    <a:pt x="10" y="117"/>
                  </a:lnTo>
                  <a:lnTo>
                    <a:pt x="5" y="112"/>
                  </a:lnTo>
                  <a:lnTo>
                    <a:pt x="1" y="107"/>
                  </a:lnTo>
                  <a:lnTo>
                    <a:pt x="0" y="100"/>
                  </a:lnTo>
                  <a:lnTo>
                    <a:pt x="0" y="91"/>
                  </a:lnTo>
                  <a:lnTo>
                    <a:pt x="0" y="88"/>
                  </a:lnTo>
                  <a:lnTo>
                    <a:pt x="1" y="83"/>
                  </a:lnTo>
                  <a:lnTo>
                    <a:pt x="1" y="77"/>
                  </a:lnTo>
                  <a:lnTo>
                    <a:pt x="3" y="74"/>
                  </a:lnTo>
                  <a:lnTo>
                    <a:pt x="5" y="69"/>
                  </a:lnTo>
                  <a:lnTo>
                    <a:pt x="8" y="67"/>
                  </a:lnTo>
                  <a:lnTo>
                    <a:pt x="10" y="64"/>
                  </a:lnTo>
                  <a:lnTo>
                    <a:pt x="14" y="62"/>
                  </a:lnTo>
                  <a:lnTo>
                    <a:pt x="17" y="60"/>
                  </a:lnTo>
                  <a:lnTo>
                    <a:pt x="22" y="57"/>
                  </a:lnTo>
                  <a:lnTo>
                    <a:pt x="29" y="55"/>
                  </a:lnTo>
                  <a:lnTo>
                    <a:pt x="36" y="53"/>
                  </a:lnTo>
                  <a:lnTo>
                    <a:pt x="45" y="52"/>
                  </a:lnTo>
                  <a:lnTo>
                    <a:pt x="51" y="50"/>
                  </a:lnTo>
                  <a:lnTo>
                    <a:pt x="57" y="48"/>
                  </a:lnTo>
                  <a:lnTo>
                    <a:pt x="60" y="46"/>
                  </a:lnTo>
                  <a:lnTo>
                    <a:pt x="60" y="41"/>
                  </a:lnTo>
                  <a:lnTo>
                    <a:pt x="60" y="36"/>
                  </a:lnTo>
                  <a:lnTo>
                    <a:pt x="60" y="34"/>
                  </a:lnTo>
                  <a:lnTo>
                    <a:pt x="58" y="31"/>
                  </a:lnTo>
                  <a:lnTo>
                    <a:pt x="57" y="29"/>
                  </a:lnTo>
                  <a:lnTo>
                    <a:pt x="55" y="29"/>
                  </a:lnTo>
                  <a:lnTo>
                    <a:pt x="55" y="27"/>
                  </a:lnTo>
                  <a:lnTo>
                    <a:pt x="51" y="27"/>
                  </a:lnTo>
                  <a:lnTo>
                    <a:pt x="50" y="26"/>
                  </a:lnTo>
                  <a:lnTo>
                    <a:pt x="46" y="26"/>
                  </a:lnTo>
                  <a:lnTo>
                    <a:pt x="43" y="26"/>
                  </a:lnTo>
                  <a:lnTo>
                    <a:pt x="41" y="26"/>
                  </a:lnTo>
                  <a:lnTo>
                    <a:pt x="38" y="27"/>
                  </a:lnTo>
                  <a:lnTo>
                    <a:pt x="36" y="27"/>
                  </a:lnTo>
                  <a:lnTo>
                    <a:pt x="34" y="29"/>
                  </a:lnTo>
                  <a:lnTo>
                    <a:pt x="32" y="31"/>
                  </a:lnTo>
                  <a:lnTo>
                    <a:pt x="31" y="33"/>
                  </a:lnTo>
                  <a:lnTo>
                    <a:pt x="29" y="36"/>
                  </a:lnTo>
                  <a:lnTo>
                    <a:pt x="27" y="41"/>
                  </a:lnTo>
                  <a:close/>
                  <a:moveTo>
                    <a:pt x="60" y="67"/>
                  </a:moveTo>
                  <a:lnTo>
                    <a:pt x="57" y="67"/>
                  </a:lnTo>
                  <a:lnTo>
                    <a:pt x="53" y="69"/>
                  </a:lnTo>
                  <a:lnTo>
                    <a:pt x="50" y="71"/>
                  </a:lnTo>
                  <a:lnTo>
                    <a:pt x="45" y="72"/>
                  </a:lnTo>
                  <a:lnTo>
                    <a:pt x="39" y="74"/>
                  </a:lnTo>
                  <a:lnTo>
                    <a:pt x="36" y="76"/>
                  </a:lnTo>
                  <a:lnTo>
                    <a:pt x="32" y="77"/>
                  </a:lnTo>
                  <a:lnTo>
                    <a:pt x="31" y="79"/>
                  </a:lnTo>
                  <a:lnTo>
                    <a:pt x="29" y="81"/>
                  </a:lnTo>
                  <a:lnTo>
                    <a:pt x="29" y="84"/>
                  </a:lnTo>
                  <a:lnTo>
                    <a:pt x="27" y="86"/>
                  </a:lnTo>
                  <a:lnTo>
                    <a:pt x="27" y="88"/>
                  </a:lnTo>
                  <a:lnTo>
                    <a:pt x="27" y="91"/>
                  </a:lnTo>
                  <a:lnTo>
                    <a:pt x="29" y="95"/>
                  </a:lnTo>
                  <a:lnTo>
                    <a:pt x="29" y="96"/>
                  </a:lnTo>
                  <a:lnTo>
                    <a:pt x="31" y="100"/>
                  </a:lnTo>
                  <a:lnTo>
                    <a:pt x="32" y="103"/>
                  </a:lnTo>
                  <a:lnTo>
                    <a:pt x="36" y="105"/>
                  </a:lnTo>
                  <a:lnTo>
                    <a:pt x="38" y="107"/>
                  </a:lnTo>
                  <a:lnTo>
                    <a:pt x="41" y="107"/>
                  </a:lnTo>
                  <a:lnTo>
                    <a:pt x="43" y="107"/>
                  </a:lnTo>
                  <a:lnTo>
                    <a:pt x="46" y="105"/>
                  </a:lnTo>
                  <a:lnTo>
                    <a:pt x="48" y="103"/>
                  </a:lnTo>
                  <a:lnTo>
                    <a:pt x="51" y="102"/>
                  </a:lnTo>
                  <a:lnTo>
                    <a:pt x="53" y="100"/>
                  </a:lnTo>
                  <a:lnTo>
                    <a:pt x="55" y="96"/>
                  </a:lnTo>
                  <a:lnTo>
                    <a:pt x="57" y="95"/>
                  </a:lnTo>
                  <a:lnTo>
                    <a:pt x="58" y="91"/>
                  </a:lnTo>
                  <a:lnTo>
                    <a:pt x="60" y="88"/>
                  </a:lnTo>
                  <a:lnTo>
                    <a:pt x="60" y="84"/>
                  </a:lnTo>
                  <a:lnTo>
                    <a:pt x="60" y="79"/>
                  </a:lnTo>
                  <a:lnTo>
                    <a:pt x="60" y="74"/>
                  </a:lnTo>
                  <a:lnTo>
                    <a:pt x="60" y="67"/>
                  </a:lnTo>
                  <a:close/>
                  <a:moveTo>
                    <a:pt x="203" y="124"/>
                  </a:moveTo>
                  <a:lnTo>
                    <a:pt x="177" y="124"/>
                  </a:lnTo>
                  <a:lnTo>
                    <a:pt x="177" y="64"/>
                  </a:lnTo>
                  <a:lnTo>
                    <a:pt x="177" y="55"/>
                  </a:lnTo>
                  <a:lnTo>
                    <a:pt x="177" y="48"/>
                  </a:lnTo>
                  <a:lnTo>
                    <a:pt x="176" y="41"/>
                  </a:lnTo>
                  <a:lnTo>
                    <a:pt x="176" y="38"/>
                  </a:lnTo>
                  <a:lnTo>
                    <a:pt x="174" y="36"/>
                  </a:lnTo>
                  <a:lnTo>
                    <a:pt x="172" y="33"/>
                  </a:lnTo>
                  <a:lnTo>
                    <a:pt x="171" y="31"/>
                  </a:lnTo>
                  <a:lnTo>
                    <a:pt x="169" y="29"/>
                  </a:lnTo>
                  <a:lnTo>
                    <a:pt x="167" y="27"/>
                  </a:lnTo>
                  <a:lnTo>
                    <a:pt x="165" y="27"/>
                  </a:lnTo>
                  <a:lnTo>
                    <a:pt x="162" y="26"/>
                  </a:lnTo>
                  <a:lnTo>
                    <a:pt x="160" y="26"/>
                  </a:lnTo>
                  <a:lnTo>
                    <a:pt x="157" y="26"/>
                  </a:lnTo>
                  <a:lnTo>
                    <a:pt x="155" y="27"/>
                  </a:lnTo>
                  <a:lnTo>
                    <a:pt x="152" y="27"/>
                  </a:lnTo>
                  <a:lnTo>
                    <a:pt x="148" y="29"/>
                  </a:lnTo>
                  <a:lnTo>
                    <a:pt x="146" y="33"/>
                  </a:lnTo>
                  <a:lnTo>
                    <a:pt x="145" y="34"/>
                  </a:lnTo>
                  <a:lnTo>
                    <a:pt x="143" y="38"/>
                  </a:lnTo>
                  <a:lnTo>
                    <a:pt x="141" y="41"/>
                  </a:lnTo>
                  <a:lnTo>
                    <a:pt x="141" y="46"/>
                  </a:lnTo>
                  <a:lnTo>
                    <a:pt x="141" y="52"/>
                  </a:lnTo>
                  <a:lnTo>
                    <a:pt x="140" y="60"/>
                  </a:lnTo>
                  <a:lnTo>
                    <a:pt x="140" y="69"/>
                  </a:lnTo>
                  <a:lnTo>
                    <a:pt x="140" y="124"/>
                  </a:lnTo>
                  <a:lnTo>
                    <a:pt x="112" y="124"/>
                  </a:lnTo>
                  <a:lnTo>
                    <a:pt x="112" y="3"/>
                  </a:lnTo>
                  <a:lnTo>
                    <a:pt x="138" y="3"/>
                  </a:lnTo>
                  <a:lnTo>
                    <a:pt x="138" y="20"/>
                  </a:lnTo>
                  <a:lnTo>
                    <a:pt x="141" y="15"/>
                  </a:lnTo>
                  <a:lnTo>
                    <a:pt x="145" y="12"/>
                  </a:lnTo>
                  <a:lnTo>
                    <a:pt x="148" y="10"/>
                  </a:lnTo>
                  <a:lnTo>
                    <a:pt x="152" y="7"/>
                  </a:lnTo>
                  <a:lnTo>
                    <a:pt x="155" y="3"/>
                  </a:lnTo>
                  <a:lnTo>
                    <a:pt x="160" y="1"/>
                  </a:lnTo>
                  <a:lnTo>
                    <a:pt x="165" y="0"/>
                  </a:lnTo>
                  <a:lnTo>
                    <a:pt x="171" y="0"/>
                  </a:lnTo>
                  <a:lnTo>
                    <a:pt x="176" y="0"/>
                  </a:lnTo>
                  <a:lnTo>
                    <a:pt x="181" y="1"/>
                  </a:lnTo>
                  <a:lnTo>
                    <a:pt x="186" y="5"/>
                  </a:lnTo>
                  <a:lnTo>
                    <a:pt x="190" y="7"/>
                  </a:lnTo>
                  <a:lnTo>
                    <a:pt x="193" y="10"/>
                  </a:lnTo>
                  <a:lnTo>
                    <a:pt x="196" y="14"/>
                  </a:lnTo>
                  <a:lnTo>
                    <a:pt x="198" y="17"/>
                  </a:lnTo>
                  <a:lnTo>
                    <a:pt x="202" y="22"/>
                  </a:lnTo>
                  <a:lnTo>
                    <a:pt x="202" y="27"/>
                  </a:lnTo>
                  <a:lnTo>
                    <a:pt x="203" y="34"/>
                  </a:lnTo>
                  <a:lnTo>
                    <a:pt x="203" y="41"/>
                  </a:lnTo>
                  <a:lnTo>
                    <a:pt x="203" y="50"/>
                  </a:lnTo>
                  <a:lnTo>
                    <a:pt x="203" y="124"/>
                  </a:lnTo>
                  <a:close/>
                  <a:moveTo>
                    <a:pt x="221" y="89"/>
                  </a:moveTo>
                  <a:lnTo>
                    <a:pt x="248" y="88"/>
                  </a:lnTo>
                  <a:lnTo>
                    <a:pt x="252" y="95"/>
                  </a:lnTo>
                  <a:lnTo>
                    <a:pt x="255" y="102"/>
                  </a:lnTo>
                  <a:lnTo>
                    <a:pt x="260" y="105"/>
                  </a:lnTo>
                  <a:lnTo>
                    <a:pt x="269" y="107"/>
                  </a:lnTo>
                  <a:lnTo>
                    <a:pt x="272" y="107"/>
                  </a:lnTo>
                  <a:lnTo>
                    <a:pt x="276" y="105"/>
                  </a:lnTo>
                  <a:lnTo>
                    <a:pt x="279" y="103"/>
                  </a:lnTo>
                  <a:lnTo>
                    <a:pt x="281" y="102"/>
                  </a:lnTo>
                  <a:lnTo>
                    <a:pt x="283" y="100"/>
                  </a:lnTo>
                  <a:lnTo>
                    <a:pt x="285" y="96"/>
                  </a:lnTo>
                  <a:lnTo>
                    <a:pt x="286" y="95"/>
                  </a:lnTo>
                  <a:lnTo>
                    <a:pt x="286" y="91"/>
                  </a:lnTo>
                  <a:lnTo>
                    <a:pt x="286" y="89"/>
                  </a:lnTo>
                  <a:lnTo>
                    <a:pt x="285" y="88"/>
                  </a:lnTo>
                  <a:lnTo>
                    <a:pt x="283" y="86"/>
                  </a:lnTo>
                  <a:lnTo>
                    <a:pt x="281" y="84"/>
                  </a:lnTo>
                  <a:lnTo>
                    <a:pt x="279" y="83"/>
                  </a:lnTo>
                  <a:lnTo>
                    <a:pt x="278" y="83"/>
                  </a:lnTo>
                  <a:lnTo>
                    <a:pt x="262" y="77"/>
                  </a:lnTo>
                  <a:lnTo>
                    <a:pt x="250" y="72"/>
                  </a:lnTo>
                  <a:lnTo>
                    <a:pt x="241" y="69"/>
                  </a:lnTo>
                  <a:lnTo>
                    <a:pt x="234" y="65"/>
                  </a:lnTo>
                  <a:lnTo>
                    <a:pt x="229" y="60"/>
                  </a:lnTo>
                  <a:lnTo>
                    <a:pt x="226" y="53"/>
                  </a:lnTo>
                  <a:lnTo>
                    <a:pt x="224" y="46"/>
                  </a:lnTo>
                  <a:lnTo>
                    <a:pt x="222" y="38"/>
                  </a:lnTo>
                  <a:lnTo>
                    <a:pt x="224" y="31"/>
                  </a:lnTo>
                  <a:lnTo>
                    <a:pt x="226" y="22"/>
                  </a:lnTo>
                  <a:lnTo>
                    <a:pt x="229" y="17"/>
                  </a:lnTo>
                  <a:lnTo>
                    <a:pt x="234" y="12"/>
                  </a:lnTo>
                  <a:lnTo>
                    <a:pt x="240" y="7"/>
                  </a:lnTo>
                  <a:lnTo>
                    <a:pt x="248" y="3"/>
                  </a:lnTo>
                  <a:lnTo>
                    <a:pt x="255" y="1"/>
                  </a:lnTo>
                  <a:lnTo>
                    <a:pt x="266" y="0"/>
                  </a:lnTo>
                  <a:lnTo>
                    <a:pt x="276" y="0"/>
                  </a:lnTo>
                  <a:lnTo>
                    <a:pt x="285" y="1"/>
                  </a:lnTo>
                  <a:lnTo>
                    <a:pt x="291" y="5"/>
                  </a:lnTo>
                  <a:lnTo>
                    <a:pt x="297" y="8"/>
                  </a:lnTo>
                  <a:lnTo>
                    <a:pt x="300" y="12"/>
                  </a:lnTo>
                  <a:lnTo>
                    <a:pt x="305" y="17"/>
                  </a:lnTo>
                  <a:lnTo>
                    <a:pt x="309" y="24"/>
                  </a:lnTo>
                  <a:lnTo>
                    <a:pt x="310" y="33"/>
                  </a:lnTo>
                  <a:lnTo>
                    <a:pt x="286" y="38"/>
                  </a:lnTo>
                  <a:lnTo>
                    <a:pt x="283" y="33"/>
                  </a:lnTo>
                  <a:lnTo>
                    <a:pt x="279" y="27"/>
                  </a:lnTo>
                  <a:lnTo>
                    <a:pt x="274" y="26"/>
                  </a:lnTo>
                  <a:lnTo>
                    <a:pt x="266" y="24"/>
                  </a:lnTo>
                  <a:lnTo>
                    <a:pt x="262" y="24"/>
                  </a:lnTo>
                  <a:lnTo>
                    <a:pt x="259" y="26"/>
                  </a:lnTo>
                  <a:lnTo>
                    <a:pt x="255" y="26"/>
                  </a:lnTo>
                  <a:lnTo>
                    <a:pt x="252" y="27"/>
                  </a:lnTo>
                  <a:lnTo>
                    <a:pt x="250" y="27"/>
                  </a:lnTo>
                  <a:lnTo>
                    <a:pt x="250" y="29"/>
                  </a:lnTo>
                  <a:lnTo>
                    <a:pt x="248" y="33"/>
                  </a:lnTo>
                  <a:lnTo>
                    <a:pt x="248" y="34"/>
                  </a:lnTo>
                  <a:lnTo>
                    <a:pt x="248" y="36"/>
                  </a:lnTo>
                  <a:lnTo>
                    <a:pt x="250" y="38"/>
                  </a:lnTo>
                  <a:lnTo>
                    <a:pt x="250" y="39"/>
                  </a:lnTo>
                  <a:lnTo>
                    <a:pt x="252" y="41"/>
                  </a:lnTo>
                  <a:lnTo>
                    <a:pt x="253" y="43"/>
                  </a:lnTo>
                  <a:lnTo>
                    <a:pt x="259" y="45"/>
                  </a:lnTo>
                  <a:lnTo>
                    <a:pt x="266" y="48"/>
                  </a:lnTo>
                  <a:lnTo>
                    <a:pt x="276" y="50"/>
                  </a:lnTo>
                  <a:lnTo>
                    <a:pt x="286" y="53"/>
                  </a:lnTo>
                  <a:lnTo>
                    <a:pt x="295" y="55"/>
                  </a:lnTo>
                  <a:lnTo>
                    <a:pt x="300" y="58"/>
                  </a:lnTo>
                  <a:lnTo>
                    <a:pt x="305" y="64"/>
                  </a:lnTo>
                  <a:lnTo>
                    <a:pt x="309" y="69"/>
                  </a:lnTo>
                  <a:lnTo>
                    <a:pt x="312" y="74"/>
                  </a:lnTo>
                  <a:lnTo>
                    <a:pt x="314" y="81"/>
                  </a:lnTo>
                  <a:lnTo>
                    <a:pt x="314" y="88"/>
                  </a:lnTo>
                  <a:lnTo>
                    <a:pt x="314" y="95"/>
                  </a:lnTo>
                  <a:lnTo>
                    <a:pt x="310" y="103"/>
                  </a:lnTo>
                  <a:lnTo>
                    <a:pt x="307" y="110"/>
                  </a:lnTo>
                  <a:lnTo>
                    <a:pt x="302" y="117"/>
                  </a:lnTo>
                  <a:lnTo>
                    <a:pt x="295" y="121"/>
                  </a:lnTo>
                  <a:lnTo>
                    <a:pt x="286" y="124"/>
                  </a:lnTo>
                  <a:lnTo>
                    <a:pt x="278" y="126"/>
                  </a:lnTo>
                  <a:lnTo>
                    <a:pt x="269" y="126"/>
                  </a:lnTo>
                  <a:lnTo>
                    <a:pt x="259" y="126"/>
                  </a:lnTo>
                  <a:lnTo>
                    <a:pt x="250" y="124"/>
                  </a:lnTo>
                  <a:lnTo>
                    <a:pt x="243" y="122"/>
                  </a:lnTo>
                  <a:lnTo>
                    <a:pt x="238" y="119"/>
                  </a:lnTo>
                  <a:lnTo>
                    <a:pt x="231" y="114"/>
                  </a:lnTo>
                  <a:lnTo>
                    <a:pt x="228" y="107"/>
                  </a:lnTo>
                  <a:lnTo>
                    <a:pt x="222" y="98"/>
                  </a:lnTo>
                  <a:lnTo>
                    <a:pt x="221" y="89"/>
                  </a:lnTo>
                  <a:close/>
                  <a:moveTo>
                    <a:pt x="336" y="3"/>
                  </a:moveTo>
                  <a:lnTo>
                    <a:pt x="362" y="3"/>
                  </a:lnTo>
                  <a:lnTo>
                    <a:pt x="362" y="20"/>
                  </a:lnTo>
                  <a:lnTo>
                    <a:pt x="364" y="17"/>
                  </a:lnTo>
                  <a:lnTo>
                    <a:pt x="367" y="14"/>
                  </a:lnTo>
                  <a:lnTo>
                    <a:pt x="369" y="10"/>
                  </a:lnTo>
                  <a:lnTo>
                    <a:pt x="373" y="7"/>
                  </a:lnTo>
                  <a:lnTo>
                    <a:pt x="378" y="3"/>
                  </a:lnTo>
                  <a:lnTo>
                    <a:pt x="383" y="1"/>
                  </a:lnTo>
                  <a:lnTo>
                    <a:pt x="388" y="0"/>
                  </a:lnTo>
                  <a:lnTo>
                    <a:pt x="392" y="0"/>
                  </a:lnTo>
                  <a:lnTo>
                    <a:pt x="400" y="1"/>
                  </a:lnTo>
                  <a:lnTo>
                    <a:pt x="407" y="5"/>
                  </a:lnTo>
                  <a:lnTo>
                    <a:pt x="414" y="10"/>
                  </a:lnTo>
                  <a:lnTo>
                    <a:pt x="421" y="17"/>
                  </a:lnTo>
                  <a:lnTo>
                    <a:pt x="426" y="26"/>
                  </a:lnTo>
                  <a:lnTo>
                    <a:pt x="430" y="36"/>
                  </a:lnTo>
                  <a:lnTo>
                    <a:pt x="433" y="50"/>
                  </a:lnTo>
                  <a:lnTo>
                    <a:pt x="433" y="64"/>
                  </a:lnTo>
                  <a:lnTo>
                    <a:pt x="433" y="77"/>
                  </a:lnTo>
                  <a:lnTo>
                    <a:pt x="430" y="91"/>
                  </a:lnTo>
                  <a:lnTo>
                    <a:pt x="426" y="102"/>
                  </a:lnTo>
                  <a:lnTo>
                    <a:pt x="421" y="110"/>
                  </a:lnTo>
                  <a:lnTo>
                    <a:pt x="414" y="117"/>
                  </a:lnTo>
                  <a:lnTo>
                    <a:pt x="407" y="122"/>
                  </a:lnTo>
                  <a:lnTo>
                    <a:pt x="400" y="126"/>
                  </a:lnTo>
                  <a:lnTo>
                    <a:pt x="392" y="126"/>
                  </a:lnTo>
                  <a:lnTo>
                    <a:pt x="388" y="126"/>
                  </a:lnTo>
                  <a:lnTo>
                    <a:pt x="385" y="124"/>
                  </a:lnTo>
                  <a:lnTo>
                    <a:pt x="381" y="124"/>
                  </a:lnTo>
                  <a:lnTo>
                    <a:pt x="378" y="124"/>
                  </a:lnTo>
                  <a:lnTo>
                    <a:pt x="374" y="122"/>
                  </a:lnTo>
                  <a:lnTo>
                    <a:pt x="371" y="119"/>
                  </a:lnTo>
                  <a:lnTo>
                    <a:pt x="367" y="114"/>
                  </a:lnTo>
                  <a:lnTo>
                    <a:pt x="362" y="108"/>
                  </a:lnTo>
                  <a:lnTo>
                    <a:pt x="362" y="169"/>
                  </a:lnTo>
                  <a:lnTo>
                    <a:pt x="336" y="169"/>
                  </a:lnTo>
                  <a:lnTo>
                    <a:pt x="336" y="3"/>
                  </a:lnTo>
                  <a:close/>
                  <a:moveTo>
                    <a:pt x="362" y="62"/>
                  </a:moveTo>
                  <a:lnTo>
                    <a:pt x="362" y="72"/>
                  </a:lnTo>
                  <a:lnTo>
                    <a:pt x="364" y="79"/>
                  </a:lnTo>
                  <a:lnTo>
                    <a:pt x="367" y="86"/>
                  </a:lnTo>
                  <a:lnTo>
                    <a:pt x="371" y="91"/>
                  </a:lnTo>
                  <a:lnTo>
                    <a:pt x="373" y="96"/>
                  </a:lnTo>
                  <a:lnTo>
                    <a:pt x="376" y="98"/>
                  </a:lnTo>
                  <a:lnTo>
                    <a:pt x="381" y="102"/>
                  </a:lnTo>
                  <a:lnTo>
                    <a:pt x="385" y="102"/>
                  </a:lnTo>
                  <a:lnTo>
                    <a:pt x="390" y="102"/>
                  </a:lnTo>
                  <a:lnTo>
                    <a:pt x="393" y="98"/>
                  </a:lnTo>
                  <a:lnTo>
                    <a:pt x="397" y="96"/>
                  </a:lnTo>
                  <a:lnTo>
                    <a:pt x="400" y="91"/>
                  </a:lnTo>
                  <a:lnTo>
                    <a:pt x="402" y="88"/>
                  </a:lnTo>
                  <a:lnTo>
                    <a:pt x="405" y="81"/>
                  </a:lnTo>
                  <a:lnTo>
                    <a:pt x="407" y="74"/>
                  </a:lnTo>
                  <a:lnTo>
                    <a:pt x="407" y="64"/>
                  </a:lnTo>
                  <a:lnTo>
                    <a:pt x="407" y="55"/>
                  </a:lnTo>
                  <a:lnTo>
                    <a:pt x="405" y="46"/>
                  </a:lnTo>
                  <a:lnTo>
                    <a:pt x="402" y="39"/>
                  </a:lnTo>
                  <a:lnTo>
                    <a:pt x="400" y="34"/>
                  </a:lnTo>
                  <a:lnTo>
                    <a:pt x="397" y="31"/>
                  </a:lnTo>
                  <a:lnTo>
                    <a:pt x="393" y="27"/>
                  </a:lnTo>
                  <a:lnTo>
                    <a:pt x="390" y="26"/>
                  </a:lnTo>
                  <a:lnTo>
                    <a:pt x="385" y="26"/>
                  </a:lnTo>
                  <a:lnTo>
                    <a:pt x="379" y="26"/>
                  </a:lnTo>
                  <a:lnTo>
                    <a:pt x="376" y="27"/>
                  </a:lnTo>
                  <a:lnTo>
                    <a:pt x="373" y="31"/>
                  </a:lnTo>
                  <a:lnTo>
                    <a:pt x="369" y="34"/>
                  </a:lnTo>
                  <a:lnTo>
                    <a:pt x="366" y="39"/>
                  </a:lnTo>
                  <a:lnTo>
                    <a:pt x="364" y="45"/>
                  </a:lnTo>
                  <a:lnTo>
                    <a:pt x="362" y="53"/>
                  </a:lnTo>
                  <a:lnTo>
                    <a:pt x="362" y="62"/>
                  </a:lnTo>
                  <a:close/>
                  <a:moveTo>
                    <a:pt x="449" y="64"/>
                  </a:moveTo>
                  <a:lnTo>
                    <a:pt x="449" y="53"/>
                  </a:lnTo>
                  <a:lnTo>
                    <a:pt x="450" y="45"/>
                  </a:lnTo>
                  <a:lnTo>
                    <a:pt x="452" y="38"/>
                  </a:lnTo>
                  <a:lnTo>
                    <a:pt x="454" y="31"/>
                  </a:lnTo>
                  <a:lnTo>
                    <a:pt x="457" y="24"/>
                  </a:lnTo>
                  <a:lnTo>
                    <a:pt x="462" y="17"/>
                  </a:lnTo>
                  <a:lnTo>
                    <a:pt x="468" y="12"/>
                  </a:lnTo>
                  <a:lnTo>
                    <a:pt x="473" y="8"/>
                  </a:lnTo>
                  <a:lnTo>
                    <a:pt x="480" y="5"/>
                  </a:lnTo>
                  <a:lnTo>
                    <a:pt x="485" y="1"/>
                  </a:lnTo>
                  <a:lnTo>
                    <a:pt x="492" y="0"/>
                  </a:lnTo>
                  <a:lnTo>
                    <a:pt x="499" y="0"/>
                  </a:lnTo>
                  <a:lnTo>
                    <a:pt x="509" y="1"/>
                  </a:lnTo>
                  <a:lnTo>
                    <a:pt x="519" y="5"/>
                  </a:lnTo>
                  <a:lnTo>
                    <a:pt x="528" y="10"/>
                  </a:lnTo>
                  <a:lnTo>
                    <a:pt x="537" y="19"/>
                  </a:lnTo>
                  <a:lnTo>
                    <a:pt x="542" y="29"/>
                  </a:lnTo>
                  <a:lnTo>
                    <a:pt x="547" y="39"/>
                  </a:lnTo>
                  <a:lnTo>
                    <a:pt x="549" y="52"/>
                  </a:lnTo>
                  <a:lnTo>
                    <a:pt x="550" y="64"/>
                  </a:lnTo>
                  <a:lnTo>
                    <a:pt x="550" y="74"/>
                  </a:lnTo>
                  <a:lnTo>
                    <a:pt x="549" y="83"/>
                  </a:lnTo>
                  <a:lnTo>
                    <a:pt x="545" y="89"/>
                  </a:lnTo>
                  <a:lnTo>
                    <a:pt x="542" y="96"/>
                  </a:lnTo>
                  <a:lnTo>
                    <a:pt x="538" y="103"/>
                  </a:lnTo>
                  <a:lnTo>
                    <a:pt x="535" y="110"/>
                  </a:lnTo>
                  <a:lnTo>
                    <a:pt x="530" y="115"/>
                  </a:lnTo>
                  <a:lnTo>
                    <a:pt x="523" y="121"/>
                  </a:lnTo>
                  <a:lnTo>
                    <a:pt x="518" y="122"/>
                  </a:lnTo>
                  <a:lnTo>
                    <a:pt x="512" y="124"/>
                  </a:lnTo>
                  <a:lnTo>
                    <a:pt x="505" y="126"/>
                  </a:lnTo>
                  <a:lnTo>
                    <a:pt x="500" y="126"/>
                  </a:lnTo>
                  <a:lnTo>
                    <a:pt x="488" y="126"/>
                  </a:lnTo>
                  <a:lnTo>
                    <a:pt x="480" y="122"/>
                  </a:lnTo>
                  <a:lnTo>
                    <a:pt x="469" y="117"/>
                  </a:lnTo>
                  <a:lnTo>
                    <a:pt x="462" y="110"/>
                  </a:lnTo>
                  <a:lnTo>
                    <a:pt x="455" y="102"/>
                  </a:lnTo>
                  <a:lnTo>
                    <a:pt x="452" y="91"/>
                  </a:lnTo>
                  <a:lnTo>
                    <a:pt x="449" y="77"/>
                  </a:lnTo>
                  <a:lnTo>
                    <a:pt x="449" y="64"/>
                  </a:lnTo>
                  <a:close/>
                  <a:moveTo>
                    <a:pt x="474" y="65"/>
                  </a:moveTo>
                  <a:lnTo>
                    <a:pt x="474" y="74"/>
                  </a:lnTo>
                  <a:lnTo>
                    <a:pt x="476" y="81"/>
                  </a:lnTo>
                  <a:lnTo>
                    <a:pt x="480" y="88"/>
                  </a:lnTo>
                  <a:lnTo>
                    <a:pt x="481" y="91"/>
                  </a:lnTo>
                  <a:lnTo>
                    <a:pt x="485" y="96"/>
                  </a:lnTo>
                  <a:lnTo>
                    <a:pt x="490" y="98"/>
                  </a:lnTo>
                  <a:lnTo>
                    <a:pt x="495" y="102"/>
                  </a:lnTo>
                  <a:lnTo>
                    <a:pt x="500" y="102"/>
                  </a:lnTo>
                  <a:lnTo>
                    <a:pt x="504" y="102"/>
                  </a:lnTo>
                  <a:lnTo>
                    <a:pt x="507" y="98"/>
                  </a:lnTo>
                  <a:lnTo>
                    <a:pt x="512" y="96"/>
                  </a:lnTo>
                  <a:lnTo>
                    <a:pt x="516" y="91"/>
                  </a:lnTo>
                  <a:lnTo>
                    <a:pt x="519" y="88"/>
                  </a:lnTo>
                  <a:lnTo>
                    <a:pt x="521" y="81"/>
                  </a:lnTo>
                  <a:lnTo>
                    <a:pt x="521" y="74"/>
                  </a:lnTo>
                  <a:lnTo>
                    <a:pt x="521" y="65"/>
                  </a:lnTo>
                  <a:lnTo>
                    <a:pt x="521" y="57"/>
                  </a:lnTo>
                  <a:lnTo>
                    <a:pt x="521" y="48"/>
                  </a:lnTo>
                  <a:lnTo>
                    <a:pt x="519" y="43"/>
                  </a:lnTo>
                  <a:lnTo>
                    <a:pt x="516" y="38"/>
                  </a:lnTo>
                  <a:lnTo>
                    <a:pt x="512" y="33"/>
                  </a:lnTo>
                  <a:lnTo>
                    <a:pt x="507" y="29"/>
                  </a:lnTo>
                  <a:lnTo>
                    <a:pt x="502" y="27"/>
                  </a:lnTo>
                  <a:lnTo>
                    <a:pt x="499" y="27"/>
                  </a:lnTo>
                  <a:lnTo>
                    <a:pt x="493" y="27"/>
                  </a:lnTo>
                  <a:lnTo>
                    <a:pt x="490" y="29"/>
                  </a:lnTo>
                  <a:lnTo>
                    <a:pt x="485" y="33"/>
                  </a:lnTo>
                  <a:lnTo>
                    <a:pt x="481" y="36"/>
                  </a:lnTo>
                  <a:lnTo>
                    <a:pt x="480" y="41"/>
                  </a:lnTo>
                  <a:lnTo>
                    <a:pt x="476" y="48"/>
                  </a:lnTo>
                  <a:lnTo>
                    <a:pt x="474" y="57"/>
                  </a:lnTo>
                  <a:lnTo>
                    <a:pt x="474" y="65"/>
                  </a:lnTo>
                  <a:close/>
                  <a:moveTo>
                    <a:pt x="597" y="124"/>
                  </a:moveTo>
                  <a:lnTo>
                    <a:pt x="571" y="124"/>
                  </a:lnTo>
                  <a:lnTo>
                    <a:pt x="571" y="3"/>
                  </a:lnTo>
                  <a:lnTo>
                    <a:pt x="597" y="3"/>
                  </a:lnTo>
                  <a:lnTo>
                    <a:pt x="597" y="20"/>
                  </a:lnTo>
                  <a:lnTo>
                    <a:pt x="599" y="15"/>
                  </a:lnTo>
                  <a:lnTo>
                    <a:pt x="602" y="10"/>
                  </a:lnTo>
                  <a:lnTo>
                    <a:pt x="604" y="7"/>
                  </a:lnTo>
                  <a:lnTo>
                    <a:pt x="607" y="5"/>
                  </a:lnTo>
                  <a:lnTo>
                    <a:pt x="611" y="3"/>
                  </a:lnTo>
                  <a:lnTo>
                    <a:pt x="613" y="1"/>
                  </a:lnTo>
                  <a:lnTo>
                    <a:pt x="616" y="0"/>
                  </a:lnTo>
                  <a:lnTo>
                    <a:pt x="618" y="0"/>
                  </a:lnTo>
                  <a:lnTo>
                    <a:pt x="623" y="0"/>
                  </a:lnTo>
                  <a:lnTo>
                    <a:pt x="626" y="1"/>
                  </a:lnTo>
                  <a:lnTo>
                    <a:pt x="632" y="5"/>
                  </a:lnTo>
                  <a:lnTo>
                    <a:pt x="635" y="7"/>
                  </a:lnTo>
                  <a:lnTo>
                    <a:pt x="628" y="36"/>
                  </a:lnTo>
                  <a:lnTo>
                    <a:pt x="623" y="34"/>
                  </a:lnTo>
                  <a:lnTo>
                    <a:pt x="619" y="33"/>
                  </a:lnTo>
                  <a:lnTo>
                    <a:pt x="618" y="31"/>
                  </a:lnTo>
                  <a:lnTo>
                    <a:pt x="616" y="31"/>
                  </a:lnTo>
                  <a:lnTo>
                    <a:pt x="614" y="31"/>
                  </a:lnTo>
                  <a:lnTo>
                    <a:pt x="611" y="31"/>
                  </a:lnTo>
                  <a:lnTo>
                    <a:pt x="609" y="33"/>
                  </a:lnTo>
                  <a:lnTo>
                    <a:pt x="606" y="34"/>
                  </a:lnTo>
                  <a:lnTo>
                    <a:pt x="604" y="38"/>
                  </a:lnTo>
                  <a:lnTo>
                    <a:pt x="602" y="41"/>
                  </a:lnTo>
                  <a:lnTo>
                    <a:pt x="600" y="45"/>
                  </a:lnTo>
                  <a:lnTo>
                    <a:pt x="599" y="50"/>
                  </a:lnTo>
                  <a:lnTo>
                    <a:pt x="599" y="57"/>
                  </a:lnTo>
                  <a:lnTo>
                    <a:pt x="599" y="64"/>
                  </a:lnTo>
                  <a:lnTo>
                    <a:pt x="597" y="74"/>
                  </a:lnTo>
                  <a:lnTo>
                    <a:pt x="597" y="88"/>
                  </a:lnTo>
                  <a:lnTo>
                    <a:pt x="597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41" name="Freeform 1799"/>
            <p:cNvSpPr>
              <a:spLocks noEditPoints="1"/>
            </p:cNvSpPr>
            <p:nvPr/>
          </p:nvSpPr>
          <p:spPr bwMode="auto">
            <a:xfrm>
              <a:off x="3456" y="2410"/>
              <a:ext cx="316" cy="108"/>
            </a:xfrm>
            <a:custGeom>
              <a:avLst/>
              <a:gdLst>
                <a:gd name="T0" fmla="*/ 1 w 630"/>
                <a:gd name="T1" fmla="*/ 1 h 215"/>
                <a:gd name="T2" fmla="*/ 1 w 630"/>
                <a:gd name="T3" fmla="*/ 1 h 215"/>
                <a:gd name="T4" fmla="*/ 1 w 630"/>
                <a:gd name="T5" fmla="*/ 1 h 215"/>
                <a:gd name="T6" fmla="*/ 1 w 630"/>
                <a:gd name="T7" fmla="*/ 1 h 215"/>
                <a:gd name="T8" fmla="*/ 1 w 630"/>
                <a:gd name="T9" fmla="*/ 1 h 215"/>
                <a:gd name="T10" fmla="*/ 1 w 630"/>
                <a:gd name="T11" fmla="*/ 1 h 215"/>
                <a:gd name="T12" fmla="*/ 0 w 630"/>
                <a:gd name="T13" fmla="*/ 1 h 215"/>
                <a:gd name="T14" fmla="*/ 1 w 630"/>
                <a:gd name="T15" fmla="*/ 1 h 215"/>
                <a:gd name="T16" fmla="*/ 1 w 630"/>
                <a:gd name="T17" fmla="*/ 1 h 215"/>
                <a:gd name="T18" fmla="*/ 1 w 630"/>
                <a:gd name="T19" fmla="*/ 1 h 215"/>
                <a:gd name="T20" fmla="*/ 1 w 630"/>
                <a:gd name="T21" fmla="*/ 1 h 215"/>
                <a:gd name="T22" fmla="*/ 1 w 630"/>
                <a:gd name="T23" fmla="*/ 1 h 215"/>
                <a:gd name="T24" fmla="*/ 1 w 630"/>
                <a:gd name="T25" fmla="*/ 1 h 215"/>
                <a:gd name="T26" fmla="*/ 1 w 630"/>
                <a:gd name="T27" fmla="*/ 1 h 215"/>
                <a:gd name="T28" fmla="*/ 1 w 630"/>
                <a:gd name="T29" fmla="*/ 1 h 215"/>
                <a:gd name="T30" fmla="*/ 1 w 630"/>
                <a:gd name="T31" fmla="*/ 1 h 215"/>
                <a:gd name="T32" fmla="*/ 1 w 630"/>
                <a:gd name="T33" fmla="*/ 1 h 215"/>
                <a:gd name="T34" fmla="*/ 1 w 630"/>
                <a:gd name="T35" fmla="*/ 1 h 215"/>
                <a:gd name="T36" fmla="*/ 1 w 630"/>
                <a:gd name="T37" fmla="*/ 1 h 215"/>
                <a:gd name="T38" fmla="*/ 1 w 630"/>
                <a:gd name="T39" fmla="*/ 1 h 215"/>
                <a:gd name="T40" fmla="*/ 1 w 630"/>
                <a:gd name="T41" fmla="*/ 1 h 215"/>
                <a:gd name="T42" fmla="*/ 1 w 630"/>
                <a:gd name="T43" fmla="*/ 1 h 215"/>
                <a:gd name="T44" fmla="*/ 1 w 630"/>
                <a:gd name="T45" fmla="*/ 1 h 215"/>
                <a:gd name="T46" fmla="*/ 1 w 630"/>
                <a:gd name="T47" fmla="*/ 1 h 215"/>
                <a:gd name="T48" fmla="*/ 1 w 630"/>
                <a:gd name="T49" fmla="*/ 1 h 215"/>
                <a:gd name="T50" fmla="*/ 1 w 630"/>
                <a:gd name="T51" fmla="*/ 1 h 215"/>
                <a:gd name="T52" fmla="*/ 1 w 630"/>
                <a:gd name="T53" fmla="*/ 1 h 215"/>
                <a:gd name="T54" fmla="*/ 1 w 630"/>
                <a:gd name="T55" fmla="*/ 1 h 215"/>
                <a:gd name="T56" fmla="*/ 1 w 630"/>
                <a:gd name="T57" fmla="*/ 1 h 215"/>
                <a:gd name="T58" fmla="*/ 1 w 630"/>
                <a:gd name="T59" fmla="*/ 1 h 215"/>
                <a:gd name="T60" fmla="*/ 1 w 630"/>
                <a:gd name="T61" fmla="*/ 1 h 215"/>
                <a:gd name="T62" fmla="*/ 1 w 630"/>
                <a:gd name="T63" fmla="*/ 1 h 215"/>
                <a:gd name="T64" fmla="*/ 1 w 630"/>
                <a:gd name="T65" fmla="*/ 1 h 215"/>
                <a:gd name="T66" fmla="*/ 1 w 630"/>
                <a:gd name="T67" fmla="*/ 1 h 215"/>
                <a:gd name="T68" fmla="*/ 1 w 630"/>
                <a:gd name="T69" fmla="*/ 1 h 215"/>
                <a:gd name="T70" fmla="*/ 1 w 630"/>
                <a:gd name="T71" fmla="*/ 1 h 215"/>
                <a:gd name="T72" fmla="*/ 1 w 630"/>
                <a:gd name="T73" fmla="*/ 1 h 215"/>
                <a:gd name="T74" fmla="*/ 1 w 630"/>
                <a:gd name="T75" fmla="*/ 1 h 215"/>
                <a:gd name="T76" fmla="*/ 1 w 630"/>
                <a:gd name="T77" fmla="*/ 1 h 215"/>
                <a:gd name="T78" fmla="*/ 1 w 630"/>
                <a:gd name="T79" fmla="*/ 1 h 215"/>
                <a:gd name="T80" fmla="*/ 1 w 630"/>
                <a:gd name="T81" fmla="*/ 1 h 215"/>
                <a:gd name="T82" fmla="*/ 1 w 630"/>
                <a:gd name="T83" fmla="*/ 1 h 215"/>
                <a:gd name="T84" fmla="*/ 1 w 630"/>
                <a:gd name="T85" fmla="*/ 1 h 215"/>
                <a:gd name="T86" fmla="*/ 1 w 630"/>
                <a:gd name="T87" fmla="*/ 1 h 215"/>
                <a:gd name="T88" fmla="*/ 1 w 630"/>
                <a:gd name="T89" fmla="*/ 1 h 215"/>
                <a:gd name="T90" fmla="*/ 1 w 630"/>
                <a:gd name="T91" fmla="*/ 1 h 215"/>
                <a:gd name="T92" fmla="*/ 1 w 630"/>
                <a:gd name="T93" fmla="*/ 1 h 215"/>
                <a:gd name="T94" fmla="*/ 1 w 630"/>
                <a:gd name="T95" fmla="*/ 1 h 215"/>
                <a:gd name="T96" fmla="*/ 1 w 630"/>
                <a:gd name="T97" fmla="*/ 1 h 215"/>
                <a:gd name="T98" fmla="*/ 1 w 630"/>
                <a:gd name="T99" fmla="*/ 1 h 215"/>
                <a:gd name="T100" fmla="*/ 1 w 630"/>
                <a:gd name="T101" fmla="*/ 1 h 215"/>
                <a:gd name="T102" fmla="*/ 1 w 630"/>
                <a:gd name="T103" fmla="*/ 1 h 215"/>
                <a:gd name="T104" fmla="*/ 1 w 630"/>
                <a:gd name="T105" fmla="*/ 1 h 215"/>
                <a:gd name="T106" fmla="*/ 1 w 630"/>
                <a:gd name="T107" fmla="*/ 1 h 215"/>
                <a:gd name="T108" fmla="*/ 1 w 630"/>
                <a:gd name="T109" fmla="*/ 1 h 215"/>
                <a:gd name="T110" fmla="*/ 1 w 630"/>
                <a:gd name="T111" fmla="*/ 1 h 215"/>
                <a:gd name="T112" fmla="*/ 1 w 630"/>
                <a:gd name="T113" fmla="*/ 1 h 215"/>
                <a:gd name="T114" fmla="*/ 1 w 630"/>
                <a:gd name="T115" fmla="*/ 1 h 215"/>
                <a:gd name="T116" fmla="*/ 1 w 630"/>
                <a:gd name="T117" fmla="*/ 1 h 215"/>
                <a:gd name="T118" fmla="*/ 1 w 630"/>
                <a:gd name="T119" fmla="*/ 1 h 215"/>
                <a:gd name="T120" fmla="*/ 1 w 630"/>
                <a:gd name="T121" fmla="*/ 1 h 21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30"/>
                <a:gd name="T184" fmla="*/ 0 h 215"/>
                <a:gd name="T185" fmla="*/ 630 w 630"/>
                <a:gd name="T186" fmla="*/ 215 h 21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30" h="215">
                  <a:moveTo>
                    <a:pt x="57" y="46"/>
                  </a:moveTo>
                  <a:lnTo>
                    <a:pt x="57" y="72"/>
                  </a:lnTo>
                  <a:lnTo>
                    <a:pt x="38" y="72"/>
                  </a:lnTo>
                  <a:lnTo>
                    <a:pt x="38" y="120"/>
                  </a:lnTo>
                  <a:lnTo>
                    <a:pt x="38" y="127"/>
                  </a:lnTo>
                  <a:lnTo>
                    <a:pt x="38" y="132"/>
                  </a:lnTo>
                  <a:lnTo>
                    <a:pt x="38" y="138"/>
                  </a:lnTo>
                  <a:lnTo>
                    <a:pt x="38" y="139"/>
                  </a:lnTo>
                  <a:lnTo>
                    <a:pt x="40" y="141"/>
                  </a:lnTo>
                  <a:lnTo>
                    <a:pt x="41" y="143"/>
                  </a:lnTo>
                  <a:lnTo>
                    <a:pt x="45" y="145"/>
                  </a:lnTo>
                  <a:lnTo>
                    <a:pt x="47" y="145"/>
                  </a:lnTo>
                  <a:lnTo>
                    <a:pt x="50" y="145"/>
                  </a:lnTo>
                  <a:lnTo>
                    <a:pt x="52" y="143"/>
                  </a:lnTo>
                  <a:lnTo>
                    <a:pt x="55" y="143"/>
                  </a:lnTo>
                  <a:lnTo>
                    <a:pt x="57" y="141"/>
                  </a:lnTo>
                  <a:lnTo>
                    <a:pt x="60" y="167"/>
                  </a:lnTo>
                  <a:lnTo>
                    <a:pt x="55" y="167"/>
                  </a:lnTo>
                  <a:lnTo>
                    <a:pt x="50" y="167"/>
                  </a:lnTo>
                  <a:lnTo>
                    <a:pt x="45" y="169"/>
                  </a:lnTo>
                  <a:lnTo>
                    <a:pt x="38" y="169"/>
                  </a:lnTo>
                  <a:lnTo>
                    <a:pt x="34" y="169"/>
                  </a:lnTo>
                  <a:lnTo>
                    <a:pt x="31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19" y="164"/>
                  </a:lnTo>
                  <a:lnTo>
                    <a:pt x="17" y="160"/>
                  </a:lnTo>
                  <a:lnTo>
                    <a:pt x="15" y="157"/>
                  </a:lnTo>
                  <a:lnTo>
                    <a:pt x="14" y="151"/>
                  </a:lnTo>
                  <a:lnTo>
                    <a:pt x="14" y="148"/>
                  </a:lnTo>
                  <a:lnTo>
                    <a:pt x="14" y="143"/>
                  </a:lnTo>
                  <a:lnTo>
                    <a:pt x="12" y="136"/>
                  </a:lnTo>
                  <a:lnTo>
                    <a:pt x="12" y="126"/>
                  </a:lnTo>
                  <a:lnTo>
                    <a:pt x="12" y="72"/>
                  </a:lnTo>
                  <a:lnTo>
                    <a:pt x="0" y="72"/>
                  </a:lnTo>
                  <a:lnTo>
                    <a:pt x="0" y="46"/>
                  </a:lnTo>
                  <a:lnTo>
                    <a:pt x="12" y="46"/>
                  </a:lnTo>
                  <a:lnTo>
                    <a:pt x="12" y="20"/>
                  </a:lnTo>
                  <a:lnTo>
                    <a:pt x="38" y="3"/>
                  </a:lnTo>
                  <a:lnTo>
                    <a:pt x="38" y="46"/>
                  </a:lnTo>
                  <a:lnTo>
                    <a:pt x="57" y="46"/>
                  </a:lnTo>
                  <a:close/>
                  <a:moveTo>
                    <a:pt x="129" y="167"/>
                  </a:moveTo>
                  <a:lnTo>
                    <a:pt x="129" y="0"/>
                  </a:lnTo>
                  <a:lnTo>
                    <a:pt x="157" y="0"/>
                  </a:lnTo>
                  <a:lnTo>
                    <a:pt x="157" y="139"/>
                  </a:lnTo>
                  <a:lnTo>
                    <a:pt x="226" y="139"/>
                  </a:lnTo>
                  <a:lnTo>
                    <a:pt x="226" y="167"/>
                  </a:lnTo>
                  <a:lnTo>
                    <a:pt x="129" y="167"/>
                  </a:lnTo>
                  <a:close/>
                  <a:moveTo>
                    <a:pt x="268" y="84"/>
                  </a:moveTo>
                  <a:lnTo>
                    <a:pt x="243" y="79"/>
                  </a:lnTo>
                  <a:lnTo>
                    <a:pt x="245" y="70"/>
                  </a:lnTo>
                  <a:lnTo>
                    <a:pt x="249" y="62"/>
                  </a:lnTo>
                  <a:lnTo>
                    <a:pt x="252" y="57"/>
                  </a:lnTo>
                  <a:lnTo>
                    <a:pt x="257" y="51"/>
                  </a:lnTo>
                  <a:lnTo>
                    <a:pt x="262" y="48"/>
                  </a:lnTo>
                  <a:lnTo>
                    <a:pt x="269" y="44"/>
                  </a:lnTo>
                  <a:lnTo>
                    <a:pt x="276" y="43"/>
                  </a:lnTo>
                  <a:lnTo>
                    <a:pt x="285" y="43"/>
                  </a:lnTo>
                  <a:lnTo>
                    <a:pt x="293" y="43"/>
                  </a:lnTo>
                  <a:lnTo>
                    <a:pt x="300" y="44"/>
                  </a:lnTo>
                  <a:lnTo>
                    <a:pt x="306" y="46"/>
                  </a:lnTo>
                  <a:lnTo>
                    <a:pt x="311" y="50"/>
                  </a:lnTo>
                  <a:lnTo>
                    <a:pt x="316" y="51"/>
                  </a:lnTo>
                  <a:lnTo>
                    <a:pt x="318" y="53"/>
                  </a:lnTo>
                  <a:lnTo>
                    <a:pt x="321" y="57"/>
                  </a:lnTo>
                  <a:lnTo>
                    <a:pt x="323" y="60"/>
                  </a:lnTo>
                  <a:lnTo>
                    <a:pt x="324" y="65"/>
                  </a:lnTo>
                  <a:lnTo>
                    <a:pt x="326" y="72"/>
                  </a:lnTo>
                  <a:lnTo>
                    <a:pt x="328" y="81"/>
                  </a:lnTo>
                  <a:lnTo>
                    <a:pt x="328" y="91"/>
                  </a:lnTo>
                  <a:lnTo>
                    <a:pt x="328" y="129"/>
                  </a:lnTo>
                  <a:lnTo>
                    <a:pt x="328" y="136"/>
                  </a:lnTo>
                  <a:lnTo>
                    <a:pt x="328" y="143"/>
                  </a:lnTo>
                  <a:lnTo>
                    <a:pt x="328" y="148"/>
                  </a:lnTo>
                  <a:lnTo>
                    <a:pt x="328" y="150"/>
                  </a:lnTo>
                  <a:lnTo>
                    <a:pt x="328" y="155"/>
                  </a:lnTo>
                  <a:lnTo>
                    <a:pt x="330" y="158"/>
                  </a:lnTo>
                  <a:lnTo>
                    <a:pt x="331" y="164"/>
                  </a:lnTo>
                  <a:lnTo>
                    <a:pt x="333" y="167"/>
                  </a:lnTo>
                  <a:lnTo>
                    <a:pt x="307" y="167"/>
                  </a:lnTo>
                  <a:lnTo>
                    <a:pt x="302" y="155"/>
                  </a:lnTo>
                  <a:lnTo>
                    <a:pt x="299" y="158"/>
                  </a:lnTo>
                  <a:lnTo>
                    <a:pt x="297" y="162"/>
                  </a:lnTo>
                  <a:lnTo>
                    <a:pt x="293" y="165"/>
                  </a:lnTo>
                  <a:lnTo>
                    <a:pt x="288" y="167"/>
                  </a:lnTo>
                  <a:lnTo>
                    <a:pt x="285" y="167"/>
                  </a:lnTo>
                  <a:lnTo>
                    <a:pt x="281" y="167"/>
                  </a:lnTo>
                  <a:lnTo>
                    <a:pt x="276" y="169"/>
                  </a:lnTo>
                  <a:lnTo>
                    <a:pt x="273" y="169"/>
                  </a:lnTo>
                  <a:lnTo>
                    <a:pt x="266" y="169"/>
                  </a:lnTo>
                  <a:lnTo>
                    <a:pt x="259" y="167"/>
                  </a:lnTo>
                  <a:lnTo>
                    <a:pt x="254" y="164"/>
                  </a:lnTo>
                  <a:lnTo>
                    <a:pt x="249" y="160"/>
                  </a:lnTo>
                  <a:lnTo>
                    <a:pt x="245" y="155"/>
                  </a:lnTo>
                  <a:lnTo>
                    <a:pt x="242" y="150"/>
                  </a:lnTo>
                  <a:lnTo>
                    <a:pt x="240" y="143"/>
                  </a:lnTo>
                  <a:lnTo>
                    <a:pt x="240" y="134"/>
                  </a:lnTo>
                  <a:lnTo>
                    <a:pt x="240" y="131"/>
                  </a:lnTo>
                  <a:lnTo>
                    <a:pt x="242" y="126"/>
                  </a:lnTo>
                  <a:lnTo>
                    <a:pt x="242" y="120"/>
                  </a:lnTo>
                  <a:lnTo>
                    <a:pt x="243" y="117"/>
                  </a:lnTo>
                  <a:lnTo>
                    <a:pt x="245" y="112"/>
                  </a:lnTo>
                  <a:lnTo>
                    <a:pt x="247" y="110"/>
                  </a:lnTo>
                  <a:lnTo>
                    <a:pt x="250" y="107"/>
                  </a:lnTo>
                  <a:lnTo>
                    <a:pt x="254" y="105"/>
                  </a:lnTo>
                  <a:lnTo>
                    <a:pt x="257" y="103"/>
                  </a:lnTo>
                  <a:lnTo>
                    <a:pt x="262" y="100"/>
                  </a:lnTo>
                  <a:lnTo>
                    <a:pt x="269" y="98"/>
                  </a:lnTo>
                  <a:lnTo>
                    <a:pt x="276" y="96"/>
                  </a:lnTo>
                  <a:lnTo>
                    <a:pt x="283" y="95"/>
                  </a:lnTo>
                  <a:lnTo>
                    <a:pt x="290" y="93"/>
                  </a:lnTo>
                  <a:lnTo>
                    <a:pt x="295" y="91"/>
                  </a:lnTo>
                  <a:lnTo>
                    <a:pt x="299" y="89"/>
                  </a:lnTo>
                  <a:lnTo>
                    <a:pt x="299" y="84"/>
                  </a:lnTo>
                  <a:lnTo>
                    <a:pt x="299" y="79"/>
                  </a:lnTo>
                  <a:lnTo>
                    <a:pt x="299" y="77"/>
                  </a:lnTo>
                  <a:lnTo>
                    <a:pt x="299" y="74"/>
                  </a:lnTo>
                  <a:lnTo>
                    <a:pt x="297" y="72"/>
                  </a:lnTo>
                  <a:lnTo>
                    <a:pt x="295" y="70"/>
                  </a:lnTo>
                  <a:lnTo>
                    <a:pt x="292" y="70"/>
                  </a:lnTo>
                  <a:lnTo>
                    <a:pt x="290" y="69"/>
                  </a:lnTo>
                  <a:lnTo>
                    <a:pt x="287" y="69"/>
                  </a:lnTo>
                  <a:lnTo>
                    <a:pt x="283" y="69"/>
                  </a:lnTo>
                  <a:lnTo>
                    <a:pt x="281" y="69"/>
                  </a:lnTo>
                  <a:lnTo>
                    <a:pt x="278" y="70"/>
                  </a:lnTo>
                  <a:lnTo>
                    <a:pt x="276" y="70"/>
                  </a:lnTo>
                  <a:lnTo>
                    <a:pt x="274" y="72"/>
                  </a:lnTo>
                  <a:lnTo>
                    <a:pt x="273" y="74"/>
                  </a:lnTo>
                  <a:lnTo>
                    <a:pt x="269" y="76"/>
                  </a:lnTo>
                  <a:lnTo>
                    <a:pt x="268" y="79"/>
                  </a:lnTo>
                  <a:lnTo>
                    <a:pt x="268" y="84"/>
                  </a:lnTo>
                  <a:close/>
                  <a:moveTo>
                    <a:pt x="299" y="110"/>
                  </a:moveTo>
                  <a:lnTo>
                    <a:pt x="297" y="110"/>
                  </a:lnTo>
                  <a:lnTo>
                    <a:pt x="293" y="112"/>
                  </a:lnTo>
                  <a:lnTo>
                    <a:pt x="290" y="114"/>
                  </a:lnTo>
                  <a:lnTo>
                    <a:pt x="285" y="115"/>
                  </a:lnTo>
                  <a:lnTo>
                    <a:pt x="280" y="117"/>
                  </a:lnTo>
                  <a:lnTo>
                    <a:pt x="276" y="119"/>
                  </a:lnTo>
                  <a:lnTo>
                    <a:pt x="273" y="120"/>
                  </a:lnTo>
                  <a:lnTo>
                    <a:pt x="271" y="122"/>
                  </a:lnTo>
                  <a:lnTo>
                    <a:pt x="269" y="124"/>
                  </a:lnTo>
                  <a:lnTo>
                    <a:pt x="268" y="127"/>
                  </a:lnTo>
                  <a:lnTo>
                    <a:pt x="268" y="129"/>
                  </a:lnTo>
                  <a:lnTo>
                    <a:pt x="268" y="131"/>
                  </a:lnTo>
                  <a:lnTo>
                    <a:pt x="268" y="134"/>
                  </a:lnTo>
                  <a:lnTo>
                    <a:pt x="268" y="138"/>
                  </a:lnTo>
                  <a:lnTo>
                    <a:pt x="269" y="139"/>
                  </a:lnTo>
                  <a:lnTo>
                    <a:pt x="271" y="143"/>
                  </a:lnTo>
                  <a:lnTo>
                    <a:pt x="273" y="146"/>
                  </a:lnTo>
                  <a:lnTo>
                    <a:pt x="276" y="148"/>
                  </a:lnTo>
                  <a:lnTo>
                    <a:pt x="278" y="150"/>
                  </a:lnTo>
                  <a:lnTo>
                    <a:pt x="280" y="150"/>
                  </a:lnTo>
                  <a:lnTo>
                    <a:pt x="283" y="150"/>
                  </a:lnTo>
                  <a:lnTo>
                    <a:pt x="285" y="148"/>
                  </a:lnTo>
                  <a:lnTo>
                    <a:pt x="288" y="146"/>
                  </a:lnTo>
                  <a:lnTo>
                    <a:pt x="292" y="145"/>
                  </a:lnTo>
                  <a:lnTo>
                    <a:pt x="293" y="143"/>
                  </a:lnTo>
                  <a:lnTo>
                    <a:pt x="295" y="139"/>
                  </a:lnTo>
                  <a:lnTo>
                    <a:pt x="297" y="138"/>
                  </a:lnTo>
                  <a:lnTo>
                    <a:pt x="299" y="134"/>
                  </a:lnTo>
                  <a:lnTo>
                    <a:pt x="299" y="131"/>
                  </a:lnTo>
                  <a:lnTo>
                    <a:pt x="299" y="127"/>
                  </a:lnTo>
                  <a:lnTo>
                    <a:pt x="299" y="122"/>
                  </a:lnTo>
                  <a:lnTo>
                    <a:pt x="299" y="117"/>
                  </a:lnTo>
                  <a:lnTo>
                    <a:pt x="299" y="110"/>
                  </a:lnTo>
                  <a:close/>
                  <a:moveTo>
                    <a:pt x="338" y="46"/>
                  </a:moveTo>
                  <a:lnTo>
                    <a:pt x="368" y="46"/>
                  </a:lnTo>
                  <a:lnTo>
                    <a:pt x="392" y="132"/>
                  </a:lnTo>
                  <a:lnTo>
                    <a:pt x="414" y="46"/>
                  </a:lnTo>
                  <a:lnTo>
                    <a:pt x="442" y="46"/>
                  </a:lnTo>
                  <a:lnTo>
                    <a:pt x="407" y="164"/>
                  </a:lnTo>
                  <a:lnTo>
                    <a:pt x="400" y="184"/>
                  </a:lnTo>
                  <a:lnTo>
                    <a:pt x="399" y="189"/>
                  </a:lnTo>
                  <a:lnTo>
                    <a:pt x="397" y="195"/>
                  </a:lnTo>
                  <a:lnTo>
                    <a:pt x="394" y="200"/>
                  </a:lnTo>
                  <a:lnTo>
                    <a:pt x="392" y="203"/>
                  </a:lnTo>
                  <a:lnTo>
                    <a:pt x="390" y="205"/>
                  </a:lnTo>
                  <a:lnTo>
                    <a:pt x="387" y="208"/>
                  </a:lnTo>
                  <a:lnTo>
                    <a:pt x="385" y="210"/>
                  </a:lnTo>
                  <a:lnTo>
                    <a:pt x="380" y="210"/>
                  </a:lnTo>
                  <a:lnTo>
                    <a:pt x="376" y="212"/>
                  </a:lnTo>
                  <a:lnTo>
                    <a:pt x="373" y="214"/>
                  </a:lnTo>
                  <a:lnTo>
                    <a:pt x="369" y="215"/>
                  </a:lnTo>
                  <a:lnTo>
                    <a:pt x="364" y="215"/>
                  </a:lnTo>
                  <a:lnTo>
                    <a:pt x="359" y="215"/>
                  </a:lnTo>
                  <a:lnTo>
                    <a:pt x="356" y="214"/>
                  </a:lnTo>
                  <a:lnTo>
                    <a:pt x="352" y="214"/>
                  </a:lnTo>
                  <a:lnTo>
                    <a:pt x="349" y="212"/>
                  </a:lnTo>
                  <a:lnTo>
                    <a:pt x="347" y="186"/>
                  </a:lnTo>
                  <a:lnTo>
                    <a:pt x="350" y="188"/>
                  </a:lnTo>
                  <a:lnTo>
                    <a:pt x="352" y="188"/>
                  </a:lnTo>
                  <a:lnTo>
                    <a:pt x="356" y="188"/>
                  </a:lnTo>
                  <a:lnTo>
                    <a:pt x="357" y="188"/>
                  </a:lnTo>
                  <a:lnTo>
                    <a:pt x="361" y="188"/>
                  </a:lnTo>
                  <a:lnTo>
                    <a:pt x="364" y="186"/>
                  </a:lnTo>
                  <a:lnTo>
                    <a:pt x="368" y="186"/>
                  </a:lnTo>
                  <a:lnTo>
                    <a:pt x="369" y="184"/>
                  </a:lnTo>
                  <a:lnTo>
                    <a:pt x="373" y="181"/>
                  </a:lnTo>
                  <a:lnTo>
                    <a:pt x="375" y="177"/>
                  </a:lnTo>
                  <a:lnTo>
                    <a:pt x="376" y="172"/>
                  </a:lnTo>
                  <a:lnTo>
                    <a:pt x="378" y="167"/>
                  </a:lnTo>
                  <a:lnTo>
                    <a:pt x="338" y="46"/>
                  </a:lnTo>
                  <a:close/>
                  <a:moveTo>
                    <a:pt x="518" y="131"/>
                  </a:moveTo>
                  <a:lnTo>
                    <a:pt x="544" y="134"/>
                  </a:lnTo>
                  <a:lnTo>
                    <a:pt x="540" y="143"/>
                  </a:lnTo>
                  <a:lnTo>
                    <a:pt x="537" y="151"/>
                  </a:lnTo>
                  <a:lnTo>
                    <a:pt x="533" y="157"/>
                  </a:lnTo>
                  <a:lnTo>
                    <a:pt x="528" y="162"/>
                  </a:lnTo>
                  <a:lnTo>
                    <a:pt x="521" y="165"/>
                  </a:lnTo>
                  <a:lnTo>
                    <a:pt x="514" y="167"/>
                  </a:lnTo>
                  <a:lnTo>
                    <a:pt x="507" y="169"/>
                  </a:lnTo>
                  <a:lnTo>
                    <a:pt x="501" y="169"/>
                  </a:lnTo>
                  <a:lnTo>
                    <a:pt x="490" y="169"/>
                  </a:lnTo>
                  <a:lnTo>
                    <a:pt x="482" y="167"/>
                  </a:lnTo>
                  <a:lnTo>
                    <a:pt x="475" y="164"/>
                  </a:lnTo>
                  <a:lnTo>
                    <a:pt x="468" y="157"/>
                  </a:lnTo>
                  <a:lnTo>
                    <a:pt x="461" y="146"/>
                  </a:lnTo>
                  <a:lnTo>
                    <a:pt x="456" y="136"/>
                  </a:lnTo>
                  <a:lnTo>
                    <a:pt x="452" y="122"/>
                  </a:lnTo>
                  <a:lnTo>
                    <a:pt x="451" y="108"/>
                  </a:lnTo>
                  <a:lnTo>
                    <a:pt x="452" y="93"/>
                  </a:lnTo>
                  <a:lnTo>
                    <a:pt x="456" y="81"/>
                  </a:lnTo>
                  <a:lnTo>
                    <a:pt x="461" y="69"/>
                  </a:lnTo>
                  <a:lnTo>
                    <a:pt x="468" y="60"/>
                  </a:lnTo>
                  <a:lnTo>
                    <a:pt x="473" y="53"/>
                  </a:lnTo>
                  <a:lnTo>
                    <a:pt x="480" y="48"/>
                  </a:lnTo>
                  <a:lnTo>
                    <a:pt x="488" y="44"/>
                  </a:lnTo>
                  <a:lnTo>
                    <a:pt x="497" y="43"/>
                  </a:lnTo>
                  <a:lnTo>
                    <a:pt x="507" y="44"/>
                  </a:lnTo>
                  <a:lnTo>
                    <a:pt x="516" y="48"/>
                  </a:lnTo>
                  <a:lnTo>
                    <a:pt x="523" y="53"/>
                  </a:lnTo>
                  <a:lnTo>
                    <a:pt x="530" y="60"/>
                  </a:lnTo>
                  <a:lnTo>
                    <a:pt x="537" y="69"/>
                  </a:lnTo>
                  <a:lnTo>
                    <a:pt x="542" y="81"/>
                  </a:lnTo>
                  <a:lnTo>
                    <a:pt x="544" y="96"/>
                  </a:lnTo>
                  <a:lnTo>
                    <a:pt x="545" y="112"/>
                  </a:lnTo>
                  <a:lnTo>
                    <a:pt x="545" y="115"/>
                  </a:lnTo>
                  <a:lnTo>
                    <a:pt x="478" y="115"/>
                  </a:lnTo>
                  <a:lnTo>
                    <a:pt x="478" y="122"/>
                  </a:lnTo>
                  <a:lnTo>
                    <a:pt x="480" y="129"/>
                  </a:lnTo>
                  <a:lnTo>
                    <a:pt x="483" y="134"/>
                  </a:lnTo>
                  <a:lnTo>
                    <a:pt x="487" y="139"/>
                  </a:lnTo>
                  <a:lnTo>
                    <a:pt x="488" y="141"/>
                  </a:lnTo>
                  <a:lnTo>
                    <a:pt x="492" y="145"/>
                  </a:lnTo>
                  <a:lnTo>
                    <a:pt x="497" y="146"/>
                  </a:lnTo>
                  <a:lnTo>
                    <a:pt x="501" y="146"/>
                  </a:lnTo>
                  <a:lnTo>
                    <a:pt x="506" y="145"/>
                  </a:lnTo>
                  <a:lnTo>
                    <a:pt x="511" y="141"/>
                  </a:lnTo>
                  <a:lnTo>
                    <a:pt x="516" y="138"/>
                  </a:lnTo>
                  <a:lnTo>
                    <a:pt x="518" y="131"/>
                  </a:lnTo>
                  <a:close/>
                  <a:moveTo>
                    <a:pt x="518" y="95"/>
                  </a:moveTo>
                  <a:lnTo>
                    <a:pt x="518" y="89"/>
                  </a:lnTo>
                  <a:lnTo>
                    <a:pt x="518" y="84"/>
                  </a:lnTo>
                  <a:lnTo>
                    <a:pt x="516" y="79"/>
                  </a:lnTo>
                  <a:lnTo>
                    <a:pt x="513" y="74"/>
                  </a:lnTo>
                  <a:lnTo>
                    <a:pt x="509" y="72"/>
                  </a:lnTo>
                  <a:lnTo>
                    <a:pt x="506" y="70"/>
                  </a:lnTo>
                  <a:lnTo>
                    <a:pt x="504" y="69"/>
                  </a:lnTo>
                  <a:lnTo>
                    <a:pt x="499" y="69"/>
                  </a:lnTo>
                  <a:lnTo>
                    <a:pt x="495" y="69"/>
                  </a:lnTo>
                  <a:lnTo>
                    <a:pt x="490" y="70"/>
                  </a:lnTo>
                  <a:lnTo>
                    <a:pt x="488" y="72"/>
                  </a:lnTo>
                  <a:lnTo>
                    <a:pt x="487" y="76"/>
                  </a:lnTo>
                  <a:lnTo>
                    <a:pt x="483" y="79"/>
                  </a:lnTo>
                  <a:lnTo>
                    <a:pt x="482" y="84"/>
                  </a:lnTo>
                  <a:lnTo>
                    <a:pt x="480" y="89"/>
                  </a:lnTo>
                  <a:lnTo>
                    <a:pt x="480" y="95"/>
                  </a:lnTo>
                  <a:lnTo>
                    <a:pt x="518" y="95"/>
                  </a:lnTo>
                  <a:close/>
                  <a:moveTo>
                    <a:pt x="592" y="167"/>
                  </a:moveTo>
                  <a:lnTo>
                    <a:pt x="566" y="167"/>
                  </a:lnTo>
                  <a:lnTo>
                    <a:pt x="566" y="46"/>
                  </a:lnTo>
                  <a:lnTo>
                    <a:pt x="590" y="46"/>
                  </a:lnTo>
                  <a:lnTo>
                    <a:pt x="590" y="63"/>
                  </a:lnTo>
                  <a:lnTo>
                    <a:pt x="594" y="58"/>
                  </a:lnTo>
                  <a:lnTo>
                    <a:pt x="596" y="53"/>
                  </a:lnTo>
                  <a:lnTo>
                    <a:pt x="599" y="50"/>
                  </a:lnTo>
                  <a:lnTo>
                    <a:pt x="601" y="48"/>
                  </a:lnTo>
                  <a:lnTo>
                    <a:pt x="604" y="46"/>
                  </a:lnTo>
                  <a:lnTo>
                    <a:pt x="606" y="44"/>
                  </a:lnTo>
                  <a:lnTo>
                    <a:pt x="609" y="43"/>
                  </a:lnTo>
                  <a:lnTo>
                    <a:pt x="613" y="43"/>
                  </a:lnTo>
                  <a:lnTo>
                    <a:pt x="616" y="43"/>
                  </a:lnTo>
                  <a:lnTo>
                    <a:pt x="621" y="44"/>
                  </a:lnTo>
                  <a:lnTo>
                    <a:pt x="627" y="48"/>
                  </a:lnTo>
                  <a:lnTo>
                    <a:pt x="630" y="50"/>
                  </a:lnTo>
                  <a:lnTo>
                    <a:pt x="621" y="79"/>
                  </a:lnTo>
                  <a:lnTo>
                    <a:pt x="618" y="77"/>
                  </a:lnTo>
                  <a:lnTo>
                    <a:pt x="616" y="76"/>
                  </a:lnTo>
                  <a:lnTo>
                    <a:pt x="613" y="74"/>
                  </a:lnTo>
                  <a:lnTo>
                    <a:pt x="609" y="74"/>
                  </a:lnTo>
                  <a:lnTo>
                    <a:pt x="608" y="74"/>
                  </a:lnTo>
                  <a:lnTo>
                    <a:pt x="604" y="74"/>
                  </a:lnTo>
                  <a:lnTo>
                    <a:pt x="602" y="76"/>
                  </a:lnTo>
                  <a:lnTo>
                    <a:pt x="599" y="77"/>
                  </a:lnTo>
                  <a:lnTo>
                    <a:pt x="597" y="81"/>
                  </a:lnTo>
                  <a:lnTo>
                    <a:pt x="597" y="84"/>
                  </a:lnTo>
                  <a:lnTo>
                    <a:pt x="596" y="88"/>
                  </a:lnTo>
                  <a:lnTo>
                    <a:pt x="594" y="93"/>
                  </a:lnTo>
                  <a:lnTo>
                    <a:pt x="594" y="100"/>
                  </a:lnTo>
                  <a:lnTo>
                    <a:pt x="594" y="107"/>
                  </a:lnTo>
                  <a:lnTo>
                    <a:pt x="592" y="117"/>
                  </a:lnTo>
                  <a:lnTo>
                    <a:pt x="592" y="131"/>
                  </a:lnTo>
                  <a:lnTo>
                    <a:pt x="592" y="1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42" name="Freeform 1800"/>
            <p:cNvSpPr>
              <a:spLocks/>
            </p:cNvSpPr>
            <p:nvPr/>
          </p:nvSpPr>
          <p:spPr bwMode="auto">
            <a:xfrm>
              <a:off x="754" y="1161"/>
              <a:ext cx="245" cy="2636"/>
            </a:xfrm>
            <a:custGeom>
              <a:avLst/>
              <a:gdLst>
                <a:gd name="T0" fmla="*/ 1 w 490"/>
                <a:gd name="T1" fmla="*/ 1 h 5271"/>
                <a:gd name="T2" fmla="*/ 1 w 490"/>
                <a:gd name="T3" fmla="*/ 1 h 5271"/>
                <a:gd name="T4" fmla="*/ 1 w 490"/>
                <a:gd name="T5" fmla="*/ 1 h 5271"/>
                <a:gd name="T6" fmla="*/ 1 w 490"/>
                <a:gd name="T7" fmla="*/ 1 h 5271"/>
                <a:gd name="T8" fmla="*/ 0 w 490"/>
                <a:gd name="T9" fmla="*/ 1 h 5271"/>
                <a:gd name="T10" fmla="*/ 1 w 490"/>
                <a:gd name="T11" fmla="*/ 1 h 5271"/>
                <a:gd name="T12" fmla="*/ 1 w 490"/>
                <a:gd name="T13" fmla="*/ 0 h 5271"/>
                <a:gd name="T14" fmla="*/ 1 w 490"/>
                <a:gd name="T15" fmla="*/ 1 h 52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90"/>
                <a:gd name="T25" fmla="*/ 0 h 5271"/>
                <a:gd name="T26" fmla="*/ 490 w 490"/>
                <a:gd name="T27" fmla="*/ 5271 h 527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90" h="5271">
                  <a:moveTo>
                    <a:pt x="371" y="60"/>
                  </a:moveTo>
                  <a:lnTo>
                    <a:pt x="371" y="4966"/>
                  </a:lnTo>
                  <a:lnTo>
                    <a:pt x="490" y="4966"/>
                  </a:lnTo>
                  <a:lnTo>
                    <a:pt x="247" y="5271"/>
                  </a:lnTo>
                  <a:lnTo>
                    <a:pt x="0" y="4966"/>
                  </a:lnTo>
                  <a:lnTo>
                    <a:pt x="124" y="4966"/>
                  </a:lnTo>
                  <a:lnTo>
                    <a:pt x="124" y="0"/>
                  </a:lnTo>
                  <a:lnTo>
                    <a:pt x="371" y="6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87243" name="Freeform 1801"/>
            <p:cNvSpPr>
              <a:spLocks/>
            </p:cNvSpPr>
            <p:nvPr/>
          </p:nvSpPr>
          <p:spPr bwMode="auto">
            <a:xfrm>
              <a:off x="4747" y="1162"/>
              <a:ext cx="245" cy="2638"/>
            </a:xfrm>
            <a:custGeom>
              <a:avLst/>
              <a:gdLst>
                <a:gd name="T0" fmla="*/ 1 w 490"/>
                <a:gd name="T1" fmla="*/ 1 h 5274"/>
                <a:gd name="T2" fmla="*/ 1 w 490"/>
                <a:gd name="T3" fmla="*/ 1 h 5274"/>
                <a:gd name="T4" fmla="*/ 1 w 490"/>
                <a:gd name="T5" fmla="*/ 1 h 5274"/>
                <a:gd name="T6" fmla="*/ 1 w 490"/>
                <a:gd name="T7" fmla="*/ 0 h 5274"/>
                <a:gd name="T8" fmla="*/ 0 w 490"/>
                <a:gd name="T9" fmla="*/ 1 h 5274"/>
                <a:gd name="T10" fmla="*/ 1 w 490"/>
                <a:gd name="T11" fmla="*/ 1 h 5274"/>
                <a:gd name="T12" fmla="*/ 1 w 490"/>
                <a:gd name="T13" fmla="*/ 1 h 5274"/>
                <a:gd name="T14" fmla="*/ 1 w 490"/>
                <a:gd name="T15" fmla="*/ 1 h 527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90"/>
                <a:gd name="T25" fmla="*/ 0 h 5274"/>
                <a:gd name="T26" fmla="*/ 490 w 490"/>
                <a:gd name="T27" fmla="*/ 5274 h 527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90" h="5274">
                  <a:moveTo>
                    <a:pt x="371" y="5212"/>
                  </a:moveTo>
                  <a:lnTo>
                    <a:pt x="371" y="305"/>
                  </a:lnTo>
                  <a:lnTo>
                    <a:pt x="490" y="305"/>
                  </a:lnTo>
                  <a:lnTo>
                    <a:pt x="247" y="0"/>
                  </a:lnTo>
                  <a:lnTo>
                    <a:pt x="0" y="305"/>
                  </a:lnTo>
                  <a:lnTo>
                    <a:pt x="124" y="305"/>
                  </a:lnTo>
                  <a:lnTo>
                    <a:pt x="124" y="5274"/>
                  </a:lnTo>
                  <a:lnTo>
                    <a:pt x="371" y="521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pic>
          <p:nvPicPr>
            <p:cNvPr id="87244" name="Picture 1802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38" y="769"/>
              <a:ext cx="2726" cy="3245"/>
            </a:xfrm>
            <a:prstGeom prst="rect">
              <a:avLst/>
            </a:prstGeom>
            <a:noFill/>
            <a:ln w="12699">
              <a:noFill/>
              <a:miter lim="800000"/>
              <a:headEnd/>
              <a:tailEnd/>
            </a:ln>
          </p:spPr>
        </p:pic>
        <p:sp>
          <p:nvSpPr>
            <p:cNvPr id="87245" name="Rectangle 1803"/>
            <p:cNvSpPr>
              <a:spLocks noChangeArrowheads="1"/>
            </p:cNvSpPr>
            <p:nvPr/>
          </p:nvSpPr>
          <p:spPr bwMode="auto">
            <a:xfrm>
              <a:off x="1811" y="726"/>
              <a:ext cx="434" cy="237"/>
            </a:xfrm>
            <a:prstGeom prst="rect">
              <a:avLst/>
            </a:prstGeom>
            <a:noFill/>
            <a:ln w="12699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he-IL">
                  <a:ea typeface="MS PGothic" pitchFamily="34" charset="-128"/>
                </a:rPr>
                <a:t>Data</a:t>
              </a:r>
            </a:p>
          </p:txBody>
        </p:sp>
        <p:sp>
          <p:nvSpPr>
            <p:cNvPr id="87246" name="Rectangle 1804"/>
            <p:cNvSpPr>
              <a:spLocks noChangeArrowheads="1"/>
            </p:cNvSpPr>
            <p:nvPr/>
          </p:nvSpPr>
          <p:spPr bwMode="auto">
            <a:xfrm>
              <a:off x="3659" y="750"/>
              <a:ext cx="434" cy="237"/>
            </a:xfrm>
            <a:prstGeom prst="rect">
              <a:avLst/>
            </a:prstGeom>
            <a:noFill/>
            <a:ln w="12699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he-IL">
                  <a:ea typeface="MS PGothic" pitchFamily="34" charset="-128"/>
                </a:rPr>
                <a:t>Data</a:t>
              </a:r>
            </a:p>
          </p:txBody>
        </p:sp>
      </p:grpSp>
      <p:sp>
        <p:nvSpPr>
          <p:cNvPr id="1805" name="Rectangle 22"/>
          <p:cNvSpPr txBox="1">
            <a:spLocks noGrp="1" noChangeArrowheads="1"/>
          </p:cNvSpPr>
          <p:nvPr/>
        </p:nvSpPr>
        <p:spPr bwMode="auto">
          <a:xfrm>
            <a:off x="-1588" y="6570663"/>
            <a:ext cx="504826" cy="2873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itchFamily="34" charset="0"/>
                <a:ea typeface="MS PGothic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fld id="{7760BCCE-1B6A-46E3-BE0E-2AAEDB1E99A9}" type="slidenum">
              <a:rPr lang="he-IL" altLang="he-IL" sz="1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65</a:t>
            </a:fld>
            <a:endParaRPr lang="en-US" altLang="he-IL" sz="12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7048" name="Footer Placeholder 2"/>
          <p:cNvSpPr txBox="1">
            <a:spLocks noGrp="1"/>
          </p:cNvSpPr>
          <p:nvPr/>
        </p:nvSpPr>
        <p:spPr bwMode="auto">
          <a:xfrm>
            <a:off x="7596188" y="6529388"/>
            <a:ext cx="145256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he-IL" sz="1200">
                <a:ea typeface="MS PGothic" pitchFamily="34" charset="-128"/>
              </a:rPr>
              <a:t> Introduction 1-</a:t>
            </a:r>
            <a:fld id="{DD7118B3-B4BC-4981-9034-27A978F01734}" type="slidenum">
              <a:rPr lang="en-US" altLang="he-IL" sz="1200">
                <a:ea typeface="MS PGothic" pitchFamily="34" charset="-128"/>
              </a:rPr>
              <a:pPr/>
              <a:t>65</a:t>
            </a:fld>
            <a:endParaRPr lang="en-US" altLang="he-IL" sz="120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6252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2"/>
          <p:cNvSpPr>
            <a:spLocks noChangeArrowheads="1"/>
          </p:cNvSpPr>
          <p:nvPr/>
        </p:nvSpPr>
        <p:spPr bwMode="auto">
          <a:xfrm>
            <a:off x="6807200" y="1714500"/>
            <a:ext cx="1892300" cy="35306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914400"/>
          </a:xfrm>
        </p:spPr>
        <p:txBody>
          <a:bodyPr/>
          <a:lstStyle/>
          <a:p>
            <a:r>
              <a:rPr lang="en-US" dirty="0"/>
              <a:t>Internet protocol stack</a:t>
            </a:r>
          </a:p>
        </p:txBody>
      </p:sp>
      <p:sp>
        <p:nvSpPr>
          <p:cNvPr id="83974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219200"/>
            <a:ext cx="6153150" cy="4851400"/>
          </a:xfrm>
        </p:spPr>
        <p:txBody>
          <a:bodyPr/>
          <a:lstStyle/>
          <a:p>
            <a:endParaRPr lang="en-US" sz="2000" b="0" dirty="0">
              <a:solidFill>
                <a:srgbClr val="FF0000"/>
              </a:solidFill>
            </a:endParaRPr>
          </a:p>
          <a:p>
            <a:r>
              <a:rPr lang="en-US" sz="2000" b="0" dirty="0">
                <a:solidFill>
                  <a:srgbClr val="FF0000"/>
                </a:solidFill>
              </a:rPr>
              <a:t>Why “Stack”?</a:t>
            </a:r>
          </a:p>
          <a:p>
            <a:endParaRPr lang="en-US" sz="2000" b="0" dirty="0">
              <a:solidFill>
                <a:srgbClr val="FF0000"/>
              </a:solidFill>
            </a:endParaRPr>
          </a:p>
          <a:p>
            <a:r>
              <a:rPr lang="en-US" sz="2000" b="0" dirty="0">
                <a:solidFill>
                  <a:srgbClr val="FF0000"/>
                </a:solidFill>
              </a:rPr>
              <a:t>Application:</a:t>
            </a:r>
            <a:r>
              <a:rPr lang="en-US" sz="2000" b="0" dirty="0"/>
              <a:t> e.g. e</a:t>
            </a:r>
            <a:r>
              <a:rPr lang="en-US" sz="1800" b="0" dirty="0"/>
              <a:t>-mail, web, file sharing</a:t>
            </a:r>
          </a:p>
          <a:p>
            <a:endParaRPr lang="en-US" sz="2000" b="0" dirty="0">
              <a:solidFill>
                <a:srgbClr val="FF0000"/>
              </a:solidFill>
            </a:endParaRPr>
          </a:p>
          <a:p>
            <a:r>
              <a:rPr lang="en-US" sz="2000" b="0" dirty="0">
                <a:solidFill>
                  <a:srgbClr val="FF0000"/>
                </a:solidFill>
              </a:rPr>
              <a:t>Transport:</a:t>
            </a:r>
            <a:r>
              <a:rPr lang="en-US" sz="2000" b="0" dirty="0"/>
              <a:t> (un)reliable proc.-to-proc. data transfer</a:t>
            </a:r>
          </a:p>
          <a:p>
            <a:endParaRPr lang="en-US" sz="2000" b="0" dirty="0">
              <a:solidFill>
                <a:srgbClr val="FF0000"/>
              </a:solidFill>
            </a:endParaRPr>
          </a:p>
          <a:p>
            <a:r>
              <a:rPr lang="en-US" sz="2000" b="0" dirty="0">
                <a:solidFill>
                  <a:srgbClr val="FF0000"/>
                </a:solidFill>
              </a:rPr>
              <a:t>Network:</a:t>
            </a:r>
            <a:r>
              <a:rPr lang="en-US" sz="2000" b="0" dirty="0"/>
              <a:t> end-to-end routing </a:t>
            </a:r>
          </a:p>
          <a:p>
            <a:endParaRPr lang="en-US" sz="2000" b="0" dirty="0">
              <a:solidFill>
                <a:srgbClr val="FF0000"/>
              </a:solidFill>
            </a:endParaRPr>
          </a:p>
          <a:p>
            <a:r>
              <a:rPr lang="en-US" sz="2000" b="0" dirty="0">
                <a:solidFill>
                  <a:srgbClr val="FF0000"/>
                </a:solidFill>
              </a:rPr>
              <a:t>Link:</a:t>
            </a:r>
            <a:r>
              <a:rPr lang="en-US" sz="2000" b="0" dirty="0"/>
              <a:t> transfer between neighboring </a:t>
            </a:r>
            <a:r>
              <a:rPr lang="en-US" sz="2000" b="0" dirty="0" smtClean="0"/>
              <a:t>nodes</a:t>
            </a:r>
            <a:endParaRPr lang="en-US" sz="2000" b="0" dirty="0"/>
          </a:p>
          <a:p>
            <a:endParaRPr lang="en-US" sz="2000" b="0" dirty="0">
              <a:solidFill>
                <a:srgbClr val="FF0000"/>
              </a:solidFill>
            </a:endParaRPr>
          </a:p>
          <a:p>
            <a:r>
              <a:rPr lang="en-US" sz="2000" b="0" dirty="0">
                <a:solidFill>
                  <a:srgbClr val="FF0000"/>
                </a:solidFill>
              </a:rPr>
              <a:t>Physical:</a:t>
            </a:r>
            <a:r>
              <a:rPr lang="en-US" sz="2000" b="0" dirty="0"/>
              <a:t> bits “</a:t>
            </a:r>
            <a:r>
              <a:rPr lang="en-US" sz="2000" b="0" dirty="0">
                <a:hlinkClick r:id="rId3"/>
              </a:rPr>
              <a:t>on the wire</a:t>
            </a:r>
            <a:r>
              <a:rPr lang="en-US" sz="2000" b="0" dirty="0"/>
              <a:t>”</a:t>
            </a:r>
          </a:p>
          <a:p>
            <a:endParaRPr lang="en-US" sz="2000" b="0" dirty="0"/>
          </a:p>
        </p:txBody>
      </p:sp>
      <p:grpSp>
        <p:nvGrpSpPr>
          <p:cNvPr id="2" name="Group 15"/>
          <p:cNvGrpSpPr/>
          <p:nvPr/>
        </p:nvGrpSpPr>
        <p:grpSpPr>
          <a:xfrm>
            <a:off x="6864350" y="1828800"/>
            <a:ext cx="1898650" cy="3530600"/>
            <a:chOff x="6508750" y="1828800"/>
            <a:chExt cx="1898650" cy="3530600"/>
          </a:xfrm>
        </p:grpSpPr>
        <p:sp>
          <p:nvSpPr>
            <p:cNvPr id="83976" name="Rectangle 6"/>
            <p:cNvSpPr>
              <a:spLocks noChangeArrowheads="1"/>
            </p:cNvSpPr>
            <p:nvPr/>
          </p:nvSpPr>
          <p:spPr bwMode="auto">
            <a:xfrm>
              <a:off x="6515100" y="1828800"/>
              <a:ext cx="1892300" cy="3530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3977" name="Text Box 7"/>
            <p:cNvSpPr txBox="1">
              <a:spLocks noChangeArrowheads="1"/>
            </p:cNvSpPr>
            <p:nvPr/>
          </p:nvSpPr>
          <p:spPr bwMode="auto">
            <a:xfrm>
              <a:off x="6626225" y="1925638"/>
              <a:ext cx="1698625" cy="337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latin typeface="Comic Sans MS" pitchFamily="66" charset="0"/>
                  <a:ea typeface="+mn-ea"/>
                  <a:cs typeface="+mn-cs"/>
                </a:rPr>
                <a:t>application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latin typeface="Comic Sans MS" pitchFamily="66" charset="0"/>
                  <a:ea typeface="+mn-ea"/>
                  <a:cs typeface="+mn-cs"/>
                </a:rPr>
                <a:t>transport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latin typeface="Comic Sans MS" pitchFamily="66" charset="0"/>
                  <a:ea typeface="+mn-ea"/>
                  <a:cs typeface="+mn-cs"/>
                </a:rPr>
                <a:t>network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latin typeface="Comic Sans MS" pitchFamily="66" charset="0"/>
                  <a:ea typeface="+mn-ea"/>
                  <a:cs typeface="+mn-cs"/>
                </a:rPr>
                <a:t>link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latin typeface="Comic Sans MS" pitchFamily="66" charset="0"/>
                  <a:ea typeface="+mn-ea"/>
                  <a:cs typeface="+mn-cs"/>
                </a:rPr>
                <a:t>physical</a:t>
              </a:r>
            </a:p>
          </p:txBody>
        </p:sp>
        <p:sp>
          <p:nvSpPr>
            <p:cNvPr id="83978" name="Line 8"/>
            <p:cNvSpPr>
              <a:spLocks noChangeShapeType="1"/>
            </p:cNvSpPr>
            <p:nvPr/>
          </p:nvSpPr>
          <p:spPr bwMode="auto">
            <a:xfrm>
              <a:off x="6508750" y="2520950"/>
              <a:ext cx="188595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3979" name="Line 9"/>
            <p:cNvSpPr>
              <a:spLocks noChangeShapeType="1"/>
            </p:cNvSpPr>
            <p:nvPr/>
          </p:nvSpPr>
          <p:spPr bwMode="auto">
            <a:xfrm>
              <a:off x="6508750" y="3225800"/>
              <a:ext cx="188595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3980" name="Line 10"/>
            <p:cNvSpPr>
              <a:spLocks noChangeShapeType="1"/>
            </p:cNvSpPr>
            <p:nvPr/>
          </p:nvSpPr>
          <p:spPr bwMode="auto">
            <a:xfrm>
              <a:off x="6508750" y="3937000"/>
              <a:ext cx="188595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3981" name="Line 11"/>
            <p:cNvSpPr>
              <a:spLocks noChangeShapeType="1"/>
            </p:cNvSpPr>
            <p:nvPr/>
          </p:nvSpPr>
          <p:spPr bwMode="auto">
            <a:xfrm>
              <a:off x="6508750" y="4648200"/>
              <a:ext cx="188595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2"/>
          <p:cNvSpPr>
            <a:spLocks noChangeArrowheads="1"/>
          </p:cNvSpPr>
          <p:nvPr/>
        </p:nvSpPr>
        <p:spPr bwMode="auto">
          <a:xfrm>
            <a:off x="7077075" y="1714500"/>
            <a:ext cx="1892300" cy="35306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499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reference model</a:t>
            </a:r>
            <a:r>
              <a:rPr lang="he-IL" dirty="0"/>
              <a:t> </a:t>
            </a:r>
            <a:r>
              <a:rPr lang="en-US" dirty="0"/>
              <a:t>(by ISO)</a:t>
            </a:r>
          </a:p>
        </p:txBody>
      </p:sp>
      <p:sp>
        <p:nvSpPr>
          <p:cNvPr id="8499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422400"/>
            <a:ext cx="5715000" cy="4648200"/>
          </a:xfrm>
        </p:spPr>
        <p:txBody>
          <a:bodyPr/>
          <a:lstStyle/>
          <a:p>
            <a:r>
              <a:rPr lang="en-US" sz="2400" b="0" dirty="0">
                <a:solidFill>
                  <a:srgbClr val="FF0000"/>
                </a:solidFill>
                <a:hlinkClick r:id="rId3"/>
              </a:rPr>
              <a:t>OSI</a:t>
            </a:r>
            <a:r>
              <a:rPr lang="en-US" sz="2400" b="0" dirty="0">
                <a:solidFill>
                  <a:srgbClr val="FF0000"/>
                </a:solidFill>
              </a:rPr>
              <a:t>: Open Source Interconnection</a:t>
            </a:r>
          </a:p>
          <a:p>
            <a:r>
              <a:rPr lang="en-US" sz="2400" b="0" dirty="0">
                <a:solidFill>
                  <a:srgbClr val="FF0000"/>
                </a:solidFill>
                <a:hlinkClick r:id="rId4"/>
              </a:rPr>
              <a:t>ISO</a:t>
            </a:r>
            <a:r>
              <a:rPr lang="en-US" sz="2400" b="0" dirty="0">
                <a:solidFill>
                  <a:srgbClr val="FF0000"/>
                </a:solidFill>
              </a:rPr>
              <a:t>: International Organization for Standardization</a:t>
            </a:r>
          </a:p>
          <a:p>
            <a:r>
              <a:rPr lang="en-US" sz="2400" b="0" dirty="0">
                <a:solidFill>
                  <a:srgbClr val="FF0000"/>
                </a:solidFill>
              </a:rPr>
              <a:t>presentation:</a:t>
            </a:r>
            <a:r>
              <a:rPr lang="en-US" sz="2400" b="0" dirty="0"/>
              <a:t> allow applications to interpret meaning of data, e.g., encryption, compression</a:t>
            </a:r>
          </a:p>
          <a:p>
            <a:r>
              <a:rPr lang="en-US" sz="2400" b="0" i="1" dirty="0">
                <a:solidFill>
                  <a:srgbClr val="FF3300"/>
                </a:solidFill>
              </a:rPr>
              <a:t>session:</a:t>
            </a:r>
            <a:r>
              <a:rPr lang="en-US" sz="2400" b="0" dirty="0"/>
              <a:t> synchronization. </a:t>
            </a:r>
          </a:p>
          <a:p>
            <a:pPr lvl="1"/>
            <a:r>
              <a:rPr lang="en-US" sz="2000" b="0" dirty="0" err="1"/>
              <a:t>Eg</a:t>
            </a:r>
            <a:r>
              <a:rPr lang="en-US" sz="2000" b="0" dirty="0"/>
              <a:t>: migration</a:t>
            </a:r>
          </a:p>
          <a:p>
            <a:r>
              <a:rPr lang="en-US" sz="2400" b="0" dirty="0"/>
              <a:t>Internet stack “missing” these layers!</a:t>
            </a:r>
          </a:p>
          <a:p>
            <a:pPr lvl="1"/>
            <a:r>
              <a:rPr lang="en-US" b="0" dirty="0"/>
              <a:t>these services, </a:t>
            </a:r>
            <a:r>
              <a:rPr lang="en-US" b="0" i="1" dirty="0"/>
              <a:t>if needed,</a:t>
            </a:r>
            <a:r>
              <a:rPr lang="en-US" b="0" dirty="0"/>
              <a:t> must be implemented in application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6477000" y="1762125"/>
            <a:ext cx="2408238" cy="3587750"/>
            <a:chOff x="3265" y="1545"/>
            <a:chExt cx="1249" cy="2260"/>
          </a:xfrm>
        </p:grpSpPr>
        <p:sp>
          <p:nvSpPr>
            <p:cNvPr id="85000" name="Rectangle 6"/>
            <p:cNvSpPr>
              <a:spLocks noChangeArrowheads="1"/>
            </p:cNvSpPr>
            <p:nvPr/>
          </p:nvSpPr>
          <p:spPr bwMode="auto">
            <a:xfrm>
              <a:off x="3310" y="1545"/>
              <a:ext cx="1192" cy="225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5001" name="Text Box 7"/>
            <p:cNvSpPr txBox="1">
              <a:spLocks noChangeArrowheads="1"/>
            </p:cNvSpPr>
            <p:nvPr/>
          </p:nvSpPr>
          <p:spPr bwMode="auto">
            <a:xfrm>
              <a:off x="3265" y="1654"/>
              <a:ext cx="1249" cy="21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rtl="0" eaLnBrk="0" fontAlgn="base" hangingPunct="0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latin typeface="Comic Sans MS" pitchFamily="66" charset="0"/>
                  <a:ea typeface="+mn-ea"/>
                  <a:cs typeface="+mn-cs"/>
                </a:rPr>
                <a:t>application</a:t>
              </a:r>
            </a:p>
            <a:p>
              <a:pPr algn="ctr" rtl="0" eaLnBrk="0" fontAlgn="base" hangingPunct="0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1200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  <a:p>
              <a:pPr algn="ctr" rtl="0" eaLnBrk="0" fontAlgn="base" hangingPunct="0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latin typeface="Comic Sans MS" pitchFamily="66" charset="0"/>
                  <a:ea typeface="+mn-ea"/>
                  <a:cs typeface="+mn-cs"/>
                </a:rPr>
                <a:t>presentation</a:t>
              </a:r>
            </a:p>
            <a:p>
              <a:pPr algn="ctr" rtl="0" eaLnBrk="0" fontAlgn="base" hangingPunct="0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1200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  <a:p>
              <a:pPr algn="ctr" rtl="0" eaLnBrk="0" fontAlgn="base" hangingPunct="0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latin typeface="Comic Sans MS" pitchFamily="66" charset="0"/>
                  <a:ea typeface="+mn-ea"/>
                  <a:cs typeface="+mn-cs"/>
                </a:rPr>
                <a:t>session</a:t>
              </a:r>
            </a:p>
            <a:p>
              <a:pPr algn="ctr" rtl="0" eaLnBrk="0" fontAlgn="base" hangingPunct="0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1200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  <a:p>
              <a:pPr algn="ctr" rtl="0" eaLnBrk="0" fontAlgn="base" hangingPunct="0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latin typeface="Comic Sans MS" pitchFamily="66" charset="0"/>
                  <a:ea typeface="+mn-ea"/>
                  <a:cs typeface="+mn-cs"/>
                </a:rPr>
                <a:t>transport</a:t>
              </a:r>
            </a:p>
            <a:p>
              <a:pPr algn="ctr" rtl="0" eaLnBrk="0" fontAlgn="base" hangingPunct="0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1200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  <a:p>
              <a:pPr algn="ctr" rtl="0" eaLnBrk="0" fontAlgn="base" hangingPunct="0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latin typeface="Comic Sans MS" pitchFamily="66" charset="0"/>
                  <a:ea typeface="+mn-ea"/>
                  <a:cs typeface="+mn-cs"/>
                </a:rPr>
                <a:t>network</a:t>
              </a:r>
            </a:p>
            <a:p>
              <a:pPr algn="ctr" rtl="0" eaLnBrk="0" fontAlgn="base" hangingPunct="0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1200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  <a:p>
              <a:pPr algn="ctr" rtl="0" eaLnBrk="0" fontAlgn="base" hangingPunct="0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latin typeface="Comic Sans MS" pitchFamily="66" charset="0"/>
                  <a:ea typeface="+mn-ea"/>
                  <a:cs typeface="+mn-cs"/>
                </a:rPr>
                <a:t>link</a:t>
              </a:r>
            </a:p>
            <a:p>
              <a:pPr algn="ctr" rtl="0" eaLnBrk="0" fontAlgn="base" hangingPunct="0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1200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  <a:p>
              <a:pPr algn="ctr" rtl="0" eaLnBrk="0" fontAlgn="base" hangingPunct="0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 dirty="0">
                  <a:solidFill>
                    <a:srgbClr val="000000"/>
                  </a:solidFill>
                  <a:latin typeface="Comic Sans MS" pitchFamily="66" charset="0"/>
                  <a:ea typeface="+mn-ea"/>
                  <a:cs typeface="+mn-cs"/>
                </a:rPr>
                <a:t>physical</a:t>
              </a:r>
            </a:p>
          </p:txBody>
        </p:sp>
        <p:sp>
          <p:nvSpPr>
            <p:cNvPr id="85002" name="Line 8"/>
            <p:cNvSpPr>
              <a:spLocks noChangeShapeType="1"/>
            </p:cNvSpPr>
            <p:nvPr/>
          </p:nvSpPr>
          <p:spPr bwMode="auto">
            <a:xfrm>
              <a:off x="3297" y="1918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5003" name="Line 9"/>
            <p:cNvSpPr>
              <a:spLocks noChangeShapeType="1"/>
            </p:cNvSpPr>
            <p:nvPr/>
          </p:nvSpPr>
          <p:spPr bwMode="auto">
            <a:xfrm>
              <a:off x="3306" y="2533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5004" name="Line 10"/>
            <p:cNvSpPr>
              <a:spLocks noChangeShapeType="1"/>
            </p:cNvSpPr>
            <p:nvPr/>
          </p:nvSpPr>
          <p:spPr bwMode="auto">
            <a:xfrm>
              <a:off x="3306" y="2873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5005" name="Line 11"/>
            <p:cNvSpPr>
              <a:spLocks noChangeShapeType="1"/>
            </p:cNvSpPr>
            <p:nvPr/>
          </p:nvSpPr>
          <p:spPr bwMode="auto">
            <a:xfrm>
              <a:off x="3307" y="3513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5006" name="Line 12"/>
            <p:cNvSpPr>
              <a:spLocks noChangeShapeType="1"/>
            </p:cNvSpPr>
            <p:nvPr/>
          </p:nvSpPr>
          <p:spPr bwMode="auto">
            <a:xfrm>
              <a:off x="3297" y="3209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85007" name="Line 13"/>
            <p:cNvSpPr>
              <a:spLocks noChangeShapeType="1"/>
            </p:cNvSpPr>
            <p:nvPr/>
          </p:nvSpPr>
          <p:spPr bwMode="auto">
            <a:xfrm>
              <a:off x="3296" y="2245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kern="120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OSI model</a:t>
            </a:r>
            <a:endParaRPr lang="en-US" dirty="0"/>
          </a:p>
        </p:txBody>
      </p:sp>
      <p:pic>
        <p:nvPicPr>
          <p:cNvPr id="48845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898650"/>
            <a:ext cx="8447088" cy="343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5 / 7 layers</a:t>
            </a:r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447800"/>
            <a:ext cx="6900862" cy="482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158750" y="82550"/>
            <a:ext cx="8826500" cy="1136650"/>
          </a:xfrm>
        </p:spPr>
        <p:txBody>
          <a:bodyPr/>
          <a:lstStyle/>
          <a:p>
            <a:pPr rtl="1"/>
            <a:r>
              <a:rPr lang="he-IL" altLang="he-IL" sz="4000" dirty="0"/>
              <a:t>"כל האומר דבר בשם אומרו"</a:t>
            </a:r>
            <a:r>
              <a:rPr lang="en-US" altLang="he-IL" sz="4000" dirty="0"/>
              <a:t> </a:t>
            </a:r>
            <a:r>
              <a:rPr lang="he-IL" altLang="he-IL" sz="4000" dirty="0"/>
              <a:t>וגו' – </a:t>
            </a:r>
            <a:br>
              <a:rPr lang="he-IL" altLang="he-IL" sz="4000" dirty="0"/>
            </a:br>
            <a:r>
              <a:rPr lang="en-US" altLang="he-IL" sz="4000" dirty="0">
                <a:ea typeface="MS PGothic" pitchFamily="34" charset="-128"/>
              </a:rPr>
              <a:t>A note on the use of these </a:t>
            </a:r>
            <a:r>
              <a:rPr lang="en-US" altLang="he-IL" sz="4000" dirty="0" err="1">
                <a:ea typeface="MS PGothic" pitchFamily="34" charset="-128"/>
              </a:rPr>
              <a:t>ppt</a:t>
            </a:r>
            <a:r>
              <a:rPr lang="en-US" altLang="he-IL" sz="4000" dirty="0">
                <a:ea typeface="MS PGothic" pitchFamily="34" charset="-128"/>
              </a:rPr>
              <a:t> slide</a:t>
            </a:r>
            <a:endParaRPr lang="en-US" altLang="he-IL" sz="4000" dirty="0"/>
          </a:p>
        </p:txBody>
      </p:sp>
      <p:sp>
        <p:nvSpPr>
          <p:cNvPr id="2057" name="Rectangle 3"/>
          <p:cNvSpPr>
            <a:spLocks noChangeArrowheads="1"/>
          </p:cNvSpPr>
          <p:nvPr/>
        </p:nvSpPr>
        <p:spPr bwMode="auto">
          <a:xfrm>
            <a:off x="233791" y="1404730"/>
            <a:ext cx="6019800" cy="461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173038" indent="-173038" algn="l">
              <a:lnSpc>
                <a:spcPct val="85000"/>
              </a:lnSpc>
              <a:buFont typeface="Arial" pitchFamily="34" charset="0"/>
              <a:buChar char="•"/>
            </a:pPr>
            <a:r>
              <a:rPr lang="en-US" altLang="he-IL" sz="1800" b="0" dirty="0">
                <a:ea typeface="MS PGothic" pitchFamily="34" charset="-128"/>
              </a:rPr>
              <a:t>We</a:t>
            </a:r>
            <a:r>
              <a:rPr lang="ja-JP" altLang="en-US" sz="1800" b="0" dirty="0">
                <a:ea typeface="MS PGothic" pitchFamily="34" charset="-128"/>
              </a:rPr>
              <a:t>’</a:t>
            </a:r>
            <a:r>
              <a:rPr lang="en-US" altLang="ja-JP" sz="1800" b="0" dirty="0">
                <a:ea typeface="MS PGothic" pitchFamily="34" charset="-128"/>
              </a:rPr>
              <a:t>re making these slides freely available to all (faculty, students, readers). They</a:t>
            </a:r>
            <a:r>
              <a:rPr lang="ja-JP" altLang="en-US" sz="1800" b="0" dirty="0">
                <a:ea typeface="MS PGothic" pitchFamily="34" charset="-128"/>
              </a:rPr>
              <a:t>’</a:t>
            </a:r>
            <a:r>
              <a:rPr lang="en-US" altLang="ja-JP" sz="1800" b="0" dirty="0">
                <a:ea typeface="MS PGothic" pitchFamily="34" charset="-128"/>
              </a:rPr>
              <a:t>re in PowerPoint form so you see the animations; and can add, modify, and delete slides  (including this one) and slide content to suit your needs. They obviously represent a </a:t>
            </a:r>
            <a:r>
              <a:rPr lang="en-US" altLang="ja-JP" sz="1800" b="0" i="1" dirty="0">
                <a:ea typeface="MS PGothic" pitchFamily="34" charset="-128"/>
              </a:rPr>
              <a:t>lot</a:t>
            </a:r>
            <a:r>
              <a:rPr lang="en-US" altLang="ja-JP" sz="1800" b="0" dirty="0">
                <a:ea typeface="MS PGothic" pitchFamily="34" charset="-128"/>
              </a:rPr>
              <a:t> of work on our part. In return for use, we only ask the following: </a:t>
            </a:r>
            <a:endParaRPr lang="en-US" altLang="ja-JP" sz="1800" b="0" dirty="0">
              <a:latin typeface="Gill Sans MT" pitchFamily="34" charset="0"/>
              <a:ea typeface="MS PGothic" pitchFamily="34" charset="-128"/>
            </a:endParaRPr>
          </a:p>
          <a:p>
            <a:pPr marL="173038" indent="-173038" algn="l">
              <a:lnSpc>
                <a:spcPct val="85000"/>
              </a:lnSpc>
              <a:buFont typeface="Arial" pitchFamily="34" charset="0"/>
              <a:buChar char="•"/>
            </a:pPr>
            <a:r>
              <a:rPr lang="en-US" altLang="he-IL" sz="1800" b="0" dirty="0">
                <a:ea typeface="MS PGothic" pitchFamily="34" charset="-128"/>
              </a:rPr>
              <a:t>If you use these slides (e.g., in a class) that you mention their source (after all, we</a:t>
            </a:r>
            <a:r>
              <a:rPr lang="ja-JP" altLang="en-US" sz="1800" b="0" dirty="0">
                <a:ea typeface="MS PGothic" pitchFamily="34" charset="-128"/>
              </a:rPr>
              <a:t>’</a:t>
            </a:r>
            <a:r>
              <a:rPr lang="en-US" altLang="ja-JP" sz="1800" b="0" dirty="0">
                <a:ea typeface="MS PGothic" pitchFamily="34" charset="-128"/>
              </a:rPr>
              <a:t>d like people to use our book!)</a:t>
            </a:r>
          </a:p>
          <a:p>
            <a:pPr marL="173038" indent="-173038" algn="l">
              <a:lnSpc>
                <a:spcPct val="85000"/>
              </a:lnSpc>
              <a:buFont typeface="Arial" pitchFamily="34" charset="0"/>
              <a:buChar char="•"/>
            </a:pPr>
            <a:r>
              <a:rPr lang="en-US" altLang="he-IL" sz="1800" b="0" dirty="0">
                <a:ea typeface="MS PGothic" pitchFamily="34" charset="-128"/>
              </a:rPr>
              <a:t>If you post any slides on a www site, that you note that they are adapted from (or perhaps identical to) our slides, and note our copyright of this material.</a:t>
            </a:r>
          </a:p>
          <a:p>
            <a:pPr marL="173038" indent="-173038" algn="l">
              <a:buClr>
                <a:schemeClr val="accent2"/>
              </a:buClr>
              <a:buFont typeface="Wingdings" pitchFamily="2" charset="2"/>
              <a:buChar char="q"/>
            </a:pPr>
            <a:endParaRPr lang="en-US" altLang="he-IL" sz="1800" b="0" dirty="0">
              <a:ea typeface="MS PGothic" pitchFamily="34" charset="-128"/>
            </a:endParaRPr>
          </a:p>
          <a:p>
            <a:pPr marL="173038" indent="-173038" algn="l">
              <a:lnSpc>
                <a:spcPct val="85000"/>
              </a:lnSpc>
              <a:buClr>
                <a:schemeClr val="accent2"/>
              </a:buClr>
              <a:buFont typeface="Arial" pitchFamily="34" charset="0"/>
              <a:buChar char="•"/>
            </a:pPr>
            <a:r>
              <a:rPr lang="en-US" altLang="he-IL" sz="1800" b="0" dirty="0">
                <a:ea typeface="MS PGothic" pitchFamily="34" charset="-128"/>
              </a:rPr>
              <a:t>Thanks and enjoy!  JFK/KWR.</a:t>
            </a:r>
          </a:p>
          <a:p>
            <a:pPr marL="173038" indent="-173038" algn="l">
              <a:lnSpc>
                <a:spcPct val="85000"/>
              </a:lnSpc>
              <a:buClr>
                <a:schemeClr val="accent2"/>
              </a:buClr>
              <a:buFont typeface="Arial" pitchFamily="34" charset="0"/>
              <a:buChar char="•"/>
            </a:pPr>
            <a:endParaRPr lang="en-US" altLang="he-IL" sz="1800" b="0" dirty="0">
              <a:ea typeface="MS PGothic" pitchFamily="34" charset="-128"/>
            </a:endParaRPr>
          </a:p>
          <a:p>
            <a:pPr marL="173038" indent="-173038" algn="l">
              <a:lnSpc>
                <a:spcPct val="85000"/>
              </a:lnSpc>
              <a:buClr>
                <a:schemeClr val="accent2"/>
              </a:buClr>
              <a:buFont typeface="Arial" pitchFamily="34" charset="0"/>
              <a:buChar char="•"/>
            </a:pPr>
            <a:r>
              <a:rPr lang="en-US" altLang="he-IL" sz="1800" dirty="0">
                <a:ea typeface="MS PGothic" pitchFamily="34" charset="-128"/>
              </a:rPr>
              <a:t>All material copyright 1996-2012</a:t>
            </a:r>
          </a:p>
          <a:p>
            <a:pPr marL="173038" indent="-173038" algn="l">
              <a:lnSpc>
                <a:spcPct val="85000"/>
              </a:lnSpc>
            </a:pPr>
            <a:r>
              <a:rPr lang="en-US" altLang="he-IL" sz="1800" dirty="0">
                <a:ea typeface="MS PGothic" pitchFamily="34" charset="-128"/>
              </a:rPr>
              <a:t>     J.F Kurose and K.W. Ross, All Rights Reserved</a:t>
            </a:r>
          </a:p>
          <a:p>
            <a:pPr algn="l"/>
            <a:endParaRPr lang="en-US" altLang="ja-JP" sz="1800" b="0" dirty="0">
              <a:ea typeface="MS PGothic" pitchFamily="34" charset="-128"/>
            </a:endParaRPr>
          </a:p>
          <a:p>
            <a:pPr algn="l">
              <a:lnSpc>
                <a:spcPct val="85000"/>
              </a:lnSpc>
            </a:pPr>
            <a:endParaRPr lang="en-US" altLang="he-IL" sz="1800" b="0" dirty="0">
              <a:ea typeface="MS PGothic" pitchFamily="34" charset="-128"/>
            </a:endParaRPr>
          </a:p>
        </p:txBody>
      </p:sp>
      <p:pic>
        <p:nvPicPr>
          <p:cNvPr id="6" name="Picture 1" descr="6e_cover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2286000"/>
            <a:ext cx="2661809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47B2CD-8997-4876-B4D6-01E7166EE960}"/>
              </a:ext>
            </a:extLst>
          </p:cNvPr>
          <p:cNvSpPr txBox="1"/>
          <p:nvPr/>
        </p:nvSpPr>
        <p:spPr>
          <a:xfrm>
            <a:off x="158750" y="5596073"/>
            <a:ext cx="837565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altLang="he-IL" b="0" dirty="0">
                <a:latin typeface="Arial" charset="0"/>
              </a:rPr>
              <a:t>See additional references in the end of each ppt</a:t>
            </a:r>
          </a:p>
          <a:p>
            <a:endParaRPr lang="he-IL" b="0" dirty="0"/>
          </a:p>
        </p:txBody>
      </p:sp>
    </p:spTree>
    <p:extLst>
      <p:ext uri="{BB962C8B-B14F-4D97-AF65-F5344CB8AC3E}">
        <p14:creationId xmlns:p14="http://schemas.microsoft.com/office/powerpoint/2010/main" val="39134431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layering?</a:t>
            </a:r>
          </a:p>
        </p:txBody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6100" y="1269998"/>
            <a:ext cx="7772400" cy="4648200"/>
          </a:xfrm>
        </p:spPr>
        <p:txBody>
          <a:bodyPr/>
          <a:lstStyle/>
          <a:p>
            <a:r>
              <a:rPr lang="en-US" sz="2400" b="0" dirty="0"/>
              <a:t>In practice, the borders between the layers are not definite</a:t>
            </a:r>
          </a:p>
          <a:p>
            <a:pPr lvl="1"/>
            <a:r>
              <a:rPr lang="en-US" b="0" dirty="0">
                <a:ea typeface="+mn-ea"/>
                <a:cs typeface="+mn-cs"/>
              </a:rPr>
              <a:t>The “link layer” of delivery (flight / boat / car) impacts the higher layers</a:t>
            </a:r>
          </a:p>
          <a:p>
            <a:r>
              <a:rPr lang="en-US" sz="2400" b="0" dirty="0"/>
              <a:t>Layering considered harmful</a:t>
            </a:r>
            <a:endParaRPr lang="he-IL" sz="2400" b="0" dirty="0"/>
          </a:p>
          <a:p>
            <a:pPr lvl="1"/>
            <a:r>
              <a:rPr lang="en-US" b="0" dirty="0">
                <a:ea typeface="+mn-ea"/>
                <a:cs typeface="+mn-cs"/>
              </a:rPr>
              <a:t>Duplicate functions (</a:t>
            </a:r>
            <a:r>
              <a:rPr lang="en-US" b="0" dirty="0" err="1">
                <a:ea typeface="+mn-ea"/>
                <a:cs typeface="+mn-cs"/>
              </a:rPr>
              <a:t>eg</a:t>
            </a:r>
            <a:r>
              <a:rPr lang="en-US" b="0" dirty="0">
                <a:ea typeface="+mn-ea"/>
                <a:cs typeface="+mn-cs"/>
              </a:rPr>
              <a:t> ECC / Checksum)</a:t>
            </a:r>
          </a:p>
          <a:p>
            <a:pPr lvl="2"/>
            <a:r>
              <a:rPr lang="en-US" sz="2400" dirty="0">
                <a:ea typeface="+mn-ea"/>
                <a:cs typeface="+mn-cs"/>
              </a:rPr>
              <a:t>Parallel to multiple identical security checks at an airport</a:t>
            </a:r>
          </a:p>
          <a:p>
            <a:r>
              <a:rPr lang="en-US" sz="2400" b="0" dirty="0"/>
              <a:t>Knowledge about other layers may enable optimizations</a:t>
            </a:r>
          </a:p>
          <a:p>
            <a:pPr lvl="1"/>
            <a:r>
              <a:rPr lang="en-US" b="0" dirty="0" err="1">
                <a:ea typeface="+mn-ea"/>
                <a:cs typeface="+mn-cs"/>
              </a:rPr>
              <a:t>Eg</a:t>
            </a:r>
            <a:r>
              <a:rPr lang="en-US" b="0" dirty="0">
                <a:ea typeface="+mn-ea"/>
                <a:cs typeface="+mn-cs"/>
              </a:rPr>
              <a:t> – is there another branch of the destination company in case of a traffic jam?</a:t>
            </a:r>
          </a:p>
        </p:txBody>
      </p:sp>
    </p:spTree>
    <p:extLst>
      <p:ext uri="{BB962C8B-B14F-4D97-AF65-F5344CB8AC3E}">
        <p14:creationId xmlns:p14="http://schemas.microsoft.com/office/powerpoint/2010/main" val="366198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9628-DB4F-44C0-B1DC-39814E16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C1AA9-3B47-4674-8CB2-0D80F3C9D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562600"/>
          </a:xfrm>
        </p:spPr>
        <p:txBody>
          <a:bodyPr/>
          <a:lstStyle/>
          <a:p>
            <a:r>
              <a:rPr lang="en-US" b="0" dirty="0"/>
              <a:t>Communication networks are imperfect</a:t>
            </a:r>
          </a:p>
          <a:p>
            <a:r>
              <a:rPr lang="en-US" b="0" dirty="0"/>
              <a:t>Many problems stem from “historical reasons”</a:t>
            </a:r>
          </a:p>
        </p:txBody>
      </p:sp>
      <p:pic>
        <p:nvPicPr>
          <p:cNvPr id="7172" name="Picture 4" descr="Stonehenge, Monument, Prehistoric">
            <a:extLst>
              <a:ext uri="{FF2B5EF4-FFF2-40B4-BE49-F238E27FC236}">
                <a16:creationId xmlns:a16="http://schemas.microsoft.com/office/drawing/2014/main" id="{B2EDF259-0DA9-48A6-8DB2-06C8136B8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86000"/>
            <a:ext cx="6096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09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EE384x, Packet Switch Architectures – lectures slides by Nick </a:t>
            </a:r>
            <a:r>
              <a:rPr lang="en-US" b="0" dirty="0" err="1"/>
              <a:t>McKeown</a:t>
            </a:r>
            <a:r>
              <a:rPr lang="en-US" b="0" dirty="0"/>
              <a:t> &amp; </a:t>
            </a:r>
            <a:r>
              <a:rPr lang="en-US" b="0" dirty="0" err="1"/>
              <a:t>Balaji</a:t>
            </a:r>
            <a:r>
              <a:rPr lang="en-US" b="0" dirty="0"/>
              <a:t> </a:t>
            </a:r>
            <a:r>
              <a:rPr lang="en-US" b="0" dirty="0" err="1"/>
              <a:t>Prabakhar</a:t>
            </a:r>
            <a:r>
              <a:rPr lang="en-US" b="0" dirty="0"/>
              <a:t>, spring 2012, Stanford University</a:t>
            </a:r>
          </a:p>
          <a:p>
            <a:endParaRPr lang="en-US" b="0" dirty="0"/>
          </a:p>
          <a:p>
            <a:endParaRPr lang="he-IL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Agenda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0" dirty="0"/>
              <a:t>A</a:t>
            </a:r>
            <a:r>
              <a:rPr lang="en-US" altLang="he-IL" sz="3200" b="0" dirty="0">
                <a:latin typeface="Arial" charset="0"/>
              </a:rPr>
              <a:t>cquaintance &amp; administration</a:t>
            </a:r>
          </a:p>
          <a:p>
            <a:r>
              <a:rPr lang="en-US" altLang="he-IL" sz="3200" dirty="0">
                <a:solidFill>
                  <a:srgbClr val="FF6600"/>
                </a:solidFill>
                <a:latin typeface="Arial" charset="0"/>
              </a:rPr>
              <a:t>What’s the Internet</a:t>
            </a:r>
          </a:p>
          <a:p>
            <a:r>
              <a:rPr lang="en-US" altLang="he-IL" sz="3200" b="0" dirty="0">
                <a:latin typeface="Arial" charset="0"/>
              </a:rPr>
              <a:t>Network edge</a:t>
            </a:r>
          </a:p>
          <a:p>
            <a:r>
              <a:rPr lang="en-US" altLang="he-IL" sz="3200" b="0" dirty="0">
                <a:latin typeface="Arial" charset="0"/>
              </a:rPr>
              <a:t>Network core</a:t>
            </a:r>
          </a:p>
          <a:p>
            <a:r>
              <a:rPr lang="en-US" altLang="he-IL" sz="3200" b="0" dirty="0">
                <a:latin typeface="Arial" charset="0"/>
              </a:rPr>
              <a:t>Optimization criteria</a:t>
            </a:r>
          </a:p>
          <a:p>
            <a:r>
              <a:rPr lang="en-US" altLang="he-IL" sz="3200" b="0" dirty="0">
                <a:latin typeface="Arial" charset="0"/>
              </a:rPr>
              <a:t>Protocol layers</a:t>
            </a:r>
            <a:endParaRPr lang="he-IL" sz="3200" b="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he-IL" sz="4000" dirty="0"/>
              <a:t>T</a:t>
            </a:r>
            <a:r>
              <a:rPr lang="en-US" altLang="ja-JP" sz="4000" dirty="0"/>
              <a:t>he Internet: </a:t>
            </a:r>
            <a:r>
              <a:rPr lang="ja-JP" altLang="en-US" sz="4000" dirty="0"/>
              <a:t>“</a:t>
            </a:r>
            <a:r>
              <a:rPr lang="en-US" altLang="ja-JP" sz="4000" dirty="0"/>
              <a:t>nuts and bolts</a:t>
            </a:r>
            <a:r>
              <a:rPr lang="ja-JP" altLang="en-US" sz="4000" dirty="0"/>
              <a:t>”</a:t>
            </a:r>
            <a:r>
              <a:rPr lang="en-US" altLang="ja-JP" sz="4000" dirty="0"/>
              <a:t> view</a:t>
            </a:r>
            <a:endParaRPr lang="en-US" altLang="he-IL" sz="4800" dirty="0"/>
          </a:p>
        </p:txBody>
      </p:sp>
      <p:sp>
        <p:nvSpPr>
          <p:cNvPr id="469" name="מציין מיקום תוכן 468"/>
          <p:cNvSpPr>
            <a:spLocks noGrp="1"/>
          </p:cNvSpPr>
          <p:nvPr>
            <p:ph idx="1"/>
          </p:nvPr>
        </p:nvSpPr>
        <p:spPr>
          <a:xfrm>
            <a:off x="228600" y="1143000"/>
            <a:ext cx="3810000" cy="5562600"/>
          </a:xfrm>
        </p:spPr>
        <p:txBody>
          <a:bodyPr/>
          <a:lstStyle/>
          <a:p>
            <a:pPr marL="231775" indent="-231775" eaLnBrk="1" hangingPunct="1">
              <a:spcBef>
                <a:spcPct val="15000"/>
              </a:spcBef>
              <a:buSzPct val="75000"/>
            </a:pPr>
            <a:r>
              <a:rPr lang="en-US" altLang="he-IL" sz="2400" b="0" dirty="0"/>
              <a:t>Billions of connected computing devices:</a:t>
            </a:r>
          </a:p>
          <a:p>
            <a:pPr marL="1089025" lvl="1" indent="-231775" eaLnBrk="1" hangingPunct="1">
              <a:spcBef>
                <a:spcPct val="15000"/>
              </a:spcBef>
              <a:buSzPct val="75000"/>
            </a:pPr>
            <a:r>
              <a:rPr lang="en-US" altLang="he-IL" b="0" i="1" dirty="0">
                <a:ea typeface="MS PGothic" pitchFamily="34" charset="-128"/>
              </a:rPr>
              <a:t>hosts = end systems </a:t>
            </a:r>
          </a:p>
          <a:p>
            <a:pPr marL="231775" indent="-231775" eaLnBrk="1" hangingPunct="1">
              <a:spcBef>
                <a:spcPct val="15000"/>
              </a:spcBef>
              <a:buSzPct val="75000"/>
            </a:pPr>
            <a:endParaRPr lang="en-US" altLang="he-IL" b="0" i="1" dirty="0">
              <a:latin typeface="Gill Sans MT" pitchFamily="34" charset="0"/>
              <a:ea typeface="MS PGothic" pitchFamily="34" charset="-128"/>
            </a:endParaRPr>
          </a:p>
          <a:p>
            <a:pPr marL="231775" indent="-231775" eaLnBrk="1" hangingPunct="1">
              <a:spcBef>
                <a:spcPct val="15000"/>
              </a:spcBef>
              <a:buSzPct val="75000"/>
            </a:pPr>
            <a:r>
              <a:rPr lang="en-US" altLang="he-IL" b="0" i="1" dirty="0">
                <a:latin typeface="Gill Sans MT" pitchFamily="34" charset="0"/>
                <a:ea typeface="MS PGothic" pitchFamily="34" charset="-128"/>
              </a:rPr>
              <a:t>Communication links</a:t>
            </a:r>
            <a:endParaRPr lang="en-US" altLang="he-IL" b="0" dirty="0">
              <a:latin typeface="Gill Sans MT" pitchFamily="34" charset="0"/>
              <a:ea typeface="MS PGothic" pitchFamily="34" charset="-128"/>
            </a:endParaRPr>
          </a:p>
          <a:p>
            <a:pPr marL="1089025" lvl="1" indent="-231775" eaLnBrk="1" hangingPunct="1">
              <a:spcBef>
                <a:spcPct val="15000"/>
              </a:spcBef>
              <a:buSzPct val="75000"/>
            </a:pPr>
            <a:r>
              <a:rPr lang="en-US" altLang="he-IL" b="0" dirty="0">
                <a:latin typeface="Gill Sans MT" pitchFamily="34" charset="0"/>
                <a:ea typeface="MS PGothic" pitchFamily="34" charset="-128"/>
              </a:rPr>
              <a:t>fiber, copper, radio, satellite</a:t>
            </a:r>
          </a:p>
          <a:p>
            <a:pPr marL="231775" indent="-231775" eaLnBrk="1" hangingPunct="1">
              <a:spcBef>
                <a:spcPct val="15000"/>
              </a:spcBef>
              <a:buSzPct val="75000"/>
            </a:pPr>
            <a:endParaRPr lang="en-US" altLang="he-IL" b="0" i="1" dirty="0">
              <a:latin typeface="Gill Sans MT" pitchFamily="34" charset="0"/>
              <a:ea typeface="MS PGothic" pitchFamily="34" charset="-128"/>
            </a:endParaRPr>
          </a:p>
          <a:p>
            <a:pPr marL="231775" indent="-231775" eaLnBrk="1" hangingPunct="1">
              <a:spcBef>
                <a:spcPct val="15000"/>
              </a:spcBef>
              <a:buSzPct val="75000"/>
            </a:pPr>
            <a:r>
              <a:rPr lang="en-US" altLang="he-IL" b="0" i="1" dirty="0">
                <a:latin typeface="Gill Sans MT" pitchFamily="34" charset="0"/>
                <a:ea typeface="MS PGothic" pitchFamily="34" charset="-128"/>
              </a:rPr>
              <a:t>Packet switches:</a:t>
            </a:r>
            <a:r>
              <a:rPr lang="en-US" altLang="he-IL" b="0" dirty="0">
                <a:latin typeface="Gill Sans MT" pitchFamily="34" charset="0"/>
                <a:ea typeface="MS PGothic" pitchFamily="34" charset="-128"/>
              </a:rPr>
              <a:t> forward packets </a:t>
            </a:r>
          </a:p>
          <a:p>
            <a:pPr marL="688975" lvl="1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</a:pPr>
            <a:r>
              <a:rPr lang="en-US" altLang="he-IL" b="0" i="1" dirty="0">
                <a:latin typeface="Gill Sans MT" pitchFamily="34" charset="0"/>
                <a:ea typeface="MS PGothic" pitchFamily="34" charset="-128"/>
              </a:rPr>
              <a:t>routers</a:t>
            </a:r>
            <a:r>
              <a:rPr lang="en-US" altLang="he-IL" b="0" dirty="0">
                <a:latin typeface="Gill Sans MT" pitchFamily="34" charset="0"/>
                <a:ea typeface="MS PGothic" pitchFamily="34" charset="-128"/>
              </a:rPr>
              <a:t> and </a:t>
            </a:r>
            <a:r>
              <a:rPr lang="en-US" altLang="he-IL" b="0" i="1" dirty="0">
                <a:latin typeface="Gill Sans MT" pitchFamily="34" charset="0"/>
                <a:ea typeface="MS PGothic" pitchFamily="34" charset="-128"/>
              </a:rPr>
              <a:t>switches</a:t>
            </a:r>
          </a:p>
        </p:txBody>
      </p:sp>
      <p:grpSp>
        <p:nvGrpSpPr>
          <p:cNvPr id="2" name="Group 842"/>
          <p:cNvGrpSpPr>
            <a:grpSpLocks/>
          </p:cNvGrpSpPr>
          <p:nvPr/>
        </p:nvGrpSpPr>
        <p:grpSpPr bwMode="auto">
          <a:xfrm>
            <a:off x="3886200" y="3435350"/>
            <a:ext cx="1573212" cy="1060450"/>
            <a:chOff x="98" y="2320"/>
            <a:chExt cx="991" cy="668"/>
          </a:xfrm>
        </p:grpSpPr>
        <p:sp>
          <p:nvSpPr>
            <p:cNvPr id="23997" name="Text Box 666"/>
            <p:cNvSpPr txBox="1">
              <a:spLocks noChangeArrowheads="1"/>
            </p:cNvSpPr>
            <p:nvPr/>
          </p:nvSpPr>
          <p:spPr bwMode="auto">
            <a:xfrm>
              <a:off x="564" y="2728"/>
              <a:ext cx="383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altLang="he-IL" sz="1400" dirty="0">
                  <a:ea typeface="MS PGothic" pitchFamily="34" charset="-128"/>
                </a:rPr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altLang="he-IL" sz="1400" dirty="0">
                  <a:ea typeface="MS PGothic" pitchFamily="34" charset="-128"/>
                </a:rPr>
                <a:t>links</a:t>
              </a:r>
            </a:p>
          </p:txBody>
        </p:sp>
        <p:sp>
          <p:nvSpPr>
            <p:cNvPr id="23998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520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altLang="he-IL" sz="1400">
                  <a:ea typeface="MS PGothic" pitchFamily="34" charset="-128"/>
                </a:rPr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he-IL" sz="1400">
                  <a:ea typeface="MS PGothic" pitchFamily="34" charset="-128"/>
                </a:rPr>
                <a:t>links</a:t>
              </a:r>
            </a:p>
          </p:txBody>
        </p:sp>
        <p:grpSp>
          <p:nvGrpSpPr>
            <p:cNvPr id="3" name="Group 819"/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4" name="Group 820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4007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4008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4009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4010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4011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4012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4013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4014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4015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4016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4017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4018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4019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4020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4021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</p:grpSp>
          <p:pic>
            <p:nvPicPr>
              <p:cNvPr id="24005" name="Picture 836" descr="cell_tower_radiation copy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006" name="Oval 837"/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grpSp>
          <p:nvGrpSpPr>
            <p:cNvPr id="5" name="Group 838"/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24002" name="Picture 839" descr="access_point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003" name="Picture 840" descr="antenna_radiation_stylized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4001" name="Line 841"/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6" name="Group 852"/>
          <p:cNvGrpSpPr>
            <a:grpSpLocks/>
          </p:cNvGrpSpPr>
          <p:nvPr/>
        </p:nvGrpSpPr>
        <p:grpSpPr bwMode="auto">
          <a:xfrm>
            <a:off x="4191000" y="4953000"/>
            <a:ext cx="646112" cy="477838"/>
            <a:chOff x="293" y="3440"/>
            <a:chExt cx="407" cy="301"/>
          </a:xfrm>
        </p:grpSpPr>
        <p:sp>
          <p:nvSpPr>
            <p:cNvPr id="23987" name="Text Box 662"/>
            <p:cNvSpPr txBox="1">
              <a:spLocks noChangeArrowheads="1"/>
            </p:cNvSpPr>
            <p:nvPr/>
          </p:nvSpPr>
          <p:spPr bwMode="auto">
            <a:xfrm>
              <a:off x="293" y="3549"/>
              <a:ext cx="40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1400" dirty="0">
                  <a:ea typeface="MS PGothic" pitchFamily="34" charset="-128"/>
                </a:rPr>
                <a:t>router</a:t>
              </a:r>
            </a:p>
          </p:txBody>
        </p:sp>
        <p:grpSp>
          <p:nvGrpSpPr>
            <p:cNvPr id="7" name="Group 843"/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2398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99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99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8" name="Group 84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3995" name="Freeform 8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996" name="Freeform 8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23993" name="Line 85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994" name="Line 85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</p:grpSp>
      <p:grpSp>
        <p:nvGrpSpPr>
          <p:cNvPr id="9" name="Group 1"/>
          <p:cNvGrpSpPr>
            <a:grpSpLocks/>
          </p:cNvGrpSpPr>
          <p:nvPr/>
        </p:nvGrpSpPr>
        <p:grpSpPr bwMode="auto">
          <a:xfrm>
            <a:off x="5410200" y="1384300"/>
            <a:ext cx="3551237" cy="4743450"/>
            <a:chOff x="5202238" y="1384300"/>
            <a:chExt cx="3551237" cy="4743450"/>
          </a:xfrm>
        </p:grpSpPr>
        <p:sp>
          <p:nvSpPr>
            <p:cNvPr id="23632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33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34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10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23985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986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solidFill>
                    <a:srgbClr val="00CCFF"/>
                  </a:solidFill>
                  <a:ea typeface="MS PGothic" pitchFamily="34" charset="-128"/>
                </a:endParaRPr>
              </a:p>
            </p:txBody>
          </p:sp>
        </p:grpSp>
        <p:sp>
          <p:nvSpPr>
            <p:cNvPr id="23636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37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38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39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40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41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42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7 w 1940"/>
                <a:gd name="T1" fmla="*/ 2147483647 h 1049"/>
                <a:gd name="T2" fmla="*/ 2147483647 w 1940"/>
                <a:gd name="T3" fmla="*/ 2147483647 h 1049"/>
                <a:gd name="T4" fmla="*/ 2147483647 w 1940"/>
                <a:gd name="T5" fmla="*/ 2147483647 h 1049"/>
                <a:gd name="T6" fmla="*/ 2147483647 w 1940"/>
                <a:gd name="T7" fmla="*/ 2147483647 h 1049"/>
                <a:gd name="T8" fmla="*/ 2147483647 w 1940"/>
                <a:gd name="T9" fmla="*/ 2147483647 h 1049"/>
                <a:gd name="T10" fmla="*/ 2147483647 w 1940"/>
                <a:gd name="T11" fmla="*/ 2147483647 h 1049"/>
                <a:gd name="T12" fmla="*/ 2147483647 w 1940"/>
                <a:gd name="T13" fmla="*/ 2147483647 h 1049"/>
                <a:gd name="T14" fmla="*/ 2147483647 w 1940"/>
                <a:gd name="T15" fmla="*/ 2147483647 h 1049"/>
                <a:gd name="T16" fmla="*/ 2147483647 w 1940"/>
                <a:gd name="T17" fmla="*/ 2147483647 h 1049"/>
                <a:gd name="T18" fmla="*/ 2147483647 w 1940"/>
                <a:gd name="T19" fmla="*/ 2147483647 h 1049"/>
                <a:gd name="T20" fmla="*/ 2147483647 w 1940"/>
                <a:gd name="T21" fmla="*/ 2147483647 h 1049"/>
                <a:gd name="T22" fmla="*/ 2147483647 w 1940"/>
                <a:gd name="T23" fmla="*/ 2147483647 h 1049"/>
                <a:gd name="T24" fmla="*/ 2147483647 w 1940"/>
                <a:gd name="T25" fmla="*/ 2147483647 h 1049"/>
                <a:gd name="T26" fmla="*/ 2147483647 w 1940"/>
                <a:gd name="T27" fmla="*/ 2147483647 h 1049"/>
                <a:gd name="T28" fmla="*/ 2147483647 w 1940"/>
                <a:gd name="T29" fmla="*/ 2147483647 h 1049"/>
                <a:gd name="T30" fmla="*/ 2147483647 w 1940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43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23644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23645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23646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47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48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49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50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51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52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53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54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55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56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57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58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59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60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61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62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63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3664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11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23983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984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12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3981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982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13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3979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980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14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23977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978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pic>
          <p:nvPicPr>
            <p:cNvPr id="23669" name="Picture 603" descr="car_icon_small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5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23975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976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2396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96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96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7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3973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974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23971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972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18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2395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96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96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19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3965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966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23963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964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0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239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9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9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1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3957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958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23955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956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2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2394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94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94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3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3949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950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23947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948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sp>
          <p:nvSpPr>
            <p:cNvPr id="23675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24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393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93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93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5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3941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942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23939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940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6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392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92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92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7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3933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934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23931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932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8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391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92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92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9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3925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926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23923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924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30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2391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91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91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31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3917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918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23915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916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3552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2390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90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90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3553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3909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910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23907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908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3556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2389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89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89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3557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3901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902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23899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900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3558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2388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88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88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3559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3893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894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23891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892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3560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2387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88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sp>
            <p:nvSpPr>
              <p:cNvPr id="2388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latin typeface="Times New Roman" pitchFamily="18" charset="0"/>
                  <a:ea typeface="MS PGothic" pitchFamily="34" charset="-128"/>
                </a:endParaRPr>
              </a:p>
            </p:txBody>
          </p:sp>
          <p:grpSp>
            <p:nvGrpSpPr>
              <p:cNvPr id="23562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3885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886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23883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884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3563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23877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878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3569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23875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876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3570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23571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3860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3861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3862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3863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3864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3865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3866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3867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3868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3869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3870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3871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3872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3873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  <p:sp>
              <p:nvSpPr>
                <p:cNvPr id="23874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he-IL"/>
                </a:p>
              </p:txBody>
            </p:sp>
          </p:grpSp>
          <p:pic>
            <p:nvPicPr>
              <p:cNvPr id="23858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859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sp>
          <p:nvSpPr>
            <p:cNvPr id="23687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1600">
                  <a:ea typeface="MS PGothic" pitchFamily="34" charset="-128"/>
                </a:rPr>
                <a:t>mobile network</a:t>
              </a:r>
            </a:p>
          </p:txBody>
        </p:sp>
        <p:sp>
          <p:nvSpPr>
            <p:cNvPr id="23688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1600">
                  <a:ea typeface="MS PGothic" pitchFamily="34" charset="-128"/>
                </a:rPr>
                <a:t>global ISP</a:t>
              </a:r>
            </a:p>
          </p:txBody>
        </p:sp>
        <p:sp>
          <p:nvSpPr>
            <p:cNvPr id="23689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1600" dirty="0">
                  <a:ea typeface="MS PGothic" pitchFamily="34" charset="-128"/>
                </a:rPr>
                <a:t>regional ISP</a:t>
              </a:r>
            </a:p>
          </p:txBody>
        </p:sp>
        <p:sp>
          <p:nvSpPr>
            <p:cNvPr id="23690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he-IL" sz="1600">
                  <a:ea typeface="MS PGothic" pitchFamily="34" charset="-128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he-IL" sz="1600">
                  <a:ea typeface="MS PGothic" pitchFamily="34" charset="-128"/>
                </a:rPr>
                <a:t>network</a:t>
              </a:r>
            </a:p>
          </p:txBody>
        </p:sp>
        <p:sp>
          <p:nvSpPr>
            <p:cNvPr id="23691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he-IL" sz="1600">
                  <a:ea typeface="MS PGothic" pitchFamily="34" charset="-128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he-IL" sz="1600">
                  <a:ea typeface="MS PGothic" pitchFamily="34" charset="-128"/>
                </a:rPr>
                <a:t>       network</a:t>
              </a:r>
            </a:p>
          </p:txBody>
        </p:sp>
        <p:grpSp>
          <p:nvGrpSpPr>
            <p:cNvPr id="23572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23825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3 h 2742"/>
                  <a:gd name="T4" fmla="*/ 2 w 354"/>
                  <a:gd name="T5" fmla="*/ 8 h 2742"/>
                  <a:gd name="T6" fmla="*/ 0 w 354"/>
                  <a:gd name="T7" fmla="*/ 8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826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827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3 h 2537"/>
                  <a:gd name="T4" fmla="*/ 2 w 211"/>
                  <a:gd name="T5" fmla="*/ 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828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3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829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23578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3855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23856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23831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23580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3853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23854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23833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834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23583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3851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23852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23836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2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23585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3849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23850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23838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839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2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840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3 h 288"/>
                  <a:gd name="T4" fmla="*/ 2 w 304"/>
                  <a:gd name="T5" fmla="*/ 3 h 288"/>
                  <a:gd name="T6" fmla="*/ 2 w 304"/>
                  <a:gd name="T7" fmla="*/ 3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841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842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3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843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844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845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846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he-IL" altLang="he-IL" sz="1800">
                  <a:solidFill>
                    <a:srgbClr val="FF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3847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848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grpSp>
          <p:nvGrpSpPr>
            <p:cNvPr id="23615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23793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3 h 2742"/>
                  <a:gd name="T4" fmla="*/ 2 w 354"/>
                  <a:gd name="T5" fmla="*/ 8 h 2742"/>
                  <a:gd name="T6" fmla="*/ 0 w 354"/>
                  <a:gd name="T7" fmla="*/ 8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94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795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3 h 2537"/>
                  <a:gd name="T4" fmla="*/ 2 w 211"/>
                  <a:gd name="T5" fmla="*/ 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96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3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97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23635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3823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23824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23799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23665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3821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23822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23801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802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23666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3819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23820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23804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2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23667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3817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23818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23806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807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2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808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3 h 288"/>
                  <a:gd name="T4" fmla="*/ 2 w 304"/>
                  <a:gd name="T5" fmla="*/ 3 h 288"/>
                  <a:gd name="T6" fmla="*/ 2 w 304"/>
                  <a:gd name="T7" fmla="*/ 3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809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810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3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811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812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813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814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he-IL" altLang="he-IL" sz="1800">
                  <a:solidFill>
                    <a:srgbClr val="FF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3815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816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  <p:grpSp>
          <p:nvGrpSpPr>
            <p:cNvPr id="23668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23770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771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772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23773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774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75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76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77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78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79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23670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3787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788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789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790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791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792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23781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82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83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84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85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86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3671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23747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748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749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23750" name="Picture 1068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751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52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53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54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55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56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23672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3764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765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766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767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768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769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23758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59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60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61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62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63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3673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23724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725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726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23727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728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29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30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31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32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33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23674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3741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742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743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744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745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746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23735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36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37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38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39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40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3676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23722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723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23677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23699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700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701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23702" name="Picture 1146" descr="screen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703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04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05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06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07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08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23678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3716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717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718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719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720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721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23710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11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12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13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14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715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</p:grpSp>
      <p:grpSp>
        <p:nvGrpSpPr>
          <p:cNvPr id="23679" name="Group 1201"/>
          <p:cNvGrpSpPr>
            <a:grpSpLocks/>
          </p:cNvGrpSpPr>
          <p:nvPr/>
        </p:nvGrpSpPr>
        <p:grpSpPr bwMode="auto">
          <a:xfrm>
            <a:off x="3657600" y="1143000"/>
            <a:ext cx="1606550" cy="1901825"/>
            <a:chOff x="210" y="833"/>
            <a:chExt cx="1012" cy="1198"/>
          </a:xfrm>
        </p:grpSpPr>
        <p:sp>
          <p:nvSpPr>
            <p:cNvPr id="23565" name="Text Box 667"/>
            <p:cNvSpPr txBox="1">
              <a:spLocks noChangeArrowheads="1"/>
            </p:cNvSpPr>
            <p:nvPr/>
          </p:nvSpPr>
          <p:spPr bwMode="auto">
            <a:xfrm>
              <a:off x="447" y="1667"/>
              <a:ext cx="775" cy="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altLang="he-IL" sz="1400" dirty="0">
                  <a:ea typeface="MS PGothic" pitchFamily="34" charset="-128"/>
                </a:rPr>
                <a:t>Smartphone</a:t>
              </a:r>
            </a:p>
            <a:p>
              <a:pPr>
                <a:lnSpc>
                  <a:spcPct val="75000"/>
                </a:lnSpc>
              </a:pPr>
              <a:endParaRPr lang="en-US" altLang="he-IL" sz="1400" dirty="0">
                <a:ea typeface="MS PGothic" pitchFamily="34" charset="-128"/>
              </a:endParaRPr>
            </a:p>
            <a:p>
              <a:pPr>
                <a:lnSpc>
                  <a:spcPct val="75000"/>
                </a:lnSpc>
              </a:pPr>
              <a:r>
                <a:rPr lang="en-US" altLang="he-IL" sz="1400" dirty="0">
                  <a:ea typeface="MS PGothic" pitchFamily="34" charset="-128"/>
                </a:rPr>
                <a:t>Things</a:t>
              </a:r>
            </a:p>
          </p:txBody>
        </p:sp>
        <p:sp>
          <p:nvSpPr>
            <p:cNvPr id="23566" name="Text Box 663"/>
            <p:cNvSpPr txBox="1">
              <a:spLocks noChangeArrowheads="1"/>
            </p:cNvSpPr>
            <p:nvPr/>
          </p:nvSpPr>
          <p:spPr bwMode="auto">
            <a:xfrm>
              <a:off x="487" y="872"/>
              <a:ext cx="27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1400">
                  <a:ea typeface="MS PGothic" pitchFamily="34" charset="-128"/>
                </a:rPr>
                <a:t>PC</a:t>
              </a:r>
            </a:p>
          </p:txBody>
        </p:sp>
        <p:sp>
          <p:nvSpPr>
            <p:cNvPr id="23567" name="Text Box 664"/>
            <p:cNvSpPr txBox="1">
              <a:spLocks noChangeArrowheads="1"/>
            </p:cNvSpPr>
            <p:nvPr/>
          </p:nvSpPr>
          <p:spPr bwMode="auto">
            <a:xfrm>
              <a:off x="488" y="1096"/>
              <a:ext cx="42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he-IL" sz="1400" dirty="0">
                  <a:ea typeface="MS PGothic" pitchFamily="34" charset="-128"/>
                </a:rPr>
                <a:t>server</a:t>
              </a:r>
            </a:p>
          </p:txBody>
        </p:sp>
        <p:sp>
          <p:nvSpPr>
            <p:cNvPr id="23568" name="Text Box 665"/>
            <p:cNvSpPr txBox="1">
              <a:spLocks noChangeArrowheads="1"/>
            </p:cNvSpPr>
            <p:nvPr/>
          </p:nvSpPr>
          <p:spPr bwMode="auto">
            <a:xfrm>
              <a:off x="493" y="1390"/>
              <a:ext cx="520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altLang="he-IL" sz="1400">
                  <a:ea typeface="MS PGothic" pitchFamily="34" charset="-128"/>
                </a:rPr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he-IL" sz="1400">
                  <a:ea typeface="MS PGothic" pitchFamily="34" charset="-128"/>
                </a:rPr>
                <a:t>laptop</a:t>
              </a:r>
            </a:p>
          </p:txBody>
        </p:sp>
        <p:grpSp>
          <p:nvGrpSpPr>
            <p:cNvPr id="23680" name="Group 805"/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23630" name="Picture 80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631" name="Freeform 80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endParaRPr lang="he-IL"/>
              </a:p>
            </p:txBody>
          </p:sp>
        </p:grpSp>
        <p:grpSp>
          <p:nvGrpSpPr>
            <p:cNvPr id="23681" name="Group 808"/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23628" name="Picture 809" descr="iphone_stylized_small"/>
              <p:cNvPicPr>
                <a:picLocks noChangeAspect="1"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629" name="Picture 810" descr="antenna_radiation_stylized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3682" name="Group 1088"/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23605" name="Picture 1089" descr="antenna_stylized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606" name="Picture 1090" descr="laptop_keyboard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607" name="Freeform 109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1 w 2982"/>
                  <a:gd name="T5" fmla="*/ 1 h 2442"/>
                  <a:gd name="T6" fmla="*/ 1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pic>
            <p:nvPicPr>
              <p:cNvPr id="23608" name="Picture 1092" descr="screen"/>
              <p:cNvPicPr>
                <a:picLocks noChangeAspect="1" noChangeArrowheads="1"/>
              </p:cNvPicPr>
              <p:nvPr/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609" name="Freeform 109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1 w 2528"/>
                  <a:gd name="T3" fmla="*/ 1 h 455"/>
                  <a:gd name="T4" fmla="*/ 1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610" name="Freeform 109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611" name="Freeform 109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612" name="Freeform 109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1 w 2773"/>
                  <a:gd name="T5" fmla="*/ 1 h 738"/>
                  <a:gd name="T6" fmla="*/ 1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613" name="Freeform 109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1 w 637"/>
                  <a:gd name="T1" fmla="*/ 0 h 1659"/>
                  <a:gd name="T2" fmla="*/ 1 w 637"/>
                  <a:gd name="T3" fmla="*/ 0 h 1659"/>
                  <a:gd name="T4" fmla="*/ 1 w 637"/>
                  <a:gd name="T5" fmla="*/ 1 h 1659"/>
                  <a:gd name="T6" fmla="*/ 0 w 637"/>
                  <a:gd name="T7" fmla="*/ 1 h 1659"/>
                  <a:gd name="T8" fmla="*/ 1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614" name="Freeform 109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 w 2216"/>
                  <a:gd name="T5" fmla="*/ 1 h 550"/>
                  <a:gd name="T6" fmla="*/ 1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23683" name="Group 109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3622" name="Freeform 110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623" name="Freeform 110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624" name="Freeform 110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625" name="Freeform 110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626" name="Freeform 110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  <p:sp>
              <p:nvSpPr>
                <p:cNvPr id="23627" name="Freeform 110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he-IL"/>
                </a:p>
              </p:txBody>
            </p:sp>
          </p:grpSp>
          <p:sp>
            <p:nvSpPr>
              <p:cNvPr id="23616" name="Freeform 110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1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1 h 792"/>
                  <a:gd name="T8" fmla="*/ 1 w 990"/>
                  <a:gd name="T9" fmla="*/ 1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617" name="Freeform 110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618" name="Freeform 110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619" name="Freeform 110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620" name="Freeform 111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621" name="Freeform 111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1 h 723"/>
                  <a:gd name="T6" fmla="*/ 0 w 2532"/>
                  <a:gd name="T7" fmla="*/ 1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</p:grpSp>
        <p:grpSp>
          <p:nvGrpSpPr>
            <p:cNvPr id="23684" name="Group 1168"/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23573" name="Freeform 116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2 w 354"/>
                  <a:gd name="T3" fmla="*/ 3 h 2742"/>
                  <a:gd name="T4" fmla="*/ 2 w 354"/>
                  <a:gd name="T5" fmla="*/ 8 h 2742"/>
                  <a:gd name="T6" fmla="*/ 0 w 354"/>
                  <a:gd name="T7" fmla="*/ 8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574" name="Rectangle 1170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575" name="Freeform 117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 w 211"/>
                  <a:gd name="T3" fmla="*/ 3 h 2537"/>
                  <a:gd name="T4" fmla="*/ 2 w 211"/>
                  <a:gd name="T5" fmla="*/ 8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576" name="Freeform 117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3 h 226"/>
                  <a:gd name="T4" fmla="*/ 2 w 328"/>
                  <a:gd name="T5" fmla="*/ 3 h 226"/>
                  <a:gd name="T6" fmla="*/ 0 w 328"/>
                  <a:gd name="T7" fmla="*/ 3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577" name="Rectangle 1173"/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23685" name="Group 117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3603" name="AutoShape 1175"/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23604" name="AutoShape 1176"/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23579" name="Rectangle 1177"/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23686" name="Group 117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3601" name="AutoShape 117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23602" name="AutoShape 1180"/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23581" name="Rectangle 1181"/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582" name="Rectangle 1182"/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grpSp>
            <p:nvGrpSpPr>
              <p:cNvPr id="23692" name="Group 118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3599" name="AutoShape 1184"/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23600" name="AutoShape 1185"/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23584" name="Freeform 118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 w 328"/>
                  <a:gd name="T3" fmla="*/ 2 h 226"/>
                  <a:gd name="T4" fmla="*/ 2 w 328"/>
                  <a:gd name="T5" fmla="*/ 2 h 226"/>
                  <a:gd name="T6" fmla="*/ 0 w 328"/>
                  <a:gd name="T7" fmla="*/ 2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grpSp>
            <p:nvGrpSpPr>
              <p:cNvPr id="23693" name="Group 118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3597" name="AutoShape 1188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  <p:sp>
              <p:nvSpPr>
                <p:cNvPr id="23598" name="AutoShape 118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he-IL" altLang="he-IL">
                    <a:ea typeface="MS PGothic" pitchFamily="34" charset="-128"/>
                  </a:endParaRPr>
                </a:p>
              </p:txBody>
            </p:sp>
          </p:grpSp>
          <p:sp>
            <p:nvSpPr>
              <p:cNvPr id="23586" name="Rectangle 1190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587" name="Freeform 119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 w 296"/>
                  <a:gd name="T3" fmla="*/ 2 h 256"/>
                  <a:gd name="T4" fmla="*/ 2 w 296"/>
                  <a:gd name="T5" fmla="*/ 2 h 256"/>
                  <a:gd name="T6" fmla="*/ 0 w 296"/>
                  <a:gd name="T7" fmla="*/ 2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588" name="Freeform 119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 w 304"/>
                  <a:gd name="T3" fmla="*/ 3 h 288"/>
                  <a:gd name="T4" fmla="*/ 2 w 304"/>
                  <a:gd name="T5" fmla="*/ 3 h 288"/>
                  <a:gd name="T6" fmla="*/ 2 w 304"/>
                  <a:gd name="T7" fmla="*/ 3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589" name="Oval 1193"/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590" name="Freeform 119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3 h 240"/>
                  <a:gd name="T2" fmla="*/ 2 w 306"/>
                  <a:gd name="T3" fmla="*/ 3 h 240"/>
                  <a:gd name="T4" fmla="*/ 2 w 306"/>
                  <a:gd name="T5" fmla="*/ 3 h 240"/>
                  <a:gd name="T6" fmla="*/ 2 w 306"/>
                  <a:gd name="T7" fmla="*/ 0 h 240"/>
                  <a:gd name="T8" fmla="*/ 0 w 306"/>
                  <a:gd name="T9" fmla="*/ 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23591" name="AutoShape 119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592" name="AutoShape 1196"/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593" name="Oval 1197"/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594" name="Oval 1198"/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1" hangingPunct="1"/>
                <a:endParaRPr lang="he-IL" altLang="he-IL" sz="1800">
                  <a:solidFill>
                    <a:srgbClr val="FF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3595" name="Oval 1199"/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  <p:sp>
            <p:nvSpPr>
              <p:cNvPr id="23596" name="Rectangle 1200"/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 altLang="he-IL">
                  <a:ea typeface="MS PGothic" pitchFamily="34" charset="-128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mplt">
  <a:themeElements>
    <a:clrScheme name="התאמה אישית 2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474747"/>
      </a:accent1>
      <a:accent2>
        <a:srgbClr val="DADADA"/>
      </a:accent2>
      <a:accent3>
        <a:srgbClr val="FFFFFF"/>
      </a:accent3>
      <a:accent4>
        <a:srgbClr val="000000"/>
      </a:accent4>
      <a:accent5>
        <a:srgbClr val="B1B1B1"/>
      </a:accent5>
      <a:accent6>
        <a:srgbClr val="C5C5C5"/>
      </a:accent6>
      <a:hlink>
        <a:srgbClr val="0000FF"/>
      </a:hlink>
      <a:folHlink>
        <a:srgbClr val="7030A0"/>
      </a:folHlink>
    </a:clrScheme>
    <a:fontScheme name="tmp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tmplt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plt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plt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ערכת נושא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2564</TotalTime>
  <Pages>22</Pages>
  <Words>3488</Words>
  <Application>Microsoft Office PowerPoint</Application>
  <PresentationFormat>Letter Paper (8.5x11 in)</PresentationFormat>
  <Paragraphs>1076</Paragraphs>
  <Slides>72</Slides>
  <Notes>44</Notes>
  <HiddenSlides>2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5" baseType="lpstr">
      <vt:lpstr>MS PGothic</vt:lpstr>
      <vt:lpstr>MS PGothic</vt:lpstr>
      <vt:lpstr>Arial</vt:lpstr>
      <vt:lpstr>Book Antiqua</vt:lpstr>
      <vt:lpstr>Calibri</vt:lpstr>
      <vt:lpstr>Comic Sans MS</vt:lpstr>
      <vt:lpstr>Gill Sans MT</vt:lpstr>
      <vt:lpstr>Helvetica</vt:lpstr>
      <vt:lpstr>Marlett</vt:lpstr>
      <vt:lpstr>Times New Roman</vt:lpstr>
      <vt:lpstr>Wingdings</vt:lpstr>
      <vt:lpstr>tmplt</vt:lpstr>
      <vt:lpstr>Clip</vt:lpstr>
      <vt:lpstr>Introduction to data communications  Lecturer: Itamar Cohen Lecture 1: Introduction</vt:lpstr>
      <vt:lpstr>Logistics</vt:lpstr>
      <vt:lpstr>Course objectives</vt:lpstr>
      <vt:lpstr>Learn how to learn</vt:lpstr>
      <vt:lpstr>My teaching methodology </vt:lpstr>
      <vt:lpstr>Personal word</vt:lpstr>
      <vt:lpstr>"כל האומר דבר בשם אומרו" וגו' –  A note on the use of these ppt slide</vt:lpstr>
      <vt:lpstr>Agenda</vt:lpstr>
      <vt:lpstr>The Internet: “nuts and bolts” view</vt:lpstr>
      <vt:lpstr>What’s the Internet (Cont’)</vt:lpstr>
      <vt:lpstr>Internet structure: step by step</vt:lpstr>
      <vt:lpstr>Internet structure: step 1</vt:lpstr>
      <vt:lpstr>Internet structure: step 2</vt:lpstr>
      <vt:lpstr>Internet structure: step 3</vt:lpstr>
      <vt:lpstr>Internet structure: step by step</vt:lpstr>
      <vt:lpstr>Real-world tier-1 ISP: Sprint</vt:lpstr>
      <vt:lpstr>Other Real-world tier-1 ISPs</vt:lpstr>
      <vt:lpstr>Agenda</vt:lpstr>
      <vt:lpstr>A closer look at network structure:</vt:lpstr>
      <vt:lpstr>The network edge</vt:lpstr>
      <vt:lpstr>Access networks and physical media</vt:lpstr>
      <vt:lpstr>Access net: home network</vt:lpstr>
      <vt:lpstr>Agenda</vt:lpstr>
      <vt:lpstr>Access net:  Digital Subscriber Line (“Phone netw”)</vt:lpstr>
      <vt:lpstr>Access net: cable network (Hot)</vt:lpstr>
      <vt:lpstr>Access net: cable network (hot)</vt:lpstr>
      <vt:lpstr>Access net: cable network (hot)</vt:lpstr>
      <vt:lpstr>Fiber To The X</vt:lpstr>
      <vt:lpstr>Enterprise access networks (Ethernet)</vt:lpstr>
      <vt:lpstr>Wireless access networks</vt:lpstr>
      <vt:lpstr>Physical Media: guided media</vt:lpstr>
      <vt:lpstr>Physical guided media:  Fiber optic cable</vt:lpstr>
      <vt:lpstr>Physical unguided media: radio</vt:lpstr>
      <vt:lpstr>Agenda</vt:lpstr>
      <vt:lpstr>Packet switching</vt:lpstr>
      <vt:lpstr>PowerPoint Presentation</vt:lpstr>
      <vt:lpstr>Packet switching: transmission rate</vt:lpstr>
      <vt:lpstr>Packet-switching:  store-and-forward</vt:lpstr>
      <vt:lpstr>Packet-switching:  queuing delay &amp; loss</vt:lpstr>
      <vt:lpstr>Forwarding &amp; Routing</vt:lpstr>
      <vt:lpstr>Agenda</vt:lpstr>
      <vt:lpstr>Transportation analogy</vt:lpstr>
      <vt:lpstr>Circuit switching</vt:lpstr>
      <vt:lpstr>Circuit switching: FDM &amp; TDM</vt:lpstr>
      <vt:lpstr> Packet Vs. circuit switching </vt:lpstr>
      <vt:lpstr>Agenda</vt:lpstr>
      <vt:lpstr>Power saving: motivation</vt:lpstr>
      <vt:lpstr>Green networking: industrial projects</vt:lpstr>
      <vt:lpstr>Big router is not a matchbox</vt:lpstr>
      <vt:lpstr>Agenda</vt:lpstr>
      <vt:lpstr>Four sources of packet delay</vt:lpstr>
      <vt:lpstr>Delay: notations</vt:lpstr>
      <vt:lpstr>Packet delay: Kahoot.it</vt:lpstr>
      <vt:lpstr>Packet delay: numerical example</vt:lpstr>
      <vt:lpstr>Agenda</vt:lpstr>
      <vt:lpstr>Throughput</vt:lpstr>
      <vt:lpstr>Agenda</vt:lpstr>
      <vt:lpstr>Packet loss</vt:lpstr>
      <vt:lpstr>Agenda</vt:lpstr>
      <vt:lpstr>Protocol “Layers”</vt:lpstr>
      <vt:lpstr>Internet Layers:  a postal service analogy</vt:lpstr>
      <vt:lpstr>Why layering?</vt:lpstr>
      <vt:lpstr>Breaking data in segments</vt:lpstr>
      <vt:lpstr>The complete packet</vt:lpstr>
      <vt:lpstr>Packet creation process</vt:lpstr>
      <vt:lpstr>Internet protocol stack</vt:lpstr>
      <vt:lpstr>OSI reference model (by ISO)</vt:lpstr>
      <vt:lpstr>OSI model</vt:lpstr>
      <vt:lpstr>The 5 / 7 layers</vt:lpstr>
      <vt:lpstr>Why NOT layering?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modeling</dc:title>
  <dc:subject>representing structure and behavior of digital H/W</dc:subject>
  <dc:creator>Itamar Cohen</dc:creator>
  <cp:keywords>netlist connectivity hierarchy graph HDL</cp:keywords>
  <cp:lastModifiedBy>Itamar Cohen</cp:lastModifiedBy>
  <cp:revision>4137</cp:revision>
  <cp:lastPrinted>1999-03-11T12:11:23Z</cp:lastPrinted>
  <dcterms:created xsi:type="dcterms:W3CDTF">1995-06-22T09:24:08Z</dcterms:created>
  <dcterms:modified xsi:type="dcterms:W3CDTF">2019-03-04T17:50:03Z</dcterms:modified>
  <cp:category>VLSI CAD</cp:category>
</cp:coreProperties>
</file>